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2" r:id="rId6"/>
    <p:sldId id="259" r:id="rId7"/>
    <p:sldId id="260" r:id="rId8"/>
    <p:sldId id="258" r:id="rId9"/>
    <p:sldId id="257"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476459-2BAB-4E7D-8BE5-CEA73027626C}" v="9" dt="2021-05-09T15:48:23.2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5/9/2021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5/9/2021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5/9/2021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osil.org.uk/fosil-cycl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36312-E98A-4234-B360-D8F4E6146F25}"/>
              </a:ext>
            </a:extLst>
          </p:cNvPr>
          <p:cNvSpPr>
            <a:spLocks noGrp="1"/>
          </p:cNvSpPr>
          <p:nvPr>
            <p:ph type="ctrTitle"/>
          </p:nvPr>
        </p:nvSpPr>
        <p:spPr/>
        <p:txBody>
          <a:bodyPr/>
          <a:lstStyle/>
          <a:p>
            <a:r>
              <a:rPr lang="en-GB" dirty="0"/>
              <a:t>The case for A Library </a:t>
            </a:r>
            <a:r>
              <a:rPr lang="en-GB" sz="6600" dirty="0"/>
              <a:t>Assistant</a:t>
            </a:r>
            <a:endParaRPr lang="en-GB" dirty="0"/>
          </a:p>
        </p:txBody>
      </p:sp>
      <p:sp>
        <p:nvSpPr>
          <p:cNvPr id="3" name="Subtitle 2">
            <a:extLst>
              <a:ext uri="{FF2B5EF4-FFF2-40B4-BE49-F238E27FC236}">
                <a16:creationId xmlns:a16="http://schemas.microsoft.com/office/drawing/2014/main" id="{A1B819EE-4DA9-41D0-AB64-09CC6E1F39AD}"/>
              </a:ext>
            </a:extLst>
          </p:cNvPr>
          <p:cNvSpPr>
            <a:spLocks noGrp="1"/>
          </p:cNvSpPr>
          <p:nvPr>
            <p:ph type="subTitle" idx="1"/>
          </p:nvPr>
        </p:nvSpPr>
        <p:spPr/>
        <p:txBody>
          <a:bodyPr/>
          <a:lstStyle/>
          <a:p>
            <a:r>
              <a:rPr lang="en-GB" dirty="0"/>
              <a:t>and more curriculum engagement for the Library</a:t>
            </a:r>
          </a:p>
        </p:txBody>
      </p:sp>
    </p:spTree>
    <p:extLst>
      <p:ext uri="{BB962C8B-B14F-4D97-AF65-F5344CB8AC3E}">
        <p14:creationId xmlns:p14="http://schemas.microsoft.com/office/powerpoint/2010/main" val="1808072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F53E8-6DE4-4E23-9100-0339CC4EF015}"/>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F132D2F8-A45E-40D2-ADBC-F56A0598230A}"/>
              </a:ext>
            </a:extLst>
          </p:cNvPr>
          <p:cNvSpPr>
            <a:spLocks noGrp="1"/>
          </p:cNvSpPr>
          <p:nvPr>
            <p:ph idx="1"/>
          </p:nvPr>
        </p:nvSpPr>
        <p:spPr/>
        <p:txBody>
          <a:bodyPr>
            <a:normAutofit/>
          </a:bodyPr>
          <a:lstStyle/>
          <a:p>
            <a:r>
              <a:rPr lang="en-GB" dirty="0"/>
              <a:t>The objective of this proposal is to place the library, not just at the heart of reading in TGS but also at the heart of inquiry. </a:t>
            </a:r>
          </a:p>
          <a:p>
            <a:r>
              <a:rPr lang="en-GB" dirty="0"/>
              <a:t>The IBO view inquiry based learning, supported by the library and librarian, as central to their programs </a:t>
            </a:r>
          </a:p>
          <a:p>
            <a:r>
              <a:rPr lang="en-GB" dirty="0"/>
              <a:t>The OECD’s Future of Education and Skills program also has an inquiry based model at it’s heart (AAR) and a focus on digital literacy</a:t>
            </a:r>
          </a:p>
          <a:p>
            <a:r>
              <a:rPr lang="en-GB" dirty="0"/>
              <a:t>In order to achieve the collaboration between teaching staff and the library it is necessary to remove the administrative tasks from the Librarian’s role.</a:t>
            </a:r>
          </a:p>
          <a:p>
            <a:r>
              <a:rPr lang="en-GB" dirty="0"/>
              <a:t>Employing an apprentice gains time for the Librarian and provides a training opportunity in a fulfilling career.</a:t>
            </a:r>
          </a:p>
        </p:txBody>
      </p:sp>
    </p:spTree>
    <p:extLst>
      <p:ext uri="{BB962C8B-B14F-4D97-AF65-F5344CB8AC3E}">
        <p14:creationId xmlns:p14="http://schemas.microsoft.com/office/powerpoint/2010/main" val="887008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ADE5A-B61F-4F66-AAD8-A1C86906AFDF}"/>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What do we want the Library to be? </a:t>
            </a:r>
          </a:p>
        </p:txBody>
      </p:sp>
      <p:sp>
        <p:nvSpPr>
          <p:cNvPr id="3" name="Content Placeholder 2">
            <a:extLst>
              <a:ext uri="{FF2B5EF4-FFF2-40B4-BE49-F238E27FC236}">
                <a16:creationId xmlns:a16="http://schemas.microsoft.com/office/drawing/2014/main" id="{F05EBCA6-1578-499C-98CD-0A03F4A6545C}"/>
              </a:ext>
            </a:extLst>
          </p:cNvPr>
          <p:cNvSpPr>
            <a:spLocks noGrp="1"/>
          </p:cNvSpPr>
          <p:nvPr>
            <p:ph idx="1"/>
          </p:nvPr>
        </p:nvSpPr>
        <p:spPr/>
        <p:txBody>
          <a:bodyPr>
            <a:normAutofit fontScale="92500" lnSpcReduction="10000"/>
          </a:bodyPr>
          <a:lstStyle/>
          <a:p>
            <a:pPr marL="0" indent="0">
              <a:lnSpc>
                <a:spcPct val="110000"/>
              </a:lnSpc>
              <a:spcAft>
                <a:spcPts val="600"/>
              </a:spcAft>
              <a:buNone/>
            </a:pPr>
            <a:r>
              <a:rPr lang="en-US" sz="2300" dirty="0">
                <a:effectLst/>
                <a:latin typeface="Calibri" panose="020F0502020204030204" pitchFamily="34" charset="0"/>
                <a:ea typeface="STXinwei" panose="02010800040101010101" pitchFamily="2" charset="-122"/>
                <a:cs typeface="Calibri" panose="020F0502020204030204" pitchFamily="34" charset="0"/>
              </a:rPr>
              <a:t>Moving beyond being a reading space &amp; becoming a space for inquiring minds</a:t>
            </a:r>
            <a:endParaRPr lang="en-GB" sz="1800" dirty="0">
              <a:effectLst/>
              <a:latin typeface="Calibri" panose="020F0502020204030204" pitchFamily="34" charset="0"/>
              <a:ea typeface="STXinwei" panose="02010800040101010101" pitchFamily="2" charset="-122"/>
              <a:cs typeface="Calibri" panose="020F0502020204030204" pitchFamily="34" charset="0"/>
            </a:endParaRPr>
          </a:p>
          <a:p>
            <a:pPr>
              <a:lnSpc>
                <a:spcPct val="110000"/>
              </a:lnSpc>
              <a:spcBef>
                <a:spcPts val="400"/>
              </a:spcBef>
              <a:spcAft>
                <a:spcPts val="0"/>
              </a:spcAft>
            </a:pPr>
            <a:r>
              <a:rPr lang="en-US" sz="1600" dirty="0">
                <a:solidFill>
                  <a:srgbClr val="212529"/>
                </a:solidFill>
                <a:latin typeface="Calibri Light" panose="020F0302020204030204" pitchFamily="34" charset="0"/>
                <a:cs typeface="Calibri Light" panose="020F0302020204030204" pitchFamily="34" charset="0"/>
              </a:rPr>
              <a:t>The Library is  </a:t>
            </a:r>
            <a:r>
              <a:rPr lang="en-US" sz="1600" i="1" dirty="0">
                <a:solidFill>
                  <a:srgbClr val="212529"/>
                </a:solidFill>
                <a:latin typeface="Calibri Light" panose="020F0302020204030204" pitchFamily="34" charset="0"/>
                <a:cs typeface="Calibri Light" panose="020F0302020204030204" pitchFamily="34" charset="0"/>
              </a:rPr>
              <a:t>‘A school’s physical and digital learning space where reading, </a:t>
            </a:r>
            <a:r>
              <a:rPr lang="en-US" sz="1600" b="1" i="1" dirty="0">
                <a:solidFill>
                  <a:srgbClr val="212529"/>
                </a:solidFill>
                <a:latin typeface="Calibri Light" panose="020F0302020204030204" pitchFamily="34" charset="0"/>
                <a:cs typeface="Calibri Light" panose="020F0302020204030204" pitchFamily="34" charset="0"/>
              </a:rPr>
              <a:t>inquiry, research, thinking</a:t>
            </a:r>
            <a:r>
              <a:rPr lang="en-US" sz="1600" i="1" dirty="0">
                <a:solidFill>
                  <a:srgbClr val="212529"/>
                </a:solidFill>
                <a:latin typeface="Calibri Light" panose="020F0302020204030204" pitchFamily="34" charset="0"/>
                <a:cs typeface="Calibri Light" panose="020F0302020204030204" pitchFamily="34" charset="0"/>
              </a:rPr>
              <a:t>, imagination, and creativity are central to students’ information-to-knowledge journey and to their personal, social, and cultural growth.’ (IFLA, 2015, p.16) </a:t>
            </a:r>
            <a:endParaRPr lang="en-GB" sz="1600" i="1" dirty="0">
              <a:solidFill>
                <a:srgbClr val="212529"/>
              </a:solidFill>
              <a:latin typeface="Calibri Light" panose="020F0302020204030204" pitchFamily="34" charset="0"/>
              <a:cs typeface="Calibri Light" panose="020F0302020204030204" pitchFamily="34" charset="0"/>
            </a:endParaRPr>
          </a:p>
          <a:p>
            <a:r>
              <a:rPr lang="en-GB" sz="1600" i="1" dirty="0">
                <a:solidFill>
                  <a:srgbClr val="212529"/>
                </a:solidFill>
                <a:latin typeface="Calibri Light" panose="020F0302020204030204" pitchFamily="34" charset="0"/>
                <a:cs typeface="Calibri Light" panose="020F0302020204030204" pitchFamily="34" charset="0"/>
              </a:rPr>
              <a:t>‘The library/</a:t>
            </a:r>
            <a:r>
              <a:rPr lang="en-GB" sz="1600" i="1" dirty="0" err="1">
                <a:solidFill>
                  <a:srgbClr val="212529"/>
                </a:solidFill>
                <a:latin typeface="Calibri Light" panose="020F0302020204030204" pitchFamily="34" charset="0"/>
                <a:cs typeface="Calibri Light" panose="020F0302020204030204" pitchFamily="34" charset="0"/>
              </a:rPr>
              <a:t>ian</a:t>
            </a:r>
            <a:r>
              <a:rPr lang="en-GB" sz="1600" i="1" dirty="0">
                <a:solidFill>
                  <a:srgbClr val="212529"/>
                </a:solidFill>
                <a:latin typeface="Calibri Light" panose="020F0302020204030204" pitchFamily="34" charset="0"/>
                <a:cs typeface="Calibri Light" panose="020F0302020204030204" pitchFamily="34" charset="0"/>
              </a:rPr>
              <a:t> supports all learners’ and teachers’ progress towards becoming </a:t>
            </a:r>
            <a:r>
              <a:rPr lang="en-GB" sz="1600" b="1" i="1" dirty="0">
                <a:solidFill>
                  <a:srgbClr val="212529"/>
                </a:solidFill>
                <a:latin typeface="Calibri Light" panose="020F0302020204030204" pitchFamily="34" charset="0"/>
                <a:cs typeface="Calibri Light" panose="020F0302020204030204" pitchFamily="34" charset="0"/>
              </a:rPr>
              <a:t>better inquirers, consumers and creators of information</a:t>
            </a:r>
            <a:r>
              <a:rPr lang="en-GB" sz="1600" i="1" dirty="0">
                <a:solidFill>
                  <a:srgbClr val="212529"/>
                </a:solidFill>
                <a:latin typeface="Calibri Light" panose="020F0302020204030204" pitchFamily="34" charset="0"/>
                <a:cs typeface="Calibri Light" panose="020F0302020204030204" pitchFamily="34" charset="0"/>
              </a:rPr>
              <a:t>. This support requires good vision, solid planning and consistent collaboration. It also requires clear communication of </a:t>
            </a:r>
            <a:r>
              <a:rPr lang="en-GB" sz="1600" b="1" i="1" dirty="0">
                <a:solidFill>
                  <a:srgbClr val="212529"/>
                </a:solidFill>
                <a:latin typeface="Calibri Light" panose="020F0302020204030204" pitchFamily="34" charset="0"/>
                <a:cs typeface="Calibri Light" panose="020F0302020204030204" pitchFamily="34" charset="0"/>
              </a:rPr>
              <a:t>how inquiry, in particular, is promoted in the school community.’ </a:t>
            </a:r>
            <a:r>
              <a:rPr lang="en-GB" sz="1600" i="1" dirty="0">
                <a:solidFill>
                  <a:srgbClr val="212529"/>
                </a:solidFill>
                <a:latin typeface="Calibri Light" panose="020F0302020204030204" pitchFamily="34" charset="0"/>
                <a:cs typeface="Calibri Light" panose="020F0302020204030204" pitchFamily="34" charset="0"/>
              </a:rPr>
              <a:t>(IBO, 2018, Pg.2)</a:t>
            </a:r>
          </a:p>
          <a:p>
            <a:r>
              <a:rPr lang="en-GB" sz="1600" i="1" dirty="0">
                <a:solidFill>
                  <a:srgbClr val="212529"/>
                </a:solidFill>
                <a:latin typeface="Calibri Light" panose="020F0302020204030204" pitchFamily="34" charset="0"/>
                <a:cs typeface="Calibri Light" panose="020F0302020204030204" pitchFamily="34" charset="0"/>
              </a:rPr>
              <a:t>‘Self directed learning exponentially increases the importance of the Library, not only as the first point of research, but as </a:t>
            </a:r>
            <a:r>
              <a:rPr lang="en-GB" sz="1600" b="1" i="1" dirty="0">
                <a:solidFill>
                  <a:srgbClr val="212529"/>
                </a:solidFill>
                <a:latin typeface="Calibri Light" panose="020F0302020204030204" pitchFamily="34" charset="0"/>
                <a:cs typeface="Calibri Light" panose="020F0302020204030204" pitchFamily="34" charset="0"/>
              </a:rPr>
              <a:t>a source of wisdom on the nature or inquiry and research.’ </a:t>
            </a:r>
            <a:r>
              <a:rPr lang="en-GB" sz="1600" i="1" dirty="0">
                <a:solidFill>
                  <a:srgbClr val="212529"/>
                </a:solidFill>
                <a:latin typeface="Calibri Light" panose="020F0302020204030204" pitchFamily="34" charset="0"/>
                <a:cs typeface="Calibri Light" panose="020F0302020204030204" pitchFamily="34" charset="0"/>
              </a:rPr>
              <a:t>(IBO, 2018, Pg.9)</a:t>
            </a:r>
          </a:p>
          <a:p>
            <a:r>
              <a:rPr lang="en-GB" sz="1600" i="1" dirty="0">
                <a:solidFill>
                  <a:srgbClr val="212529"/>
                </a:solidFill>
                <a:effectLst/>
                <a:latin typeface="Calibri Light" panose="020F0302020204030204" pitchFamily="34" charset="0"/>
                <a:cs typeface="Calibri Light" panose="020F0302020204030204" pitchFamily="34" charset="0"/>
              </a:rPr>
              <a:t>‘The IB strongly recommends that the library system of people, places, collections and services—or what is referred to as the library/</a:t>
            </a:r>
            <a:r>
              <a:rPr lang="en-GB" sz="1600" i="1" dirty="0" err="1">
                <a:solidFill>
                  <a:srgbClr val="212529"/>
                </a:solidFill>
                <a:effectLst/>
                <a:latin typeface="Calibri Light" panose="020F0302020204030204" pitchFamily="34" charset="0"/>
                <a:cs typeface="Calibri Light" panose="020F0302020204030204" pitchFamily="34" charset="0"/>
              </a:rPr>
              <a:t>ian</a:t>
            </a:r>
            <a:r>
              <a:rPr lang="en-GB" sz="1600" i="1" dirty="0">
                <a:solidFill>
                  <a:srgbClr val="212529"/>
                </a:solidFill>
                <a:effectLst/>
                <a:latin typeface="Calibri Light" panose="020F0302020204030204" pitchFamily="34" charset="0"/>
                <a:cs typeface="Calibri Light" panose="020F0302020204030204" pitchFamily="34" charset="0"/>
              </a:rPr>
              <a:t>—be designed to support and energize academic learning, service learning, and social and emotional support for the community. </a:t>
            </a:r>
            <a:r>
              <a:rPr lang="en-GB" sz="1600" b="1" i="1" dirty="0">
                <a:solidFill>
                  <a:srgbClr val="212529"/>
                </a:solidFill>
                <a:effectLst/>
                <a:latin typeface="Calibri Light" panose="020F0302020204030204" pitchFamily="34" charset="0"/>
                <a:cs typeface="Calibri Light" panose="020F0302020204030204" pitchFamily="34" charset="0"/>
              </a:rPr>
              <a:t>The library/</a:t>
            </a:r>
            <a:r>
              <a:rPr lang="en-GB" sz="1600" b="1" i="1" dirty="0" err="1">
                <a:solidFill>
                  <a:srgbClr val="212529"/>
                </a:solidFill>
                <a:effectLst/>
                <a:latin typeface="Calibri Light" panose="020F0302020204030204" pitchFamily="34" charset="0"/>
                <a:cs typeface="Calibri Light" panose="020F0302020204030204" pitchFamily="34" charset="0"/>
              </a:rPr>
              <a:t>ian</a:t>
            </a:r>
            <a:r>
              <a:rPr lang="en-GB" sz="1600" b="1" i="1" dirty="0">
                <a:solidFill>
                  <a:srgbClr val="212529"/>
                </a:solidFill>
                <a:effectLst/>
                <a:latin typeface="Calibri Light" panose="020F0302020204030204" pitchFamily="34" charset="0"/>
                <a:cs typeface="Calibri Light" panose="020F0302020204030204" pitchFamily="34" charset="0"/>
              </a:rPr>
              <a:t> should be directly represented in curriculum planning and development in the school community.’ </a:t>
            </a:r>
            <a:r>
              <a:rPr lang="en-GB" sz="1600" i="1" dirty="0">
                <a:solidFill>
                  <a:srgbClr val="212529"/>
                </a:solidFill>
                <a:effectLst/>
                <a:latin typeface="Calibri Light" panose="020F0302020204030204" pitchFamily="34" charset="0"/>
                <a:cs typeface="Calibri Light" panose="020F0302020204030204" pitchFamily="34" charset="0"/>
              </a:rPr>
              <a:t>(IBO, 2018, Pg.12)</a:t>
            </a:r>
            <a:endParaRPr lang="en-GB" sz="1900" i="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7455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D748-5C87-4022-A1A3-3CF95D678DC3}"/>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How does this support the school’s strategic vision for 2026?</a:t>
            </a:r>
          </a:p>
        </p:txBody>
      </p:sp>
      <p:sp>
        <p:nvSpPr>
          <p:cNvPr id="3" name="Content Placeholder 2">
            <a:extLst>
              <a:ext uri="{FF2B5EF4-FFF2-40B4-BE49-F238E27FC236}">
                <a16:creationId xmlns:a16="http://schemas.microsoft.com/office/drawing/2014/main" id="{81A71E7C-5A02-435F-A21D-99761990B4C3}"/>
              </a:ext>
            </a:extLst>
          </p:cNvPr>
          <p:cNvSpPr>
            <a:spLocks noGrp="1"/>
          </p:cNvSpPr>
          <p:nvPr>
            <p:ph idx="1"/>
          </p:nvPr>
        </p:nvSpPr>
        <p:spPr>
          <a:xfrm>
            <a:off x="1371600" y="2266950"/>
            <a:ext cx="9601200" cy="3581400"/>
          </a:xfrm>
        </p:spPr>
        <p:txBody>
          <a:bodyPr>
            <a:normAutofit/>
          </a:bodyPr>
          <a:lstStyle/>
          <a:p>
            <a:r>
              <a:rPr lang="en-GB" dirty="0">
                <a:latin typeface="Calibri" panose="020F0502020204030204" pitchFamily="34" charset="0"/>
                <a:cs typeface="Calibri" panose="020F0502020204030204" pitchFamily="34" charset="0"/>
              </a:rPr>
              <a:t>‘Preparing our students for a world we can only imagine’ (Senge, 2015)</a:t>
            </a:r>
          </a:p>
          <a:p>
            <a:pPr marL="0" indent="0">
              <a:buNone/>
            </a:pPr>
            <a:endParaRPr lang="en-GB" dirty="0">
              <a:latin typeface="Calibri" panose="020F0502020204030204" pitchFamily="34" charset="0"/>
              <a:cs typeface="Calibri" panose="020F0502020204030204" pitchFamily="34" charset="0"/>
            </a:endParaRPr>
          </a:p>
          <a:p>
            <a:pPr lvl="1"/>
            <a:r>
              <a:rPr lang="en-GB" sz="1500" i="0" dirty="0">
                <a:solidFill>
                  <a:srgbClr val="212529"/>
                </a:solidFill>
                <a:latin typeface="Calibri Light" panose="020F0302020204030204" pitchFamily="34" charset="0"/>
                <a:cs typeface="Calibri Light" panose="020F0302020204030204" pitchFamily="34" charset="0"/>
              </a:rPr>
              <a:t>Enable the Library to </a:t>
            </a:r>
            <a:r>
              <a:rPr lang="en-GB" sz="1500" b="1" i="0" dirty="0">
                <a:solidFill>
                  <a:srgbClr val="212529"/>
                </a:solidFill>
                <a:latin typeface="Calibri Light" panose="020F0302020204030204" pitchFamily="34" charset="0"/>
                <a:cs typeface="Calibri Light" panose="020F0302020204030204" pitchFamily="34" charset="0"/>
              </a:rPr>
              <a:t>collaborate with</a:t>
            </a:r>
            <a:r>
              <a:rPr lang="en-GB" sz="1500" i="0" dirty="0">
                <a:solidFill>
                  <a:srgbClr val="212529"/>
                </a:solidFill>
                <a:latin typeface="Calibri Light" panose="020F0302020204030204" pitchFamily="34" charset="0"/>
                <a:cs typeface="Calibri Light" panose="020F0302020204030204" pitchFamily="34" charset="0"/>
              </a:rPr>
              <a:t>, not just support, teachers </a:t>
            </a:r>
            <a:r>
              <a:rPr lang="en-GB" sz="1500" b="1" i="0" dirty="0">
                <a:solidFill>
                  <a:srgbClr val="212529"/>
                </a:solidFill>
                <a:latin typeface="Calibri Light" panose="020F0302020204030204" pitchFamily="34" charset="0"/>
                <a:cs typeface="Calibri Light" panose="020F0302020204030204" pitchFamily="34" charset="0"/>
              </a:rPr>
              <a:t>to embed inquiry into their schemes of work </a:t>
            </a:r>
            <a:r>
              <a:rPr lang="en-GB" sz="1500" i="0" dirty="0">
                <a:solidFill>
                  <a:srgbClr val="212529"/>
                </a:solidFill>
                <a:latin typeface="Calibri Light" panose="020F0302020204030204" pitchFamily="34" charset="0"/>
                <a:cs typeface="Calibri Light" panose="020F0302020204030204" pitchFamily="34" charset="0"/>
              </a:rPr>
              <a:t>in order to teach students how to question, evaluate, connect, express and reflect on the world around them, skills that reach across the curriculum and out into the word beyond school.</a:t>
            </a:r>
          </a:p>
          <a:p>
            <a:pPr lvl="1"/>
            <a:r>
              <a:rPr lang="en-GB" sz="1500" i="0" dirty="0">
                <a:solidFill>
                  <a:srgbClr val="212529"/>
                </a:solidFill>
                <a:latin typeface="Calibri Light" panose="020F0302020204030204" pitchFamily="34" charset="0"/>
                <a:cs typeface="Calibri Light" panose="020F0302020204030204" pitchFamily="34" charset="0"/>
              </a:rPr>
              <a:t>By incorporating the Framework Of Skills for Inquiry Learning (</a:t>
            </a:r>
            <a:r>
              <a:rPr lang="en-GB" sz="1500" i="0" dirty="0">
                <a:solidFill>
                  <a:srgbClr val="212529"/>
                </a:solidFill>
                <a:latin typeface="Calibri Light" panose="020F0302020204030204" pitchFamily="34" charset="0"/>
                <a:cs typeface="Calibri Light" panose="020F0302020204030204" pitchFamily="34" charset="0"/>
                <a:hlinkClick r:id="rId2">
                  <a:extLst>
                    <a:ext uri="{A12FA001-AC4F-418D-AE19-62706E023703}">
                      <ahyp:hlinkClr xmlns:ahyp="http://schemas.microsoft.com/office/drawing/2018/hyperlinkcolor" val="tx"/>
                    </a:ext>
                  </a:extLst>
                </a:hlinkClick>
              </a:rPr>
              <a:t>FOSIL</a:t>
            </a:r>
            <a:r>
              <a:rPr lang="en-GB" sz="1500" i="0" dirty="0">
                <a:solidFill>
                  <a:srgbClr val="212529"/>
                </a:solidFill>
                <a:latin typeface="Calibri Light" panose="020F0302020204030204" pitchFamily="34" charset="0"/>
                <a:cs typeface="Calibri Light" panose="020F0302020204030204" pitchFamily="34" charset="0"/>
              </a:rPr>
              <a:t>) which provides a framework for collaboration between the Library and teaching staff in order to build constructive and structured inquiry throughout the school.</a:t>
            </a:r>
          </a:p>
          <a:p>
            <a:pPr lvl="1"/>
            <a:r>
              <a:rPr lang="en-GB" sz="1500" i="0" dirty="0">
                <a:solidFill>
                  <a:srgbClr val="212529"/>
                </a:solidFill>
                <a:latin typeface="Calibri Light" panose="020F0302020204030204" pitchFamily="34" charset="0"/>
                <a:cs typeface="Calibri Light" panose="020F0302020204030204" pitchFamily="34" charset="0"/>
              </a:rPr>
              <a:t>FOSIL seems a natural partner for the OECD’s Future of Education and Skills project. The AAR cycle (OECD, 2019) clearly relates to the FOSIL Cycle (</a:t>
            </a:r>
            <a:r>
              <a:rPr lang="en-GB" sz="1500" i="0" dirty="0" err="1">
                <a:solidFill>
                  <a:srgbClr val="212529"/>
                </a:solidFill>
                <a:latin typeface="Calibri Light" panose="020F0302020204030204" pitchFamily="34" charset="0"/>
                <a:cs typeface="Calibri Light" panose="020F0302020204030204" pitchFamily="34" charset="0"/>
              </a:rPr>
              <a:t>Toerien</a:t>
            </a:r>
            <a:r>
              <a:rPr lang="en-GB" sz="1500" i="0" dirty="0">
                <a:solidFill>
                  <a:srgbClr val="212529"/>
                </a:solidFill>
                <a:latin typeface="Calibri Light" panose="020F0302020204030204" pitchFamily="34" charset="0"/>
                <a:cs typeface="Calibri Light" panose="020F0302020204030204" pitchFamily="34" charset="0"/>
              </a:rPr>
              <a:t>, n.d.)  providing a concrete approach to embedding AAR skills into our schemes of work</a:t>
            </a:r>
          </a:p>
        </p:txBody>
      </p:sp>
    </p:spTree>
    <p:extLst>
      <p:ext uri="{BB962C8B-B14F-4D97-AF65-F5344CB8AC3E}">
        <p14:creationId xmlns:p14="http://schemas.microsoft.com/office/powerpoint/2010/main" val="543458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FC8A2-6BFB-4DCA-B342-21DFB158F166}"/>
              </a:ext>
            </a:extLst>
          </p:cNvPr>
          <p:cNvSpPr>
            <a:spLocks noGrp="1"/>
          </p:cNvSpPr>
          <p:nvPr>
            <p:ph type="title"/>
          </p:nvPr>
        </p:nvSpPr>
        <p:spPr>
          <a:xfrm>
            <a:off x="1023562" y="685800"/>
            <a:ext cx="10493524" cy="1485900"/>
          </a:xfrm>
        </p:spPr>
        <p:txBody>
          <a:bodyPr>
            <a:normAutofit/>
          </a:bodyPr>
          <a:lstStyle/>
          <a:p>
            <a:r>
              <a:rPr lang="en-GB" dirty="0">
                <a:latin typeface="Calibri" panose="020F0502020204030204" pitchFamily="34" charset="0"/>
                <a:cs typeface="Calibri" panose="020F0502020204030204" pitchFamily="34" charset="0"/>
              </a:rPr>
              <a:t>What is required to achieve this goal for the Library?</a:t>
            </a:r>
          </a:p>
        </p:txBody>
      </p:sp>
      <p:sp>
        <p:nvSpPr>
          <p:cNvPr id="10" name="Rectangle 9">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8D2DED04-C116-45D5-88FC-FDD880C3749F}"/>
              </a:ext>
            </a:extLst>
          </p:cNvPr>
          <p:cNvSpPr>
            <a:spLocks noGrp="1"/>
          </p:cNvSpPr>
          <p:nvPr>
            <p:ph idx="1"/>
          </p:nvPr>
        </p:nvSpPr>
        <p:spPr>
          <a:xfrm>
            <a:off x="1023562" y="2286000"/>
            <a:ext cx="6403398" cy="4216400"/>
          </a:xfrm>
        </p:spPr>
        <p:txBody>
          <a:bodyPr>
            <a:normAutofit/>
          </a:bodyPr>
          <a:lstStyle/>
          <a:p>
            <a:r>
              <a:rPr lang="en-GB" sz="1600" dirty="0">
                <a:latin typeface="Calibri" panose="020F0502020204030204" pitchFamily="34" charset="0"/>
                <a:cs typeface="Calibri" panose="020F0502020204030204" pitchFamily="34" charset="0"/>
              </a:rPr>
              <a:t>Initially the Library would work with 3 departments, to build a full inquiry based program using FOSIL (English, Geography and Computer science possibly)</a:t>
            </a:r>
          </a:p>
          <a:p>
            <a:pPr lvl="1"/>
            <a:r>
              <a:rPr lang="en-GB" sz="1600" i="0" dirty="0">
                <a:latin typeface="Calibri Light" panose="020F0302020204030204" pitchFamily="34" charset="0"/>
                <a:cs typeface="Calibri Light" panose="020F0302020204030204" pitchFamily="34" charset="0"/>
              </a:rPr>
              <a:t>Attend curriculum meetings to understand the requirements of the schemes of work</a:t>
            </a:r>
          </a:p>
          <a:p>
            <a:pPr lvl="1"/>
            <a:r>
              <a:rPr lang="en-GB" sz="1600" i="0" dirty="0">
                <a:latin typeface="Calibri Light" panose="020F0302020204030204" pitchFamily="34" charset="0"/>
                <a:cs typeface="Calibri Light" panose="020F0302020204030204" pitchFamily="34" charset="0"/>
              </a:rPr>
              <a:t>Build on Darryl </a:t>
            </a:r>
            <a:r>
              <a:rPr lang="en-GB" sz="1600" i="0" dirty="0" err="1">
                <a:latin typeface="Calibri Light" panose="020F0302020204030204" pitchFamily="34" charset="0"/>
                <a:cs typeface="Calibri Light" panose="020F0302020204030204" pitchFamily="34" charset="0"/>
              </a:rPr>
              <a:t>Toerien’s</a:t>
            </a:r>
            <a:r>
              <a:rPr lang="en-GB" sz="1600" i="0" dirty="0">
                <a:latin typeface="Calibri Light" panose="020F0302020204030204" pitchFamily="34" charset="0"/>
                <a:cs typeface="Calibri Light" panose="020F0302020204030204" pitchFamily="34" charset="0"/>
              </a:rPr>
              <a:t> work (2021) to integrate FOSIL with the IB’s MYP ATLs. in order to ensure that the information and digital literacy skills, a core component of the OECD’s compass (OECD,  2018) are embedded into our teaching.</a:t>
            </a:r>
          </a:p>
          <a:p>
            <a:pPr lvl="1"/>
            <a:r>
              <a:rPr lang="en-GB" sz="1600" i="0" dirty="0">
                <a:latin typeface="Calibri Light" panose="020F0302020204030204" pitchFamily="34" charset="0"/>
                <a:cs typeface="Calibri Light" panose="020F0302020204030204" pitchFamily="34" charset="0"/>
              </a:rPr>
              <a:t>Continue to work with the VI form team to apply FOSIL to the Extended Essay program and encourage students to follow the cycle of connecting, wondering, investigating, constructing, expressing and reflecting in order to get the most from the EE component of the Diploma.</a:t>
            </a:r>
          </a:p>
          <a:p>
            <a:pPr lvl="1"/>
            <a:endParaRPr lang="en-GB" sz="1300" dirty="0">
              <a:latin typeface="Calibri Light" panose="020F0302020204030204" pitchFamily="34" charset="0"/>
              <a:cs typeface="Calibri Light" panose="020F0302020204030204" pitchFamily="34" charset="0"/>
            </a:endParaRPr>
          </a:p>
          <a:p>
            <a:pPr lvl="1"/>
            <a:endParaRPr lang="en-GB" sz="1300" dirty="0">
              <a:latin typeface="Calibri Light" panose="020F0302020204030204" pitchFamily="34" charset="0"/>
              <a:cs typeface="Calibri Light" panose="020F0302020204030204" pitchFamily="34" charset="0"/>
            </a:endParaRPr>
          </a:p>
        </p:txBody>
      </p:sp>
      <p:pic>
        <p:nvPicPr>
          <p:cNvPr id="5" name="Picture 4">
            <a:extLst>
              <a:ext uri="{FF2B5EF4-FFF2-40B4-BE49-F238E27FC236}">
                <a16:creationId xmlns:a16="http://schemas.microsoft.com/office/drawing/2014/main" id="{2E2A18B8-3847-412D-8D90-46F3D51D8365}"/>
              </a:ext>
            </a:extLst>
          </p:cNvPr>
          <p:cNvPicPr>
            <a:picLocks noChangeAspect="1"/>
          </p:cNvPicPr>
          <p:nvPr/>
        </p:nvPicPr>
        <p:blipFill>
          <a:blip r:embed="rId2"/>
          <a:stretch>
            <a:fillRect/>
          </a:stretch>
        </p:blipFill>
        <p:spPr>
          <a:xfrm>
            <a:off x="7794527" y="2957355"/>
            <a:ext cx="3919378" cy="2224246"/>
          </a:xfrm>
          <a:prstGeom prst="rect">
            <a:avLst/>
          </a:prstGeom>
        </p:spPr>
      </p:pic>
    </p:spTree>
    <p:extLst>
      <p:ext uri="{BB962C8B-B14F-4D97-AF65-F5344CB8AC3E}">
        <p14:creationId xmlns:p14="http://schemas.microsoft.com/office/powerpoint/2010/main" val="1315297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BC1DE-716E-42F1-BD62-FD507A608447}"/>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How would a Library apprentice facilitate this?</a:t>
            </a:r>
          </a:p>
        </p:txBody>
      </p:sp>
      <p:sp>
        <p:nvSpPr>
          <p:cNvPr id="3" name="Content Placeholder 2">
            <a:extLst>
              <a:ext uri="{FF2B5EF4-FFF2-40B4-BE49-F238E27FC236}">
                <a16:creationId xmlns:a16="http://schemas.microsoft.com/office/drawing/2014/main" id="{A3014725-BA7D-4B68-A2E3-AABFE26E02E3}"/>
              </a:ext>
            </a:extLst>
          </p:cNvPr>
          <p:cNvSpPr>
            <a:spLocks noGrp="1"/>
          </p:cNvSpPr>
          <p:nvPr>
            <p:ph idx="1"/>
          </p:nvPr>
        </p:nvSpPr>
        <p:spPr/>
        <p:txBody>
          <a:bodyPr>
            <a:normAutofit fontScale="62500" lnSpcReduction="20000"/>
          </a:bodyPr>
          <a:lstStyle/>
          <a:p>
            <a:pPr marL="0" indent="0">
              <a:buNone/>
            </a:pPr>
            <a:r>
              <a:rPr lang="en-GB" dirty="0">
                <a:latin typeface="Calibri Light" panose="020F0302020204030204" pitchFamily="34" charset="0"/>
                <a:cs typeface="Calibri Light" panose="020F0302020204030204" pitchFamily="34" charset="0"/>
              </a:rPr>
              <a:t>An apprentice would complete the administrative tasks of the library which are estimated to take 2/3</a:t>
            </a:r>
            <a:r>
              <a:rPr lang="en-GB" baseline="30000" dirty="0">
                <a:latin typeface="Calibri Light" panose="020F0302020204030204" pitchFamily="34" charset="0"/>
                <a:cs typeface="Calibri Light" panose="020F0302020204030204" pitchFamily="34" charset="0"/>
              </a:rPr>
              <a:t>rd</a:t>
            </a:r>
            <a:r>
              <a:rPr lang="en-GB" dirty="0">
                <a:latin typeface="Calibri Light" panose="020F0302020204030204" pitchFamily="34" charset="0"/>
                <a:cs typeface="Calibri Light" panose="020F0302020204030204" pitchFamily="34" charset="0"/>
              </a:rPr>
              <a:t> of the day. The would enable the Librarian to attend meetings and work with teachers to create inquiry focused lessons.</a:t>
            </a:r>
          </a:p>
          <a:p>
            <a:r>
              <a:rPr lang="en-GB" dirty="0">
                <a:latin typeface="Calibri Light" panose="020F0302020204030204" pitchFamily="34" charset="0"/>
                <a:cs typeface="Calibri Light" panose="020F0302020204030204" pitchFamily="34" charset="0"/>
              </a:rPr>
              <a:t>Day to Day book management </a:t>
            </a:r>
          </a:p>
          <a:p>
            <a:pPr lvl="1"/>
            <a:r>
              <a:rPr lang="en-GB" dirty="0">
                <a:latin typeface="Calibri Light" panose="020F0302020204030204" pitchFamily="34" charset="0"/>
                <a:cs typeface="Calibri Light" panose="020F0302020204030204" pitchFamily="34" charset="0"/>
              </a:rPr>
              <a:t>Cataloguing</a:t>
            </a:r>
          </a:p>
          <a:p>
            <a:pPr lvl="1"/>
            <a:r>
              <a:rPr lang="en-GB" dirty="0">
                <a:latin typeface="Calibri Light" panose="020F0302020204030204" pitchFamily="34" charset="0"/>
                <a:cs typeface="Calibri Light" panose="020F0302020204030204" pitchFamily="34" charset="0"/>
              </a:rPr>
              <a:t>Circulation</a:t>
            </a:r>
          </a:p>
          <a:p>
            <a:pPr lvl="1"/>
            <a:r>
              <a:rPr lang="en-GB" dirty="0">
                <a:latin typeface="Calibri Light" panose="020F0302020204030204" pitchFamily="34" charset="0"/>
                <a:cs typeface="Calibri Light" panose="020F0302020204030204" pitchFamily="34" charset="0"/>
              </a:rPr>
              <a:t>Repairs / Covering / </a:t>
            </a:r>
          </a:p>
          <a:p>
            <a:pPr lvl="1"/>
            <a:r>
              <a:rPr lang="en-GB" dirty="0">
                <a:latin typeface="Calibri Light" panose="020F0302020204030204" pitchFamily="34" charset="0"/>
                <a:cs typeface="Calibri Light" panose="020F0302020204030204" pitchFamily="34" charset="0"/>
              </a:rPr>
              <a:t>Stocktaking and managing the shelving</a:t>
            </a:r>
          </a:p>
          <a:p>
            <a:r>
              <a:rPr lang="en-GB" dirty="0">
                <a:latin typeface="Calibri Light" panose="020F0302020204030204" pitchFamily="34" charset="0"/>
                <a:cs typeface="Calibri Light" panose="020F0302020204030204" pitchFamily="34" charset="0"/>
              </a:rPr>
              <a:t>Managing and updating the Research Portal</a:t>
            </a:r>
          </a:p>
          <a:p>
            <a:pPr lvl="1"/>
            <a:r>
              <a:rPr lang="en-GB" dirty="0">
                <a:latin typeface="Calibri Light" panose="020F0302020204030204" pitchFamily="34" charset="0"/>
                <a:cs typeface="Calibri Light" panose="020F0302020204030204" pitchFamily="34" charset="0"/>
              </a:rPr>
              <a:t>Creating reading lists and subject based resources in collaboration with the Librarian</a:t>
            </a:r>
          </a:p>
          <a:p>
            <a:pPr lvl="1"/>
            <a:r>
              <a:rPr lang="en-GB" dirty="0">
                <a:latin typeface="Calibri Light" panose="020F0302020204030204" pitchFamily="34" charset="0"/>
                <a:cs typeface="Calibri Light" panose="020F0302020204030204" pitchFamily="34" charset="0"/>
              </a:rPr>
              <a:t>Adding news to the portal and keeping it relevant</a:t>
            </a:r>
          </a:p>
          <a:p>
            <a:r>
              <a:rPr lang="en-GB" dirty="0">
                <a:latin typeface="Calibri Light" panose="020F0302020204030204" pitchFamily="34" charset="0"/>
                <a:cs typeface="Calibri Light" panose="020F0302020204030204" pitchFamily="34" charset="0"/>
              </a:rPr>
              <a:t>Displays and screens</a:t>
            </a:r>
          </a:p>
          <a:p>
            <a:pPr lvl="1"/>
            <a:r>
              <a:rPr lang="en-GB" dirty="0">
                <a:latin typeface="Calibri Light" panose="020F0302020204030204" pitchFamily="34" charset="0"/>
                <a:cs typeface="Calibri Light" panose="020F0302020204030204" pitchFamily="34" charset="0"/>
              </a:rPr>
              <a:t>Updating the display boards in the Library</a:t>
            </a:r>
          </a:p>
          <a:p>
            <a:pPr lvl="1"/>
            <a:r>
              <a:rPr lang="en-GB" dirty="0">
                <a:latin typeface="Calibri Light" panose="020F0302020204030204" pitchFamily="34" charset="0"/>
                <a:cs typeface="Calibri Light" panose="020F0302020204030204" pitchFamily="34" charset="0"/>
              </a:rPr>
              <a:t>Updating information for the screens</a:t>
            </a:r>
          </a:p>
          <a:p>
            <a:r>
              <a:rPr lang="en-GB" dirty="0">
                <a:latin typeface="Calibri Light" panose="020F0302020204030204" pitchFamily="34" charset="0"/>
                <a:cs typeface="Calibri Light" panose="020F0302020204030204" pitchFamily="34" charset="0"/>
              </a:rPr>
              <a:t>Help run book clubs and events</a:t>
            </a:r>
          </a:p>
          <a:p>
            <a:endParaRPr lang="en-GB" dirty="0"/>
          </a:p>
        </p:txBody>
      </p:sp>
    </p:spTree>
    <p:extLst>
      <p:ext uri="{BB962C8B-B14F-4D97-AF65-F5344CB8AC3E}">
        <p14:creationId xmlns:p14="http://schemas.microsoft.com/office/powerpoint/2010/main" val="466963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D063-8A47-4254-A5CF-282EF73BF0B9}"/>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References</a:t>
            </a:r>
          </a:p>
        </p:txBody>
      </p:sp>
      <p:sp>
        <p:nvSpPr>
          <p:cNvPr id="4" name="Rectangle 1">
            <a:extLst>
              <a:ext uri="{FF2B5EF4-FFF2-40B4-BE49-F238E27FC236}">
                <a16:creationId xmlns:a16="http://schemas.microsoft.com/office/drawing/2014/main" id="{A63EE822-FCA2-4DA9-A0A4-E350AB255A91}"/>
              </a:ext>
            </a:extLst>
          </p:cNvPr>
          <p:cNvSpPr>
            <a:spLocks noGrp="1" noChangeArrowheads="1"/>
          </p:cNvSpPr>
          <p:nvPr>
            <p:ph idx="1"/>
          </p:nvPr>
        </p:nvSpPr>
        <p:spPr bwMode="auto">
          <a:xfrm>
            <a:off x="1371600" y="1892946"/>
            <a:ext cx="96012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IBO, 2018. </a:t>
            </a:r>
            <a:r>
              <a:rPr kumimoji="0" lang="en-US" altLang="ja-JP" sz="1400" i="1"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Ideal Libraries: A Guide for schools, </a:t>
            </a: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Cardiff: International Baccalaureate </a:t>
            </a:r>
            <a:r>
              <a:rPr kumimoji="0" lang="en-US" altLang="ja-JP" sz="1400" i="0" u="none" strike="noStrike" cap="none" normalizeH="0" baseline="0" dirty="0" err="1">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Organisation</a:t>
            </a: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a:t>
            </a:r>
            <a:endParaRPr kumimoji="0" lang="en-GB" altLang="ja-JP" sz="1000" i="0" u="none" strike="noStrike" cap="none" normalizeH="0" baseline="0" dirty="0">
              <a:ln>
                <a:noFill/>
              </a:ln>
              <a:solidFill>
                <a:schemeClr val="tx1"/>
              </a:solidFill>
              <a:effectLst/>
              <a:latin typeface="Calibri Light" panose="020F0302020204030204" pitchFamily="34" charset="0"/>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OECD, 2018. </a:t>
            </a:r>
            <a:r>
              <a:rPr kumimoji="0" lang="en-US" altLang="ja-JP" sz="1400" i="1"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The OECD Learning Compass 2030. </a:t>
            </a: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[Online] </a:t>
            </a:r>
            <a:b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b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Available at: </a:t>
            </a:r>
            <a:r>
              <a:rPr kumimoji="0" lang="en-US" altLang="ja-JP" sz="1400" i="0" u="sng"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https://www.oecd.org/education/2030-project/teaching-and-learning/learning/#</a:t>
            </a:r>
            <a:b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b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[Accessed 08 05 2020].</a:t>
            </a:r>
            <a:endParaRPr kumimoji="0" lang="en-GB" altLang="ja-JP" sz="1000" i="0" u="none" strike="noStrike" cap="none" normalizeH="0" baseline="0" dirty="0">
              <a:ln>
                <a:noFill/>
              </a:ln>
              <a:solidFill>
                <a:schemeClr val="tx1"/>
              </a:solidFill>
              <a:effectLst/>
              <a:latin typeface="Calibri Light" panose="020F0302020204030204" pitchFamily="34" charset="0"/>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OECD, 2019. </a:t>
            </a:r>
            <a:r>
              <a:rPr kumimoji="0" lang="en-US" altLang="ja-JP" sz="1400" i="1"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Conceptual Learning Framework; Anticipation-Action-Reflection Cycle for 2030. </a:t>
            </a: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[Online] </a:t>
            </a:r>
            <a:b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b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Available at: </a:t>
            </a:r>
            <a:r>
              <a:rPr kumimoji="0" lang="en-US" altLang="ja-JP" sz="1400" i="0" u="sng"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https://www.oecd.org/education/2030-project/teaching-and-learning/learning/aar-cycle/AAR_Cycle_concept_note.pdf</a:t>
            </a:r>
            <a:b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b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[Accessed 08 05 2020].</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400" dirty="0">
              <a:solidFill>
                <a:schemeClr val="tx1"/>
              </a:solidFill>
              <a:latin typeface="Calibri Light" panose="020F0302020204030204" pitchFamily="34" charset="0"/>
              <a:ea typeface="STXinwei" panose="02010800040101010101" pitchFamily="2" charset="-122"/>
              <a:cs typeface="Calibri Light" panose="020F0302020204030204" pitchFamily="34" charset="0"/>
            </a:endParaRPr>
          </a:p>
          <a:p>
            <a:pPr marL="0" indent="0" eaLnBrk="0" fontAlgn="base" hangingPunct="0">
              <a:lnSpc>
                <a:spcPct val="100000"/>
              </a:lnSpc>
              <a:spcBef>
                <a:spcPct val="0"/>
              </a:spcBef>
              <a:spcAft>
                <a:spcPct val="0"/>
              </a:spcAft>
              <a:buNone/>
            </a:pPr>
            <a:r>
              <a:rPr lang="en-US" sz="1400" dirty="0">
                <a:effectLst/>
                <a:latin typeface="Calibri Light" panose="020F0302020204030204" pitchFamily="34" charset="0"/>
                <a:ea typeface="STXinwei" panose="02010800040101010101" pitchFamily="2" charset="-122"/>
                <a:cs typeface="Calibri Light" panose="020F0302020204030204" pitchFamily="34" charset="0"/>
              </a:rPr>
              <a:t>Senge, P., 2015. </a:t>
            </a:r>
            <a:r>
              <a:rPr lang="en-US" sz="1400" i="1" dirty="0">
                <a:effectLst/>
                <a:latin typeface="Calibri Light" panose="020F0302020204030204" pitchFamily="34" charset="0"/>
                <a:ea typeface="STXinwei" panose="02010800040101010101" pitchFamily="2" charset="-122"/>
                <a:cs typeface="Calibri Light" panose="020F0302020204030204" pitchFamily="34" charset="0"/>
              </a:rPr>
              <a:t>Keynote. </a:t>
            </a:r>
            <a:r>
              <a:rPr lang="en-US" sz="1400" i="1" dirty="0">
                <a:latin typeface="Calibri Light" panose="020F0302020204030204" pitchFamily="34" charset="0"/>
                <a:ea typeface="STXinwei" panose="02010800040101010101" pitchFamily="2" charset="-122"/>
                <a:cs typeface="Calibri Light" panose="020F0302020204030204" pitchFamily="34" charset="0"/>
              </a:rPr>
              <a:t>The Hague</a:t>
            </a:r>
            <a:r>
              <a:rPr lang="en-US" sz="1400" dirty="0">
                <a:effectLst/>
                <a:latin typeface="Calibri Light" panose="020F0302020204030204" pitchFamily="34" charset="0"/>
                <a:ea typeface="STXinwei" panose="02010800040101010101" pitchFamily="2" charset="-122"/>
                <a:cs typeface="Calibri Light" panose="020F0302020204030204" pitchFamily="34" charset="0"/>
              </a:rPr>
              <a:t>, IB: Africa, Europe and Middle East Regional Conference.</a:t>
            </a:r>
            <a:endParaRPr lang="en-GB" sz="1400" dirty="0">
              <a:effectLst/>
              <a:latin typeface="Calibri Light" panose="020F0302020204030204" pitchFamily="34" charset="0"/>
              <a:ea typeface="STXinwei" panose="02010800040101010101" pitchFamily="2" charset="-122"/>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i="0" u="none" strike="noStrike" cap="none" normalizeH="0" baseline="0" dirty="0" err="1">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Toerien</a:t>
            </a: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 D., 2021. </a:t>
            </a:r>
            <a:r>
              <a:rPr kumimoji="0" lang="en-US" altLang="ja-JP" sz="1400" i="1"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Integrating FOSIL with MYP ATLs. </a:t>
            </a: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[Online] </a:t>
            </a:r>
            <a:b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b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Available at: </a:t>
            </a:r>
            <a:r>
              <a:rPr kumimoji="0" lang="en-US" altLang="ja-JP" sz="1400" i="0" u="sng"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https://fosil.org.uk/forums/topic/integrating-fosil-with-myp-atls/</a:t>
            </a:r>
            <a:b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b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[Accessed 08 05 2021].</a:t>
            </a:r>
            <a:endParaRPr kumimoji="0" lang="en-GB" altLang="ja-JP" sz="1000" i="0" u="none" strike="noStrike" cap="none" normalizeH="0" baseline="0" dirty="0">
              <a:ln>
                <a:noFill/>
              </a:ln>
              <a:solidFill>
                <a:schemeClr val="tx1"/>
              </a:solidFill>
              <a:effectLst/>
              <a:latin typeface="Calibri Light" panose="020F0302020204030204" pitchFamily="34" charset="0"/>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i="0" u="none" strike="noStrike" cap="none" normalizeH="0" baseline="0" dirty="0" err="1">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Toerien</a:t>
            </a: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 D., n.d. </a:t>
            </a:r>
            <a:r>
              <a:rPr kumimoji="0" lang="en-US" altLang="ja-JP" sz="1400" i="1"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FOSIL Cycle. </a:t>
            </a: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[Online] </a:t>
            </a:r>
            <a:b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b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Available at: </a:t>
            </a:r>
            <a:r>
              <a:rPr kumimoji="0" lang="en-US" altLang="ja-JP" sz="1400" i="0" u="sng"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https://fosil.org.uk/fosil-cycle/</a:t>
            </a:r>
            <a:b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br>
            <a:r>
              <a:rPr kumimoji="0" lang="en-US" altLang="ja-JP" sz="1400" i="0" u="none" strike="noStrike" cap="none" normalizeH="0" baseline="0" dirty="0">
                <a:ln>
                  <a:noFill/>
                </a:ln>
                <a:solidFill>
                  <a:schemeClr val="tx1"/>
                </a:solidFill>
                <a:effectLst/>
                <a:latin typeface="Calibri Light" panose="020F0302020204030204" pitchFamily="34" charset="0"/>
                <a:ea typeface="STXinwei" panose="02010800040101010101" pitchFamily="2" charset="-122"/>
                <a:cs typeface="Calibri Light" panose="020F0302020204030204" pitchFamily="34" charset="0"/>
              </a:rPr>
              <a:t>[Accessed 08 05 2020].</a:t>
            </a:r>
            <a:endParaRPr kumimoji="0" lang="en-GB" altLang="ja-JP" sz="1000" i="0" u="none" strike="noStrike" cap="none" normalizeH="0" baseline="0" dirty="0">
              <a:ln>
                <a:noFill/>
              </a:ln>
              <a:solidFill>
                <a:schemeClr val="tx1"/>
              </a:solidFill>
              <a:effectLst/>
              <a:latin typeface="Calibri Light" panose="020F0302020204030204" pitchFamily="34" charset="0"/>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6714860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C7E4A471FA89489CEF13E802CF32A3" ma:contentTypeVersion="29" ma:contentTypeDescription="Create a new document." ma:contentTypeScope="" ma:versionID="ed8ccf1b03d19d6b13154edd62fd3d96">
  <xsd:schema xmlns:xsd="http://www.w3.org/2001/XMLSchema" xmlns:xs="http://www.w3.org/2001/XMLSchema" xmlns:p="http://schemas.microsoft.com/office/2006/metadata/properties" xmlns:ns2="dd7355bd-ed4b-4c88-8b9d-469e5110ce1f" xmlns:ns3="9998dd90-4a9d-4c11-bbd8-391e21715221" targetNamespace="http://schemas.microsoft.com/office/2006/metadata/properties" ma:root="true" ma:fieldsID="a667d89a966493b76a69778bd413d44b" ns2:_="" ns3:_="">
    <xsd:import namespace="dd7355bd-ed4b-4c88-8b9d-469e5110ce1f"/>
    <xsd:import namespace="9998dd90-4a9d-4c11-bbd8-391e21715221"/>
    <xsd:element name="properties">
      <xsd:complexType>
        <xsd:sequence>
          <xsd:element name="documentManagement">
            <xsd:complexType>
              <xsd:all>
                <xsd:element ref="ns2:afd35e62befd447881f040b3b0bc4c02" minOccurs="0"/>
                <xsd:element ref="ns2:TaxCatchAll" minOccurs="0"/>
                <xsd:element ref="ns2:PersonalIdentificationData" minOccurs="0"/>
                <xsd:element ref="ns2:KS" minOccurs="0"/>
                <xsd:element ref="ns2:o7973c8d36d247e4adf43577a5635b18" minOccurs="0"/>
                <xsd:element ref="ns2:c8fa8fdeea424f028d49e406b1e9475e" minOccurs="0"/>
                <xsd:element ref="ns2:d031d48f175749828b90be066ff58518" minOccurs="0"/>
                <xsd:element ref="ns2:d19d10759310404882a2832ba81e2c31" minOccurs="0"/>
                <xsd:element ref="ns2:Year" minOccurs="0"/>
                <xsd:element ref="ns2:Lesson" minOccurs="0"/>
                <xsd:element ref="ns2:CustomTags" minOccurs="0"/>
                <xsd:element ref="ns2:CurriculumSubject"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7355bd-ed4b-4c88-8b9d-469e5110ce1f" elementFormDefault="qualified">
    <xsd:import namespace="http://schemas.microsoft.com/office/2006/documentManagement/types"/>
    <xsd:import namespace="http://schemas.microsoft.com/office/infopath/2007/PartnerControls"/>
    <xsd:element name="afd35e62befd447881f040b3b0bc4c02" ma:index="9" nillable="true" ma:taxonomy="true" ma:internalName="afd35e62befd447881f040b3b0bc4c02" ma:taxonomyFieldName="Staff_x0020_Category" ma:displayName="Staff Category" ma:default="" ma:fieldId="{afd35e62-befd-4478-81f0-40b3b0bc4c02}" ma:sspId="26bbff3b-0cc6-4c77-84f2-7fd74dee30ff" ma:termSetId="1e52111f-f215-49a8-9c39-9d19a22f0b8c"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e1d7df12-d678-4079-a119-08d2b97b70f5}" ma:internalName="TaxCatchAll" ma:showField="CatchAllData" ma:web="dd7355bd-ed4b-4c88-8b9d-469e5110ce1f">
      <xsd:complexType>
        <xsd:complexContent>
          <xsd:extension base="dms:MultiChoiceLookup">
            <xsd:sequence>
              <xsd:element name="Value" type="dms:Lookup" maxOccurs="unbounded" minOccurs="0" nillable="true"/>
            </xsd:sequence>
          </xsd:extension>
        </xsd:complexContent>
      </xsd:complexType>
    </xsd:element>
    <xsd:element name="PersonalIdentificationData" ma:index="11" nillable="true" ma:displayName="Personal Identification Data" ma:default="" ma:internalName="PersonalIdentificationData">
      <xsd:simpleType>
        <xsd:restriction base="dms:Choice">
          <xsd:enumeration value="No"/>
          <xsd:enumeration value="Yes"/>
        </xsd:restriction>
      </xsd:simpleType>
    </xsd:element>
    <xsd:element name="KS" ma:index="12" nillable="true" ma:displayName="Key Stage" ma:default="" ma:internalName="KS">
      <xsd:simpleType>
        <xsd:restriction base="dms:Choice">
          <xsd:enumeration value="Foundation"/>
          <xsd:enumeration value="KS1"/>
          <xsd:enumeration value="KS2"/>
          <xsd:enumeration value="KS3"/>
          <xsd:enumeration value="KS4"/>
          <xsd:enumeration value="KS5"/>
        </xsd:restriction>
      </xsd:simpleType>
    </xsd:element>
    <xsd:element name="o7973c8d36d247e4adf43577a5635b18" ma:index="14" nillable="true" ma:taxonomy="true" ma:internalName="o7973c8d36d247e4adf43577a5635b18" ma:taxonomyFieldName="Topic" ma:displayName="Topic" ma:default="" ma:fieldId="{87973c8d-36d2-47e4-adf4-3577a5635b18}" ma:sspId="26bbff3b-0cc6-4c77-84f2-7fd74dee30ff" ma:termSetId="adcb05dc-3ba3-494b-95ef-290267c7829f" ma:anchorId="00000000-0000-0000-0000-000000000000" ma:open="false" ma:isKeyword="false">
      <xsd:complexType>
        <xsd:sequence>
          <xsd:element ref="pc:Terms" minOccurs="0" maxOccurs="1"/>
        </xsd:sequence>
      </xsd:complexType>
    </xsd:element>
    <xsd:element name="c8fa8fdeea424f028d49e406b1e9475e" ma:index="16" nillable="true" ma:taxonomy="true" ma:internalName="c8fa8fdeea424f028d49e406b1e9475e" ma:taxonomyFieldName="ExamBoard" ma:displayName="Exam Board" ma:default="" ma:fieldId="{c8fa8fde-ea42-4f02-8d49-e406b1e9475e}" ma:sspId="26bbff3b-0cc6-4c77-84f2-7fd74dee30ff" ma:termSetId="38c59617-4113-4e96-a295-47afda8b4c09" ma:anchorId="00000000-0000-0000-0000-000000000000" ma:open="false" ma:isKeyword="false">
      <xsd:complexType>
        <xsd:sequence>
          <xsd:element ref="pc:Terms" minOccurs="0" maxOccurs="1"/>
        </xsd:sequence>
      </xsd:complexType>
    </xsd:element>
    <xsd:element name="d031d48f175749828b90be066ff58518" ma:index="18" nillable="true" ma:taxonomy="true" ma:internalName="d031d48f175749828b90be066ff58518" ma:taxonomyFieldName="Week" ma:displayName="Week" ma:default="" ma:fieldId="{d031d48f-1757-4982-8b90-be066ff58518}" ma:sspId="26bbff3b-0cc6-4c77-84f2-7fd74dee30ff" ma:termSetId="e3e389ea-657f-4334-a4b2-4f6db6f7c00d" ma:anchorId="00000000-0000-0000-0000-000000000000" ma:open="false" ma:isKeyword="false">
      <xsd:complexType>
        <xsd:sequence>
          <xsd:element ref="pc:Terms" minOccurs="0" maxOccurs="1"/>
        </xsd:sequence>
      </xsd:complexType>
    </xsd:element>
    <xsd:element name="d19d10759310404882a2832ba81e2c31" ma:index="20" nillable="true" ma:taxonomy="true" ma:internalName="d19d10759310404882a2832ba81e2c31" ma:taxonomyFieldName="Term" ma:displayName="Term" ma:default="" ma:fieldId="{d19d1075-9310-4048-82a2-832ba81e2c31}" ma:sspId="26bbff3b-0cc6-4c77-84f2-7fd74dee30ff" ma:termSetId="2781b93f-5726-4562-8d20-71c6945aeee1" ma:anchorId="00000000-0000-0000-0000-000000000000" ma:open="false" ma:isKeyword="false">
      <xsd:complexType>
        <xsd:sequence>
          <xsd:element ref="pc:Terms" minOccurs="0" maxOccurs="1"/>
        </xsd:sequence>
      </xsd:complexType>
    </xsd:element>
    <xsd:element name="Year" ma:index="21" nillable="true" ma:displayName="Year" ma:default="" ma:internalName="Year">
      <xsd:simpleType>
        <xsd:restriction base="dms:Choice">
          <xsd:enumeration value="R"/>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3"/>
        </xsd:restriction>
      </xsd:simpleType>
    </xsd:element>
    <xsd:element name="Lesson" ma:index="22" nillable="true" ma:displayName="Lesson" ma:default="" ma:internalName="Lesson">
      <xsd:simpleType>
        <xsd:restriction base="dms:Text"/>
      </xsd:simpleType>
    </xsd:element>
    <xsd:element name="CustomTags" ma:index="23" nillable="true" ma:displayName="Custom Tags" ma:default="" ma:internalName="CustomTags">
      <xsd:simpleType>
        <xsd:restriction base="dms:Text"/>
      </xsd:simpleType>
    </xsd:element>
    <xsd:element name="CurriculumSubject" ma:index="24" nillable="true" ma:displayName="Curriculum Subject" ma:default="Library Team" ma:internalName="CurriculumSubject">
      <xsd:simpleType>
        <xsd:restriction base="dms:Text"/>
      </xsd:simple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98dd90-4a9d-4c11-bbd8-391e21715221" elementFormDefault="qualified">
    <xsd:import namespace="http://schemas.microsoft.com/office/2006/documentManagement/types"/>
    <xsd:import namespace="http://schemas.microsoft.com/office/infopath/2007/PartnerControls"/>
    <xsd:element name="MediaServiceMetadata" ma:index="25" nillable="true" ma:displayName="MediaServiceMetadata" ma:hidden="true" ma:internalName="MediaServiceMetadata" ma:readOnly="true">
      <xsd:simpleType>
        <xsd:restriction base="dms:Note"/>
      </xsd:simpleType>
    </xsd:element>
    <xsd:element name="MediaServiceFastMetadata" ma:index="26" nillable="true" ma:displayName="MediaServiceFastMetadata" ma:hidden="true" ma:internalName="MediaServiceFastMetadata" ma:readOnly="true">
      <xsd:simpleType>
        <xsd:restriction base="dms:Note"/>
      </xsd:simpleType>
    </xsd:element>
    <xsd:element name="MediaServiceAutoTags" ma:index="27" nillable="true" ma:displayName="Tags" ma:internalName="MediaServiceAutoTags" ma:readOnly="true">
      <xsd:simpleType>
        <xsd:restriction base="dms:Text"/>
      </xsd:simpleType>
    </xsd:element>
    <xsd:element name="MediaServiceGenerationTime" ma:index="28" nillable="true" ma:displayName="MediaServiceGenerationTime" ma:hidden="true" ma:internalName="MediaServiceGenerationTime" ma:readOnly="true">
      <xsd:simpleType>
        <xsd:restriction base="dms:Text"/>
      </xsd:simpleType>
    </xsd:element>
    <xsd:element name="MediaServiceEventHashCode" ma:index="29" nillable="true" ma:displayName="MediaServiceEventHashCode" ma:hidden="true" ma:internalName="MediaServiceEventHashCode" ma:readOnly="true">
      <xsd:simpleType>
        <xsd:restriction base="dms:Text"/>
      </xsd:simpleType>
    </xsd:element>
    <xsd:element name="MediaServiceOCR" ma:index="30" nillable="true" ma:displayName="Extracted Text" ma:internalName="MediaServiceOCR" ma:readOnly="true">
      <xsd:simpleType>
        <xsd:restriction base="dms:Note">
          <xsd:maxLength value="255"/>
        </xsd:restriction>
      </xsd:simpleType>
    </xsd:element>
    <xsd:element name="MediaServiceDateTaken" ma:index="31" nillable="true" ma:displayName="MediaServiceDateTaken" ma:hidden="true" ma:internalName="MediaServiceDateTaken" ma:readOnly="true">
      <xsd:simpleType>
        <xsd:restriction base="dms:Text"/>
      </xsd:simpleType>
    </xsd:element>
    <xsd:element name="MediaServiceLocation" ma:index="32" nillable="true" ma:displayName="Location" ma:internalName="MediaServiceLocation" ma:readOnly="true">
      <xsd:simpleType>
        <xsd:restriction base="dms:Text"/>
      </xsd:simpleType>
    </xsd:element>
    <xsd:element name="MediaServiceAutoKeyPoints" ma:index="33" nillable="true" ma:displayName="MediaServiceAutoKeyPoints" ma:hidden="true" ma:internalName="MediaServiceAutoKeyPoints" ma:readOnly="true">
      <xsd:simpleType>
        <xsd:restriction base="dms:Note"/>
      </xsd:simpleType>
    </xsd:element>
    <xsd:element name="MediaServiceKeyPoints" ma:index="3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19d10759310404882a2832ba81e2c31 xmlns="dd7355bd-ed4b-4c88-8b9d-469e5110ce1f">
      <Terms xmlns="http://schemas.microsoft.com/office/infopath/2007/PartnerControls"/>
    </d19d10759310404882a2832ba81e2c31>
    <Lesson xmlns="dd7355bd-ed4b-4c88-8b9d-469e5110ce1f" xsi:nil="true"/>
    <d031d48f175749828b90be066ff58518 xmlns="dd7355bd-ed4b-4c88-8b9d-469e5110ce1f">
      <Terms xmlns="http://schemas.microsoft.com/office/infopath/2007/PartnerControls"/>
    </d031d48f175749828b90be066ff58518>
    <CurriculumSubject xmlns="dd7355bd-ed4b-4c88-8b9d-469e5110ce1f">Library Team</CurriculumSubject>
    <KS xmlns="dd7355bd-ed4b-4c88-8b9d-469e5110ce1f" xsi:nil="true"/>
    <afd35e62befd447881f040b3b0bc4c02 xmlns="dd7355bd-ed4b-4c88-8b9d-469e5110ce1f">
      <Terms xmlns="http://schemas.microsoft.com/office/infopath/2007/PartnerControls"/>
    </afd35e62befd447881f040b3b0bc4c02>
    <o7973c8d36d247e4adf43577a5635b18 xmlns="dd7355bd-ed4b-4c88-8b9d-469e5110ce1f">
      <Terms xmlns="http://schemas.microsoft.com/office/infopath/2007/PartnerControls"/>
    </o7973c8d36d247e4adf43577a5635b18>
    <Year xmlns="dd7355bd-ed4b-4c88-8b9d-469e5110ce1f" xsi:nil="true"/>
    <CustomTags xmlns="dd7355bd-ed4b-4c88-8b9d-469e5110ce1f" xsi:nil="true"/>
    <PersonalIdentificationData xmlns="dd7355bd-ed4b-4c88-8b9d-469e5110ce1f" xsi:nil="true"/>
    <TaxCatchAll xmlns="dd7355bd-ed4b-4c88-8b9d-469e5110ce1f"/>
    <c8fa8fdeea424f028d49e406b1e9475e xmlns="dd7355bd-ed4b-4c88-8b9d-469e5110ce1f">
      <Terms xmlns="http://schemas.microsoft.com/office/infopath/2007/PartnerControls"/>
    </c8fa8fdeea424f028d49e406b1e9475e>
  </documentManagement>
</p:properties>
</file>

<file path=customXml/itemProps1.xml><?xml version="1.0" encoding="utf-8"?>
<ds:datastoreItem xmlns:ds="http://schemas.openxmlformats.org/officeDocument/2006/customXml" ds:itemID="{6607F4C1-91DD-4429-9CC3-696753236C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7355bd-ed4b-4c88-8b9d-469e5110ce1f"/>
    <ds:schemaRef ds:uri="9998dd90-4a9d-4c11-bbd8-391e217152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86B560-2FF3-41CB-A33F-C1A518CCC8F8}">
  <ds:schemaRefs>
    <ds:schemaRef ds:uri="http://schemas.microsoft.com/sharepoint/v3/contenttype/forms"/>
  </ds:schemaRefs>
</ds:datastoreItem>
</file>

<file path=customXml/itemProps3.xml><?xml version="1.0" encoding="utf-8"?>
<ds:datastoreItem xmlns:ds="http://schemas.openxmlformats.org/officeDocument/2006/customXml" ds:itemID="{B22F2A13-C350-4271-8B61-4063362510E4}">
  <ds:schemaRefs>
    <ds:schemaRef ds:uri="http://purl.org/dc/dcmitype/"/>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9998dd90-4a9d-4c11-bbd8-391e21715221"/>
    <ds:schemaRef ds:uri="dd7355bd-ed4b-4c88-8b9d-469e5110ce1f"/>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56</TotalTime>
  <Words>1023</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Franklin Gothic Book</vt:lpstr>
      <vt:lpstr>Crop</vt:lpstr>
      <vt:lpstr>The case for A Library Assistant</vt:lpstr>
      <vt:lpstr>Overview</vt:lpstr>
      <vt:lpstr>What do we want the Library to be? </vt:lpstr>
      <vt:lpstr>How does this support the school’s strategic vision for 2026?</vt:lpstr>
      <vt:lpstr>What is required to achieve this goal for the Library?</vt:lpstr>
      <vt:lpstr>How would a Library apprentice facilitate this?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case for A Library Assistant</dc:title>
  <dc:creator>Mrs Maloney</dc:creator>
  <cp:lastModifiedBy>Mrs Maloney</cp:lastModifiedBy>
  <cp:revision>2</cp:revision>
  <dcterms:created xsi:type="dcterms:W3CDTF">2021-05-08T12:17:50Z</dcterms:created>
  <dcterms:modified xsi:type="dcterms:W3CDTF">2021-05-09T20:33:34Z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opic">
    <vt:lpwstr/>
  </property>
  <property fmtid="{D5CDD505-2E9C-101B-9397-08002B2CF9AE}" pid="3" name="ExamBoard">
    <vt:lpwstr/>
  </property>
  <property fmtid="{D5CDD505-2E9C-101B-9397-08002B2CF9AE}" pid="4" name="Term">
    <vt:lpwstr/>
  </property>
  <property fmtid="{D5CDD505-2E9C-101B-9397-08002B2CF9AE}" pid="5" name="Week">
    <vt:lpwstr/>
  </property>
  <property fmtid="{D5CDD505-2E9C-101B-9397-08002B2CF9AE}" pid="6" name="Staff Category">
    <vt:lpwstr/>
  </property>
  <property fmtid="{D5CDD505-2E9C-101B-9397-08002B2CF9AE}" pid="7" name="ContentTypeId">
    <vt:lpwstr>0x01010064C7E4A471FA89489CEF13E802CF32A3</vt:lpwstr>
  </property>
</Properties>
</file>