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 id="2147483672" r:id="rId6"/>
    <p:sldMasterId id="2147483684" r:id="rId7"/>
    <p:sldMasterId id="2147483696" r:id="rId8"/>
    <p:sldMasterId id="2147483708" r:id="rId9"/>
    <p:sldMasterId id="2147483720" r:id="rId10"/>
  </p:sldMasterIdLst>
  <p:notesMasterIdLst>
    <p:notesMasterId r:id="rId32"/>
  </p:notesMasterIdLst>
  <p:sldIdLst>
    <p:sldId id="518" r:id="rId11"/>
    <p:sldId id="256" r:id="rId12"/>
    <p:sldId id="520" r:id="rId13"/>
    <p:sldId id="521" r:id="rId14"/>
    <p:sldId id="522" r:id="rId15"/>
    <p:sldId id="523" r:id="rId16"/>
    <p:sldId id="630" r:id="rId17"/>
    <p:sldId id="632" r:id="rId18"/>
    <p:sldId id="519" r:id="rId19"/>
    <p:sldId id="524" r:id="rId20"/>
    <p:sldId id="526" r:id="rId21"/>
    <p:sldId id="525" r:id="rId22"/>
    <p:sldId id="527" r:id="rId23"/>
    <p:sldId id="528" r:id="rId24"/>
    <p:sldId id="529" r:id="rId25"/>
    <p:sldId id="530" r:id="rId26"/>
    <p:sldId id="621" r:id="rId27"/>
    <p:sldId id="628" r:id="rId28"/>
    <p:sldId id="618" r:id="rId29"/>
    <p:sldId id="619" r:id="rId30"/>
    <p:sldId id="6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5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74286"/>
  </p:normalViewPr>
  <p:slideViewPr>
    <p:cSldViewPr snapToGrid="0">
      <p:cViewPr varScale="1">
        <p:scale>
          <a:sx n="93" d="100"/>
          <a:sy n="93" d="100"/>
        </p:scale>
        <p:origin x="2176" y="106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B12C6-B4F0-4AF4-94E5-80F57D188C76}" type="datetimeFigureOut">
              <a:rPr lang="en-GB" smtClean="0"/>
              <a:t>22/08/2022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BAAFF-BCDB-4BD5-8463-73B92E8D1D67}" type="slidenum">
              <a:rPr lang="en-GB" smtClean="0"/>
              <a:t>‹#›</a:t>
            </a:fld>
            <a:endParaRPr lang="en-GB"/>
          </a:p>
        </p:txBody>
      </p:sp>
    </p:spTree>
    <p:extLst>
      <p:ext uri="{BB962C8B-B14F-4D97-AF65-F5344CB8AC3E}">
        <p14:creationId xmlns:p14="http://schemas.microsoft.com/office/powerpoint/2010/main" val="41894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and our deepest regrets that we are not able to join you in person.</a:t>
            </a:r>
          </a:p>
          <a:p>
            <a:endParaRPr lang="en-GB" dirty="0"/>
          </a:p>
          <a:p>
            <a:r>
              <a:rPr lang="en-GB" dirty="0"/>
              <a:t>A special thank you to CCT College for hosting us, to Barbara and Dianne, without whose vision and drive we would not be here, to our fellow authors, some of whom are presenting today, and to Janine / De Gruyter for bringing our work to publication.</a:t>
            </a:r>
          </a:p>
        </p:txBody>
      </p:sp>
      <p:sp>
        <p:nvSpPr>
          <p:cNvPr id="4" name="Slide Number Placeholder 3"/>
          <p:cNvSpPr>
            <a:spLocks noGrp="1"/>
          </p:cNvSpPr>
          <p:nvPr>
            <p:ph type="sldNum" sz="quarter" idx="5"/>
          </p:nvPr>
        </p:nvSpPr>
        <p:spPr/>
        <p:txBody>
          <a:bodyPr/>
          <a:lstStyle/>
          <a:p>
            <a:fld id="{CE7BAAFF-BCDB-4BD5-8463-73B92E8D1D67}" type="slidenum">
              <a:rPr lang="en-GB" smtClean="0"/>
              <a:t>1</a:t>
            </a:fld>
            <a:endParaRPr lang="en-GB"/>
          </a:p>
        </p:txBody>
      </p:sp>
    </p:spTree>
    <p:extLst>
      <p:ext uri="{BB962C8B-B14F-4D97-AF65-F5344CB8AC3E}">
        <p14:creationId xmlns:p14="http://schemas.microsoft.com/office/powerpoint/2010/main" val="377936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10x 50 minute lessons and 3x 2hour prep tasks</a:t>
            </a:r>
          </a:p>
        </p:txBody>
      </p:sp>
      <p:sp>
        <p:nvSpPr>
          <p:cNvPr id="4" name="Slide Number Placeholder 3"/>
          <p:cNvSpPr>
            <a:spLocks noGrp="1"/>
          </p:cNvSpPr>
          <p:nvPr>
            <p:ph type="sldNum" sz="quarter" idx="5"/>
          </p:nvPr>
        </p:nvSpPr>
        <p:spPr/>
        <p:txBody>
          <a:bodyPr/>
          <a:lstStyle/>
          <a:p>
            <a:fld id="{CE7BAAFF-BCDB-4BD5-8463-73B92E8D1D67}" type="slidenum">
              <a:rPr lang="en-GB" smtClean="0"/>
              <a:t>10</a:t>
            </a:fld>
            <a:endParaRPr lang="en-GB"/>
          </a:p>
        </p:txBody>
      </p:sp>
    </p:spTree>
    <p:extLst>
      <p:ext uri="{BB962C8B-B14F-4D97-AF65-F5344CB8AC3E}">
        <p14:creationId xmlns:p14="http://schemas.microsoft.com/office/powerpoint/2010/main" val="163834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11</a:t>
            </a:fld>
            <a:endParaRPr lang="en-GB"/>
          </a:p>
        </p:txBody>
      </p:sp>
    </p:spTree>
    <p:extLst>
      <p:ext uri="{BB962C8B-B14F-4D97-AF65-F5344CB8AC3E}">
        <p14:creationId xmlns:p14="http://schemas.microsoft.com/office/powerpoint/2010/main" val="268036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i="1" dirty="0"/>
              <a:t>Initial inquiry planning form</a:t>
            </a:r>
            <a:r>
              <a:rPr lang="en-GB" dirty="0"/>
              <a:t> rose out of this collaboration, to get future collaborations off to a good start and to support other Library colleagues.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Successful collaboration requires mutual respect between teacher and librarian for the different expertise and skillsets that they each bring. It must begin with a clear and open discussion to agree joint goals and parameters (including timescale, learning and assessment objectives and roles of teacher and librarian). In this case we completely revised the second stage of the inquiry the second time that we ran it because we felt it did not achieve our learning objectives clearly enough.</a:t>
            </a:r>
            <a:r>
              <a:rPr lang="en-CA"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E7BAAFF-BCDB-4BD5-8463-73B92E8D1D67}" type="slidenum">
              <a:rPr lang="en-GB" smtClean="0"/>
              <a:t>12</a:t>
            </a:fld>
            <a:endParaRPr lang="en-GB"/>
          </a:p>
        </p:txBody>
      </p:sp>
    </p:spTree>
    <p:extLst>
      <p:ext uri="{BB962C8B-B14F-4D97-AF65-F5344CB8AC3E}">
        <p14:creationId xmlns:p14="http://schemas.microsoft.com/office/powerpoint/2010/main" val="153597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We wanted to demonstrate that inquiry can be a very effective method of content delivery as well as skills development. This is often a barrier to persuading teachers to undertake inquiry with exam classes. You can see from the resources how we carefully targeted the points from the specification that we needed students to investigate. In this case we found it a more effective way to embed case studies required for important external school-leaving assessments than more didactic classroom teaching because students felt more ownership of the individual case studies.</a:t>
            </a:r>
            <a:r>
              <a:rPr lang="en-CA"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E7BAAFF-BCDB-4BD5-8463-73B92E8D1D67}" type="slidenum">
              <a:rPr lang="en-GB" smtClean="0"/>
              <a:t>13</a:t>
            </a:fld>
            <a:endParaRPr lang="en-GB"/>
          </a:p>
        </p:txBody>
      </p:sp>
    </p:spTree>
    <p:extLst>
      <p:ext uri="{BB962C8B-B14F-4D97-AF65-F5344CB8AC3E}">
        <p14:creationId xmlns:p14="http://schemas.microsoft.com/office/powerpoint/2010/main" val="312049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14</a:t>
            </a:fld>
            <a:endParaRPr lang="en-GB"/>
          </a:p>
        </p:txBody>
      </p:sp>
    </p:spTree>
    <p:extLst>
      <p:ext uri="{BB962C8B-B14F-4D97-AF65-F5344CB8AC3E}">
        <p14:creationId xmlns:p14="http://schemas.microsoft.com/office/powerpoint/2010/main" val="293594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15</a:t>
            </a:fld>
            <a:endParaRPr lang="en-GB"/>
          </a:p>
        </p:txBody>
      </p:sp>
    </p:spTree>
    <p:extLst>
      <p:ext uri="{BB962C8B-B14F-4D97-AF65-F5344CB8AC3E}">
        <p14:creationId xmlns:p14="http://schemas.microsoft.com/office/powerpoint/2010/main" val="282778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16</a:t>
            </a:fld>
            <a:endParaRPr lang="en-GB"/>
          </a:p>
        </p:txBody>
      </p:sp>
    </p:spTree>
    <p:extLst>
      <p:ext uri="{BB962C8B-B14F-4D97-AF65-F5344CB8AC3E}">
        <p14:creationId xmlns:p14="http://schemas.microsoft.com/office/powerpoint/2010/main" val="302126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17</a:t>
            </a:fld>
            <a:endParaRPr lang="en-GB"/>
          </a:p>
        </p:txBody>
      </p:sp>
    </p:spTree>
    <p:extLst>
      <p:ext uri="{BB962C8B-B14F-4D97-AF65-F5344CB8AC3E}">
        <p14:creationId xmlns:p14="http://schemas.microsoft.com/office/powerpoint/2010/main" val="180297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18</a:t>
            </a:fld>
            <a:endParaRPr lang="en-GB"/>
          </a:p>
        </p:txBody>
      </p:sp>
    </p:spTree>
    <p:extLst>
      <p:ext uri="{BB962C8B-B14F-4D97-AF65-F5344CB8AC3E}">
        <p14:creationId xmlns:p14="http://schemas.microsoft.com/office/powerpoint/2010/main" val="395831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Focus stage is Construct – developing the higher order analysis and evaluation skills. To use </a:t>
            </a:r>
            <a:r>
              <a:rPr lang="en-GB" sz="1200" kern="1200" err="1">
                <a:solidFill>
                  <a:schemeClr val="tx1"/>
                </a:solidFill>
                <a:effectLst/>
                <a:latin typeface="+mn-lt"/>
                <a:ea typeface="+mn-ea"/>
                <a:cs typeface="+mn-cs"/>
              </a:rPr>
              <a:t>Barabra</a:t>
            </a:r>
            <a:r>
              <a:rPr lang="en-GB" sz="1200" kern="1200">
                <a:solidFill>
                  <a:schemeClr val="tx1"/>
                </a:solidFill>
                <a:effectLst/>
                <a:latin typeface="+mn-lt"/>
                <a:ea typeface="+mn-ea"/>
                <a:cs typeface="+mn-cs"/>
              </a:rPr>
              <a:t> Stripling’s language, these are graphic organisers not worksheets or writing frames. Tools for thinking with and for formative assessment because they make thinking processes explicit. Not worksheets with right answers that need to be filled in for the sake of it.</a:t>
            </a:r>
          </a:p>
        </p:txBody>
      </p:sp>
      <p:sp>
        <p:nvSpPr>
          <p:cNvPr id="4" name="Slide Number Placeholder 3"/>
          <p:cNvSpPr>
            <a:spLocks noGrp="1"/>
          </p:cNvSpPr>
          <p:nvPr>
            <p:ph type="sldNum" sz="quarter" idx="5"/>
          </p:nvPr>
        </p:nvSpPr>
        <p:spPr/>
        <p:txBody>
          <a:bodyPr/>
          <a:lstStyle/>
          <a:p>
            <a:fld id="{EED85C98-1F69-48FE-9C11-EFF7DB6E8C8F}" type="slidenum">
              <a:rPr lang="en-GB" smtClean="0"/>
              <a:t>19</a:t>
            </a:fld>
            <a:endParaRPr lang="en-GB"/>
          </a:p>
        </p:txBody>
      </p:sp>
    </p:spTree>
    <p:extLst>
      <p:ext uri="{BB962C8B-B14F-4D97-AF65-F5344CB8AC3E}">
        <p14:creationId xmlns:p14="http://schemas.microsoft.com/office/powerpoint/2010/main" val="76853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FOSIL, which stands for Framework Of Skills for Inquiry Learning, is based on Barbara Stripling’s work as reflected in the Empire State Information Fluency Continuum.</a:t>
            </a:r>
          </a:p>
          <a:p>
            <a:endParaRPr lang="en-GB" dirty="0"/>
          </a:p>
          <a:p>
            <a:r>
              <a:rPr lang="en-GB" dirty="0"/>
              <a:t>I had no meaningful experience of inquiry as an instructional approach to learning, either as student or as a teacher, in both South Africa and the UK. Furthermore, education and training for librarianship in the UK does not allow for a specialisation in school librarianship. FOSIL, therefore, represents an ongoing personal inquiry into teaching and learning through inquiry as a natural educational learning process to which the school library is integral.</a:t>
            </a:r>
          </a:p>
          <a:p>
            <a:endParaRPr lang="en-GB" dirty="0"/>
          </a:p>
          <a:p>
            <a:r>
              <a:rPr lang="en-GB" dirty="0"/>
              <a:t>Design features/ notes:</a:t>
            </a:r>
          </a:p>
          <a:p>
            <a:endParaRPr lang="en-GB" dirty="0"/>
          </a:p>
          <a:p>
            <a:pPr marL="171450" indent="-171450">
              <a:buFont typeface="Arial" panose="020B0604020202020204" pitchFamily="34" charset="0"/>
              <a:buChar char="•"/>
            </a:pPr>
            <a:r>
              <a:rPr lang="en-GB" dirty="0"/>
              <a:t>The FOSIL tagline – </a:t>
            </a:r>
            <a:r>
              <a:rPr lang="en-GB" i="1" dirty="0"/>
              <a:t>Learning by finding out </a:t>
            </a:r>
            <a:r>
              <a:rPr lang="en-GB" b="1" i="1" dirty="0"/>
              <a:t>for</a:t>
            </a:r>
            <a:r>
              <a:rPr lang="en-GB" i="1" dirty="0"/>
              <a:t> yourself </a:t>
            </a:r>
            <a:r>
              <a:rPr lang="en-GB" dirty="0"/>
              <a:t>– expresses both an end – students who are willing and able to learn independently – and a means to that end.</a:t>
            </a:r>
          </a:p>
          <a:p>
            <a:pPr marL="171450" indent="-171450">
              <a:buFont typeface="Arial" panose="020B0604020202020204" pitchFamily="34" charset="0"/>
              <a:buChar char="•"/>
            </a:pPr>
            <a:r>
              <a:rPr lang="en-GB" dirty="0"/>
              <a:t>Descriptions of the stages in the FOSIL Inquiry Cycle reflect my growing experiential understanding of the distinct learning processes that combine in and produce the broader inquiry learning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Colour in FOSIL, therefore, serves a twofold instructional purpose: (1) some effort was made to choose colours that could be associated with the learning process involved in their respective stages; (2) colours helped students locate themselves within and navigate their way through the inquiry learning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FOSIL ‘head’ represents an iterative thought process. This does not reduce the inquiry learning process to a merely cognitive process. Rather, the inquiry process, properly understood, engages and involves the student </a:t>
            </a:r>
            <a:r>
              <a:rPr lang="en-GB" i="1" dirty="0"/>
              <a:t>as inquirer</a:t>
            </a:r>
            <a:r>
              <a:rPr lang="en-GB" dirty="0"/>
              <a:t>, and, therefore, encompasses metacognitive, cognitive, emotional, social and cultural dimensions of their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double-headed arrows between the stages of the FOSIL Inquiry Cycle, like in Stripling’s Model of Inquiry, indicate that the inquiry process is dynamic and recursive, rather than static and linear.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 with the ESIFC, FOSIL is freely available under Creative Commons.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E7BAAFF-BCDB-4BD5-8463-73B92E8D1D67}" type="slidenum">
              <a:rPr lang="en-GB" smtClean="0"/>
              <a:t>2</a:t>
            </a:fld>
            <a:endParaRPr lang="en-GB"/>
          </a:p>
        </p:txBody>
      </p:sp>
    </p:spTree>
    <p:extLst>
      <p:ext uri="{BB962C8B-B14F-4D97-AF65-F5344CB8AC3E}">
        <p14:creationId xmlns:p14="http://schemas.microsoft.com/office/powerpoint/2010/main" val="215974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Metacognition. Important to capture the process. Joe can use timings and student estimates of their marks to gage their understanding of the criteria and set targets.</a:t>
            </a:r>
            <a:r>
              <a:rPr lang="en-GB">
                <a:effectLst/>
              </a:rPr>
              <a:t> </a:t>
            </a:r>
            <a:endParaRPr lang="en-US"/>
          </a:p>
        </p:txBody>
      </p:sp>
      <p:sp>
        <p:nvSpPr>
          <p:cNvPr id="4" name="Slide Number Placeholder 3"/>
          <p:cNvSpPr>
            <a:spLocks noGrp="1"/>
          </p:cNvSpPr>
          <p:nvPr>
            <p:ph type="sldNum" sz="quarter" idx="5"/>
          </p:nvPr>
        </p:nvSpPr>
        <p:spPr/>
        <p:txBody>
          <a:bodyPr/>
          <a:lstStyle/>
          <a:p>
            <a:fld id="{EED85C98-1F69-48FE-9C11-EFF7DB6E8C8F}" type="slidenum">
              <a:rPr lang="en-GB" smtClean="0"/>
              <a:t>20</a:t>
            </a:fld>
            <a:endParaRPr lang="en-GB"/>
          </a:p>
        </p:txBody>
      </p:sp>
    </p:spTree>
    <p:extLst>
      <p:ext uri="{BB962C8B-B14F-4D97-AF65-F5344CB8AC3E}">
        <p14:creationId xmlns:p14="http://schemas.microsoft.com/office/powerpoint/2010/main" val="202423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7BAAFF-BCDB-4BD5-8463-73B92E8D1D67}" type="slidenum">
              <a:rPr lang="en-GB" smtClean="0"/>
              <a:t>21</a:t>
            </a:fld>
            <a:endParaRPr lang="en-GB"/>
          </a:p>
        </p:txBody>
      </p:sp>
    </p:spTree>
    <p:extLst>
      <p:ext uri="{BB962C8B-B14F-4D97-AF65-F5344CB8AC3E}">
        <p14:creationId xmlns:p14="http://schemas.microsoft.com/office/powerpoint/2010/main" val="307540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 </a:t>
            </a:r>
            <a:r>
              <a:rPr lang="en-GB" dirty="0" err="1"/>
              <a:t>Callison</a:t>
            </a:r>
            <a:r>
              <a:rPr lang="en-GB" dirty="0"/>
              <a:t> makes the point that the evolution of inquiry in and through the school library – and the school library as a learning centre because of inquiry – can be traced back to the early 1960s. Barbara Stripling’s ongoing work in this regard marks a number of significant milestones along the way.</a:t>
            </a:r>
          </a:p>
          <a:p>
            <a:endParaRPr lang="en-GB" dirty="0"/>
          </a:p>
          <a:p>
            <a:r>
              <a:rPr lang="en-GB" dirty="0"/>
              <a:t>Of particular note:</a:t>
            </a:r>
          </a:p>
          <a:p>
            <a:endParaRPr lang="en-GB" dirty="0"/>
          </a:p>
          <a:p>
            <a:pPr marL="171450" indent="-171450">
              <a:buFont typeface="Arial" panose="020B0604020202020204" pitchFamily="34" charset="0"/>
              <a:buChar char="•"/>
            </a:pPr>
            <a:r>
              <a:rPr lang="en-GB" dirty="0"/>
              <a:t>The early evolution from a research process model to an inquiry process model.</a:t>
            </a:r>
          </a:p>
          <a:p>
            <a:pPr marL="171450" indent="-171450">
              <a:buFont typeface="Arial" panose="020B0604020202020204" pitchFamily="34" charset="0"/>
              <a:buChar char="•"/>
            </a:pPr>
            <a:r>
              <a:rPr lang="en-GB" dirty="0"/>
              <a:t>A comprehensive underlying PK-12 framework/ continuum of inquiry learning skills with accompanying graphic organisers for priority skills, which encompasses whole-child development – the student as an engaged and empowered inquirer.</a:t>
            </a:r>
          </a:p>
          <a:p>
            <a:pPr marL="171450" indent="-171450">
              <a:buFont typeface="Arial" panose="020B0604020202020204" pitchFamily="34" charset="0"/>
              <a:buChar char="•"/>
            </a:pPr>
            <a:r>
              <a:rPr lang="en-GB" dirty="0"/>
              <a:t>An early concern with inquiry in a digital environment leading to a specific focus on digital inquiry.</a:t>
            </a:r>
          </a:p>
          <a:p>
            <a:pPr marL="171450" indent="-171450">
              <a:buFont typeface="Arial" panose="020B0604020202020204" pitchFamily="34" charset="0"/>
              <a:buChar char="•"/>
            </a:pPr>
            <a:r>
              <a:rPr lang="en-GB" dirty="0"/>
              <a:t>Ongoing evolution/ development around the model due to ever-deepening understanding of inquiry as teaching and learning stance and process, which includes collaboration on and around FOSIL.</a:t>
            </a:r>
          </a:p>
        </p:txBody>
      </p:sp>
      <p:sp>
        <p:nvSpPr>
          <p:cNvPr id="4" name="Slide Number Placeholder 3"/>
          <p:cNvSpPr>
            <a:spLocks noGrp="1"/>
          </p:cNvSpPr>
          <p:nvPr>
            <p:ph type="sldNum" sz="quarter" idx="5"/>
          </p:nvPr>
        </p:nvSpPr>
        <p:spPr/>
        <p:txBody>
          <a:bodyPr/>
          <a:lstStyle/>
          <a:p>
            <a:fld id="{CE7BAAFF-BCDB-4BD5-8463-73B92E8D1D67}" type="slidenum">
              <a:rPr lang="en-GB" smtClean="0"/>
              <a:t>3</a:t>
            </a:fld>
            <a:endParaRPr lang="en-GB"/>
          </a:p>
        </p:txBody>
      </p:sp>
    </p:spTree>
    <p:extLst>
      <p:ext uri="{BB962C8B-B14F-4D97-AF65-F5344CB8AC3E}">
        <p14:creationId xmlns:p14="http://schemas.microsoft.com/office/powerpoint/2010/main" val="317187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FOSIL as an inquiry mind set/ stance/ attitude of wonder and puzzlement, which gives rise to the inquiry process of coming to know and understand, is best reflected for us in Seymour </a:t>
            </a:r>
            <a:r>
              <a:rPr lang="en-GB" dirty="0" err="1"/>
              <a:t>Papert’s</a:t>
            </a:r>
            <a:r>
              <a:rPr lang="en-GB" dirty="0"/>
              <a:t> observation that we cannot teach students everything that they need to know, so the best we can do is position them where they can find what they need to know when they need to know it – and therefore, </a:t>
            </a:r>
            <a:r>
              <a:rPr lang="en-GB" sz="1200" b="0" i="0" u="none" strike="noStrike" kern="1200" dirty="0">
                <a:solidFill>
                  <a:schemeClr val="tx1"/>
                </a:solidFill>
                <a:effectLst/>
                <a:latin typeface="+mn-lt"/>
                <a:ea typeface="+mn-ea"/>
                <a:cs typeface="+mn-cs"/>
              </a:rPr>
              <a:t>the kind of knowledge children most need is knowledge that will help them get more knowledge.</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In the context of school, this requires, in Barbara’s words, not only a framework/ model of the inquiry process, but also “structuring teaching around a framework/ continuum of the literacy, inquiry, critical thinking, and technology skills that students must develop at each stage of inquiry over their years of school and in the context of content area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This observation crystalised our understanding of inquiry as an instructional approach to content are teaching and learning, rather than merely a framework for standalone projects more or less divorced from content area 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Moving to a PK-12 school is allowing us to develop FOSIL more purposefully within both a secondary and primary school context.</a:t>
            </a:r>
          </a:p>
        </p:txBody>
      </p:sp>
      <p:sp>
        <p:nvSpPr>
          <p:cNvPr id="4" name="Slide Number Placeholder 3"/>
          <p:cNvSpPr>
            <a:spLocks noGrp="1"/>
          </p:cNvSpPr>
          <p:nvPr>
            <p:ph type="sldNum" sz="quarter" idx="5"/>
          </p:nvPr>
        </p:nvSpPr>
        <p:spPr/>
        <p:txBody>
          <a:bodyPr/>
          <a:lstStyle/>
          <a:p>
            <a:fld id="{CE7BAAFF-BCDB-4BD5-8463-73B92E8D1D67}" type="slidenum">
              <a:rPr lang="en-GB" smtClean="0"/>
              <a:t>4</a:t>
            </a:fld>
            <a:endParaRPr lang="en-GB"/>
          </a:p>
        </p:txBody>
      </p:sp>
    </p:spTree>
    <p:extLst>
      <p:ext uri="{BB962C8B-B14F-4D97-AF65-F5344CB8AC3E}">
        <p14:creationId xmlns:p14="http://schemas.microsoft.com/office/powerpoint/2010/main" val="58079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FOSIL started simply as an attempt to understand the systematic and progressive development of the skill of citing and referencing in preparation for the IB Diploma Programme Extended Essay, which in the ESIFC is located in the Academic Integrity skill set within the Express Stage of the inquiry learning process.</a:t>
            </a:r>
          </a:p>
          <a:p>
            <a:endParaRPr lang="en-GB" dirty="0"/>
          </a:p>
          <a:p>
            <a:r>
              <a:rPr lang="en-GB" dirty="0"/>
              <a:t>Being inquisitive by nature, this led naturally to wondering about where and how the Express stage fitted into the broader inquiry process, and ultimately an abiding concern with inquiry as an instructional approach to teaching and learning.</a:t>
            </a:r>
          </a:p>
        </p:txBody>
      </p:sp>
      <p:sp>
        <p:nvSpPr>
          <p:cNvPr id="4" name="Slide Number Placeholder 3"/>
          <p:cNvSpPr>
            <a:spLocks noGrp="1"/>
          </p:cNvSpPr>
          <p:nvPr>
            <p:ph type="sldNum" sz="quarter" idx="5"/>
          </p:nvPr>
        </p:nvSpPr>
        <p:spPr/>
        <p:txBody>
          <a:bodyPr/>
          <a:lstStyle/>
          <a:p>
            <a:fld id="{CE7BAAFF-BCDB-4BD5-8463-73B92E8D1D67}" type="slidenum">
              <a:rPr lang="en-GB" smtClean="0"/>
              <a:t>5</a:t>
            </a:fld>
            <a:endParaRPr lang="en-GB"/>
          </a:p>
        </p:txBody>
      </p:sp>
    </p:spTree>
    <p:extLst>
      <p:ext uri="{BB962C8B-B14F-4D97-AF65-F5344CB8AC3E}">
        <p14:creationId xmlns:p14="http://schemas.microsoft.com/office/powerpoint/2010/main" val="35232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 small sample of the framework/ continuum of skills underlying the FOSIL Inquiry Cycle and drawn from the ESIFC.</a:t>
            </a:r>
          </a:p>
          <a:p>
            <a:endParaRPr lang="en-GB" dirty="0"/>
          </a:p>
          <a:p>
            <a:r>
              <a:rPr lang="en-GB" dirty="0"/>
              <a:t>This shows the Construct stage, which comprises the following skill sets:</a:t>
            </a:r>
          </a:p>
          <a:p>
            <a:endParaRPr lang="en-GB" dirty="0"/>
          </a:p>
          <a:p>
            <a:pPr marL="171450" indent="-171450">
              <a:buFont typeface="Arial" panose="020B0604020202020204" pitchFamily="34" charset="0"/>
              <a:buChar char="•"/>
            </a:pPr>
            <a:r>
              <a:rPr lang="en-GB" dirty="0"/>
              <a:t>Organisation of information to construct meaning</a:t>
            </a:r>
          </a:p>
          <a:p>
            <a:pPr marL="171450" indent="-171450">
              <a:buFont typeface="Arial" panose="020B0604020202020204" pitchFamily="34" charset="0"/>
              <a:buChar char="•"/>
            </a:pPr>
            <a:r>
              <a:rPr lang="en-GB" dirty="0"/>
              <a:t>Interpretation and synthesis of information</a:t>
            </a:r>
          </a:p>
          <a:p>
            <a:pPr marL="171450" indent="-171450">
              <a:buFont typeface="Arial" panose="020B0604020202020204" pitchFamily="34" charset="0"/>
              <a:buChar char="•"/>
            </a:pPr>
            <a:r>
              <a:rPr lang="en-GB" dirty="0"/>
              <a:t>Conclusions</a:t>
            </a:r>
          </a:p>
          <a:p>
            <a:pPr marL="171450" indent="-171450">
              <a:buFont typeface="Arial" panose="020B0604020202020204" pitchFamily="34" charset="0"/>
              <a:buChar char="•"/>
            </a:pPr>
            <a:r>
              <a:rPr lang="en-GB" dirty="0"/>
              <a:t>Claims/ opinions/ points of view</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Skills within these skills sets are then developed systematically and progressively from PK-12, although in this case from Grade 6 - Grade 8, with skills in bold being priority skills with associated graphic organisers. This is the case for all stages in the inquiry learning process.</a:t>
            </a:r>
          </a:p>
        </p:txBody>
      </p:sp>
      <p:sp>
        <p:nvSpPr>
          <p:cNvPr id="4" name="Slide Number Placeholder 3"/>
          <p:cNvSpPr>
            <a:spLocks noGrp="1"/>
          </p:cNvSpPr>
          <p:nvPr>
            <p:ph type="sldNum" sz="quarter" idx="5"/>
          </p:nvPr>
        </p:nvSpPr>
        <p:spPr/>
        <p:txBody>
          <a:bodyPr/>
          <a:lstStyle/>
          <a:p>
            <a:fld id="{CE7BAAFF-BCDB-4BD5-8463-73B92E8D1D67}" type="slidenum">
              <a:rPr lang="en-GB" smtClean="0"/>
              <a:t>6</a:t>
            </a:fld>
            <a:endParaRPr lang="en-GB"/>
          </a:p>
        </p:txBody>
      </p:sp>
    </p:spTree>
    <p:extLst>
      <p:ext uri="{BB962C8B-B14F-4D97-AF65-F5344CB8AC3E}">
        <p14:creationId xmlns:p14="http://schemas.microsoft.com/office/powerpoint/2010/main" val="35675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ESIFC, graphic organisers are focussed on individual priority skills, which are available from within FOSIL.</a:t>
            </a:r>
          </a:p>
          <a:p>
            <a:endParaRPr lang="en-GB" dirty="0"/>
          </a:p>
          <a:p>
            <a:r>
              <a:rPr lang="en-GB" dirty="0"/>
              <a:t>FOSIL graphic organisers, however, tend to focus on combinations of skills from within one or more stages of the inquiry learning process.</a:t>
            </a:r>
          </a:p>
          <a:p>
            <a:endParaRPr lang="en-GB" dirty="0"/>
          </a:p>
          <a:p>
            <a:r>
              <a:rPr lang="en-GB" dirty="0"/>
              <a:t>Our presentation at 2.20pm today will illustrate this more fully.</a:t>
            </a:r>
          </a:p>
          <a:p>
            <a:endParaRPr lang="en-GB" dirty="0"/>
          </a:p>
          <a:p>
            <a:r>
              <a:rPr lang="en-GB" dirty="0"/>
              <a:t>Both ESIFC and FOSIL graphic organisers serve instructional and formative assessment purposes.</a:t>
            </a:r>
          </a:p>
        </p:txBody>
      </p:sp>
      <p:sp>
        <p:nvSpPr>
          <p:cNvPr id="4" name="Slide Number Placeholder 3"/>
          <p:cNvSpPr>
            <a:spLocks noGrp="1"/>
          </p:cNvSpPr>
          <p:nvPr>
            <p:ph type="sldNum" sz="quarter" idx="5"/>
          </p:nvPr>
        </p:nvSpPr>
        <p:spPr/>
        <p:txBody>
          <a:bodyPr/>
          <a:lstStyle/>
          <a:p>
            <a:fld id="{CE7BAAFF-BCDB-4BD5-8463-73B92E8D1D67}" type="slidenum">
              <a:rPr lang="en-GB" smtClean="0"/>
              <a:t>7</a:t>
            </a:fld>
            <a:endParaRPr lang="en-GB"/>
          </a:p>
        </p:txBody>
      </p:sp>
    </p:spTree>
    <p:extLst>
      <p:ext uri="{BB962C8B-B14F-4D97-AF65-F5344CB8AC3E}">
        <p14:creationId xmlns:p14="http://schemas.microsoft.com/office/powerpoint/2010/main" val="289266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FOSIL Group started out and remains an attempt to share the our journey with colleagues who were on a similar journey, regardless of whether they were using FOSIL or not.</a:t>
            </a:r>
          </a:p>
          <a:p>
            <a:endParaRPr lang="en-GB" dirty="0"/>
          </a:p>
          <a:p>
            <a:r>
              <a:rPr lang="en-GB" dirty="0"/>
              <a:t>Everything on the site is free, although registration, which is also free, is required to participate in the forum discussions.</a:t>
            </a:r>
          </a:p>
          <a:p>
            <a:endParaRPr lang="en-GB" dirty="0"/>
          </a:p>
          <a:p>
            <a:r>
              <a:rPr lang="en-GB" dirty="0"/>
              <a:t>Membership of the FOSIL Group represents more than 30 countries.</a:t>
            </a:r>
          </a:p>
          <a:p>
            <a:endParaRPr lang="en-GB" dirty="0"/>
          </a:p>
          <a:p>
            <a:r>
              <a:rPr lang="en-GB" dirty="0"/>
              <a:t>Regardless of your particular path, we wish you well on your inquiry learning journey.</a:t>
            </a:r>
          </a:p>
        </p:txBody>
      </p:sp>
      <p:sp>
        <p:nvSpPr>
          <p:cNvPr id="4" name="Slide Number Placeholder 3"/>
          <p:cNvSpPr>
            <a:spLocks noGrp="1"/>
          </p:cNvSpPr>
          <p:nvPr>
            <p:ph type="sldNum" sz="quarter" idx="5"/>
          </p:nvPr>
        </p:nvSpPr>
        <p:spPr/>
        <p:txBody>
          <a:bodyPr/>
          <a:lstStyle/>
          <a:p>
            <a:fld id="{CE7BAAFF-BCDB-4BD5-8463-73B92E8D1D67}" type="slidenum">
              <a:rPr lang="en-GB" smtClean="0"/>
              <a:t>8</a:t>
            </a:fld>
            <a:endParaRPr lang="en-GB"/>
          </a:p>
        </p:txBody>
      </p:sp>
    </p:spTree>
    <p:extLst>
      <p:ext uri="{BB962C8B-B14F-4D97-AF65-F5344CB8AC3E}">
        <p14:creationId xmlns:p14="http://schemas.microsoft.com/office/powerpoint/2010/main" val="221341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7BAAFF-BCDB-4BD5-8463-73B92E8D1D67}" type="slidenum">
              <a:rPr lang="en-GB" smtClean="0"/>
              <a:t>9</a:t>
            </a:fld>
            <a:endParaRPr lang="en-GB"/>
          </a:p>
        </p:txBody>
      </p:sp>
    </p:spTree>
    <p:extLst>
      <p:ext uri="{BB962C8B-B14F-4D97-AF65-F5344CB8AC3E}">
        <p14:creationId xmlns:p14="http://schemas.microsoft.com/office/powerpoint/2010/main" val="386127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Footer Placeholder 4">
            <a:extLst>
              <a:ext uri="{FF2B5EF4-FFF2-40B4-BE49-F238E27FC236}">
                <a16:creationId xmlns:a16="http://schemas.microsoft.com/office/drawing/2014/main" id="{754FB8FB-CE3B-46EF-9CF5-5F0842B00401}"/>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295744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BE76BD13-CE16-4E13-AEBE-4DE0DB0960B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26665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64F27EF5-7A84-499E-A056-BC45C27697AA}"/>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151795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Footer Placeholder 4">
            <a:extLst>
              <a:ext uri="{FF2B5EF4-FFF2-40B4-BE49-F238E27FC236}">
                <a16:creationId xmlns:a16="http://schemas.microsoft.com/office/drawing/2014/main" id="{1A1A0603-AB9F-40F9-A6CD-126D324FF715}"/>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44729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417BB87-8DD0-4333-A955-EB401B1A3BDF}"/>
              </a:ext>
            </a:extLst>
          </p:cNvPr>
          <p:cNvSpPr>
            <a:spLocks noGrp="1"/>
          </p:cNvSpPr>
          <p:nvPr>
            <p:ph type="ftr" sz="quarter" idx="3"/>
          </p:nvPr>
        </p:nvSpPr>
        <p:spPr>
          <a:xfrm>
            <a:off x="893135" y="6226539"/>
            <a:ext cx="10460664" cy="365125"/>
          </a:xfrm>
          <a:prstGeom prst="rect">
            <a:avLst/>
          </a:prstGeom>
          <a:ln>
            <a:noFill/>
          </a:ln>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96393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8AED36F3-108C-41C1-BFFF-13F6F948C02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37962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8A7FB91D-AA21-46FF-9FEC-AFDA3BDF34C0}"/>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04798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C2D72B6A-7219-4E4D-A475-A8E2D6E82DB8}"/>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112912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7" name="Footer Placeholder 4">
            <a:extLst>
              <a:ext uri="{FF2B5EF4-FFF2-40B4-BE49-F238E27FC236}">
                <a16:creationId xmlns:a16="http://schemas.microsoft.com/office/drawing/2014/main" id="{B77542E4-4EE7-4958-94CA-CEA2FE2EBB08}"/>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40546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784DFCCA-BC75-4793-8104-25C79B82962A}"/>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51623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2F98B2DE-EE5F-4CBA-961A-B9532E743BD6}"/>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429319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8BCAE90A-3117-4C1C-A8B9-D985CC2B63C7}"/>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225010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E3B6A241-F53F-4898-8DF4-6443F87D1C95}"/>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280123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23859527-20BD-4EB2-9E84-5996930D4954}"/>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33890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4203D093-02EE-484B-A994-6CEFC6516A3B}"/>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spTree>
    <p:extLst>
      <p:ext uri="{BB962C8B-B14F-4D97-AF65-F5344CB8AC3E}">
        <p14:creationId xmlns:p14="http://schemas.microsoft.com/office/powerpoint/2010/main" val="246066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7EBD9BD-DE9F-4054-8021-6C5F349532D4}"/>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745991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A0800142-9DA1-4AEF-ACBF-1849FC48525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2673238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8FB265E-6AD7-4E48-ACD1-4113D1AA92FE}"/>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3964775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A64FB5ED-DBCC-4B32-997A-78FD826D5769}"/>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1279399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574CC6-759E-47D4-8D6F-CB949FD6E18A}"/>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392514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20061AE9-C75C-4DCA-B685-027E359BA1A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5531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4870F605-F327-479C-8C11-36F5EC81883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7982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F1F7A015-0844-4967-BB9E-DECF38703B3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1606412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26A0ECCE-454B-4936-A47B-7969A4AA06E0}"/>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1320081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7D023972-7DB8-4E7C-971B-2F3FA5CF76A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63596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3F8294B-C6AC-4FD4-9535-12EA7AE1C63B}"/>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3464398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A616563-2729-4B16-92D4-BBCD11A46EF7}"/>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spTree>
    <p:extLst>
      <p:ext uri="{BB962C8B-B14F-4D97-AF65-F5344CB8AC3E}">
        <p14:creationId xmlns:p14="http://schemas.microsoft.com/office/powerpoint/2010/main" val="2451779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Footer Placeholder 4">
            <a:extLst>
              <a:ext uri="{FF2B5EF4-FFF2-40B4-BE49-F238E27FC236}">
                <a16:creationId xmlns:a16="http://schemas.microsoft.com/office/drawing/2014/main" id="{7277174D-1785-41ED-AD29-5E85065B053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2248805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7216E887-8A3F-4AB0-8CA2-27F498AE9F81}"/>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2919858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CFACD3C-E698-430E-9994-5CDA8AAC6C2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406858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39E27C12-3AFA-4FCF-9BD6-EC1EC5EA0B26}"/>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51729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F4AA4E79-CC6A-4013-8486-84CB1F541C23}"/>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1533991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375C2E44-1CE2-4CA4-9F9B-9EB67A1490F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419219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25FCFD39-1DC3-44C8-910C-B69F9751D3E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1029270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308C4DB9-7F2C-4C1E-A5F6-B42EB483A650}"/>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3035952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4099CF29-53E5-4AC9-AB7C-35D34E9806F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875328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E62D6E69-2675-4593-9C6B-436CAD52B530}"/>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1320620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D44B8D2-FC96-405D-B018-C77D8685EC90}"/>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2786701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85AE0E4-689B-4F47-8E6C-F60EC3CBB9A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spTree>
    <p:extLst>
      <p:ext uri="{BB962C8B-B14F-4D97-AF65-F5344CB8AC3E}">
        <p14:creationId xmlns:p14="http://schemas.microsoft.com/office/powerpoint/2010/main" val="4223165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86CB771-9387-429D-913A-781610F2D2B8}"/>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1991387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D273274D-54B9-4F4D-9B3E-65614820B3E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262567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AB55627-8986-4261-B19C-5698F843370A}"/>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529413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2437D8EB-63D4-410C-BCCF-C7A4E0A427BE}"/>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36568719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7E9670A0-4F2C-46C5-BA29-203E991C5520}"/>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143692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19E25FEA-7468-4521-B429-624136DA9327}"/>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2824556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0E0D12DB-E511-4734-B2B5-81346B6DFEA7}"/>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2731780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1CA43A20-DD83-4652-9B5C-CA579B642F71}"/>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1615092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4653FFAA-6905-44BE-8853-4809173E06A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3000342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A1B65576-9589-4F9B-B632-CF08C42C3705}"/>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3455687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B7643F8-877E-4A66-BB5A-CDF4EFF6D12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3939632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90C41C8-AB1C-485E-A742-5784A5080C2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spTree>
    <p:extLst>
      <p:ext uri="{BB962C8B-B14F-4D97-AF65-F5344CB8AC3E}">
        <p14:creationId xmlns:p14="http://schemas.microsoft.com/office/powerpoint/2010/main" val="3781766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0CD064-A4D8-4265-AE61-08DC26567349}"/>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3754142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AB8C2774-87FB-46FE-8503-0B2A9699AE5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3666540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86266FE-9E9B-4910-B01C-E54B3A9B63E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1549738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56F99388-C872-4DB4-A684-E06974764CD9}"/>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380685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C026030C-0D34-4B36-B29D-E57AC3E8A68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2931225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70C5E15-37F0-4A10-AF05-B327EB9A48B7}"/>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866344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15E0385F-0C03-4A65-870C-B83024F38D0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3312061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0CB6A56-0C23-4A4F-AD4D-467C826CE70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118662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4179F70B-1FA9-432B-85F8-1FA013A726E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3587676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45A724D4-B13B-4510-BD84-11C4879892F8}"/>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2767883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2D97DE2-F969-4FD3-B983-E3678BB8B6DA}"/>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1143287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10E8B8C-1C28-4BA7-8ECA-F51444F8DA0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spTree>
    <p:extLst>
      <p:ext uri="{BB962C8B-B14F-4D97-AF65-F5344CB8AC3E}">
        <p14:creationId xmlns:p14="http://schemas.microsoft.com/office/powerpoint/2010/main" val="4025686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8ED5-BBE9-45A0-8CF0-6DD7F13D7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FC2B11-70FA-48F7-853E-A97066FCD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Footer Placeholder 4">
            <a:extLst>
              <a:ext uri="{FF2B5EF4-FFF2-40B4-BE49-F238E27FC236}">
                <a16:creationId xmlns:a16="http://schemas.microsoft.com/office/drawing/2014/main" id="{DF777323-8816-4A77-B1EB-1305AD9EBD61}"/>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359676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F98-4889-4EC0-AA4F-D11C759D6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FA8F6-7A6B-4879-95F3-6572B37DA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3056BC9-5548-4C6D-9000-9A84BAFD3202}"/>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33621767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F4DD-5F86-4818-B090-F98DAF350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7BE97C-6C09-46B5-BD48-9CA31766489A}"/>
              </a:ext>
            </a:extLst>
          </p:cNvPr>
          <p:cNvSpPr>
            <a:spLocks noGrp="1"/>
          </p:cNvSpPr>
          <p:nvPr>
            <p:ph type="body" idx="1"/>
          </p:nvPr>
        </p:nvSpPr>
        <p:spPr>
          <a:xfrm>
            <a:off x="831850" y="4589463"/>
            <a:ext cx="10515600" cy="14564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BAB63C22-089A-46E1-B7F5-D7F19AB297F5}"/>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71715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755B84E-23F4-4D56-856B-4D47B3757A2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300132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72B-EE7D-40C0-A42A-A5E101A8D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25C7E0-CFFE-49CB-929F-71F1F426CA66}"/>
              </a:ext>
            </a:extLst>
          </p:cNvPr>
          <p:cNvSpPr>
            <a:spLocks noGrp="1"/>
          </p:cNvSpPr>
          <p:nvPr>
            <p:ph sz="half" idx="1"/>
          </p:nvPr>
        </p:nvSpPr>
        <p:spPr>
          <a:xfrm>
            <a:off x="838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32C4CE-222B-4150-8617-AE4E8273FCE6}"/>
              </a:ext>
            </a:extLst>
          </p:cNvPr>
          <p:cNvSpPr>
            <a:spLocks noGrp="1"/>
          </p:cNvSpPr>
          <p:nvPr>
            <p:ph sz="half" idx="2"/>
          </p:nvPr>
        </p:nvSpPr>
        <p:spPr>
          <a:xfrm>
            <a:off x="6172200" y="1825625"/>
            <a:ext cx="5181600" cy="4220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16EF5B0D-C91C-408E-A5C7-C96B96094504}"/>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369638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5B9-6F07-4A3D-A6F7-2D91DA29D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A4F78-71B5-48B8-B2E5-2D276B588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7F0E6-4DBD-413B-8596-21BFED97EF50}"/>
              </a:ext>
            </a:extLst>
          </p:cNvPr>
          <p:cNvSpPr>
            <a:spLocks noGrp="1"/>
          </p:cNvSpPr>
          <p:nvPr>
            <p:ph sz="half" idx="2"/>
          </p:nvPr>
        </p:nvSpPr>
        <p:spPr>
          <a:xfrm>
            <a:off x="839788" y="2505074"/>
            <a:ext cx="5157787" cy="3540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847A20-D9AD-47E7-86A4-373586CC0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06CF5-A0E8-4C2B-88AC-5607DC5B4C0A}"/>
              </a:ext>
            </a:extLst>
          </p:cNvPr>
          <p:cNvSpPr>
            <a:spLocks noGrp="1"/>
          </p:cNvSpPr>
          <p:nvPr>
            <p:ph sz="quarter" idx="4"/>
          </p:nvPr>
        </p:nvSpPr>
        <p:spPr>
          <a:xfrm>
            <a:off x="6172200" y="2505075"/>
            <a:ext cx="5183188" cy="3540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3C1687AD-331D-4397-A0D6-1FD0FB2282AA}"/>
              </a:ext>
            </a:extLst>
          </p:cNvPr>
          <p:cNvSpPr>
            <a:spLocks noGrp="1"/>
          </p:cNvSpPr>
          <p:nvPr>
            <p:ph type="ftr" sz="quarter" idx="10"/>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528828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F58-3BD6-46B5-A61E-F54F6B269A08}"/>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23D394E9-2391-41BA-BCAB-71BD8C7939D9}"/>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01082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906871E-5247-4A25-B732-9C049E08DAC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014581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3FA961B1-65BA-41D3-A7B2-4710E567A201}"/>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545051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C9180432-B04A-4980-BEA9-DA9CC1149B84}"/>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946380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E4AC-D25C-4997-85D7-1EA9250A6F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385D34-A041-44F8-840E-1BB5D32EC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2976D6E2-C60E-4191-9333-2D7C3353B4FF}"/>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21936718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6827B-BEC1-458E-8464-57702A4103DF}"/>
              </a:ext>
            </a:extLst>
          </p:cNvPr>
          <p:cNvSpPr>
            <a:spLocks noGrp="1"/>
          </p:cNvSpPr>
          <p:nvPr>
            <p:ph type="title" orient="vert"/>
          </p:nvPr>
        </p:nvSpPr>
        <p:spPr>
          <a:xfrm>
            <a:off x="8724900" y="365124"/>
            <a:ext cx="2628900" cy="566718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1D4952-8DC8-4B1B-9207-4F9387F4B9A3}"/>
              </a:ext>
            </a:extLst>
          </p:cNvPr>
          <p:cNvSpPr>
            <a:spLocks noGrp="1"/>
          </p:cNvSpPr>
          <p:nvPr>
            <p:ph type="body" orient="vert" idx="1"/>
          </p:nvPr>
        </p:nvSpPr>
        <p:spPr>
          <a:xfrm>
            <a:off x="838200" y="365123"/>
            <a:ext cx="7734300" cy="566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4">
            <a:extLst>
              <a:ext uri="{FF2B5EF4-FFF2-40B4-BE49-F238E27FC236}">
                <a16:creationId xmlns:a16="http://schemas.microsoft.com/office/drawing/2014/main" id="{092654E6-0FB7-44E0-B87B-4625ACD1E17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spTree>
    <p:extLst>
      <p:ext uri="{BB962C8B-B14F-4D97-AF65-F5344CB8AC3E}">
        <p14:creationId xmlns:p14="http://schemas.microsoft.com/office/powerpoint/2010/main" val="91540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2A63-7B5A-4C30-9213-170B64EEC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3BCEB5-BEE3-4D63-B9A9-07280E06E327}"/>
              </a:ext>
            </a:extLst>
          </p:cNvPr>
          <p:cNvSpPr>
            <a:spLocks noGrp="1"/>
          </p:cNvSpPr>
          <p:nvPr>
            <p:ph idx="1"/>
          </p:nvPr>
        </p:nvSpPr>
        <p:spPr>
          <a:xfrm>
            <a:off x="5183188" y="987425"/>
            <a:ext cx="6172200" cy="503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53E45-840D-4125-BDC5-F88D92F3C362}"/>
              </a:ext>
            </a:extLst>
          </p:cNvPr>
          <p:cNvSpPr>
            <a:spLocks noGrp="1"/>
          </p:cNvSpPr>
          <p:nvPr>
            <p:ph type="body" sz="half" idx="2"/>
          </p:nvPr>
        </p:nvSpPr>
        <p:spPr>
          <a:xfrm>
            <a:off x="839788" y="2057399"/>
            <a:ext cx="3932237" cy="3961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F1977A2F-9403-49F5-934C-D7A5114C3B5A}"/>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193335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79E7-F384-491E-B048-539DBC04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204ABA-CE23-4F23-80FA-7B107B1C12F4}"/>
              </a:ext>
            </a:extLst>
          </p:cNvPr>
          <p:cNvSpPr>
            <a:spLocks noGrp="1"/>
          </p:cNvSpPr>
          <p:nvPr>
            <p:ph type="pic" idx="1"/>
          </p:nvPr>
        </p:nvSpPr>
        <p:spPr>
          <a:xfrm>
            <a:off x="5183188" y="987425"/>
            <a:ext cx="6172200" cy="5017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697597-327B-4EB0-8B31-3299F0272D9E}"/>
              </a:ext>
            </a:extLst>
          </p:cNvPr>
          <p:cNvSpPr>
            <a:spLocks noGrp="1"/>
          </p:cNvSpPr>
          <p:nvPr>
            <p:ph type="body" sz="half" idx="2"/>
          </p:nvPr>
        </p:nvSpPr>
        <p:spPr>
          <a:xfrm>
            <a:off x="839788" y="2057399"/>
            <a:ext cx="3932237" cy="3947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4D4E16B0-A8D4-4699-846B-DED3E3E3C6EC}"/>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spTree>
    <p:extLst>
      <p:ext uri="{BB962C8B-B14F-4D97-AF65-F5344CB8AC3E}">
        <p14:creationId xmlns:p14="http://schemas.microsoft.com/office/powerpoint/2010/main" val="336339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FOSIL: learning by finding out for yourself</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10065" y="6034635"/>
            <a:ext cx="677662" cy="748934"/>
          </a:xfrm>
          <a:prstGeom prst="rect">
            <a:avLst/>
          </a:prstGeom>
        </p:spPr>
      </p:pic>
    </p:spTree>
    <p:extLst>
      <p:ext uri="{BB962C8B-B14F-4D97-AF65-F5344CB8AC3E}">
        <p14:creationId xmlns:p14="http://schemas.microsoft.com/office/powerpoint/2010/main" val="4043106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already know?</a:t>
            </a:r>
          </a:p>
        </p:txBody>
      </p:sp>
      <p:pic>
        <p:nvPicPr>
          <p:cNvPr id="8" name="Picture 7" descr="Icon&#10;&#10;Description automatically generated with medium confidence">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4431" y="6034635"/>
            <a:ext cx="748931" cy="748934"/>
          </a:xfrm>
          <a:prstGeom prst="rect">
            <a:avLst/>
          </a:prstGeom>
        </p:spPr>
      </p:pic>
    </p:spTree>
    <p:extLst>
      <p:ext uri="{BB962C8B-B14F-4D97-AF65-F5344CB8AC3E}">
        <p14:creationId xmlns:p14="http://schemas.microsoft.com/office/powerpoint/2010/main" val="35679067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want to know?</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74431" y="6034636"/>
            <a:ext cx="748931" cy="748931"/>
          </a:xfrm>
          <a:prstGeom prst="rect">
            <a:avLst/>
          </a:prstGeom>
        </p:spPr>
      </p:pic>
    </p:spTree>
    <p:extLst>
      <p:ext uri="{BB962C8B-B14F-4D97-AF65-F5344CB8AC3E}">
        <p14:creationId xmlns:p14="http://schemas.microsoft.com/office/powerpoint/2010/main" val="2211192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did I find out?</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74431" y="6034636"/>
            <a:ext cx="748931" cy="748931"/>
          </a:xfrm>
          <a:prstGeom prst="rect">
            <a:avLst/>
          </a:prstGeom>
        </p:spPr>
      </p:pic>
    </p:spTree>
    <p:extLst>
      <p:ext uri="{BB962C8B-B14F-4D97-AF65-F5344CB8AC3E}">
        <p14:creationId xmlns:p14="http://schemas.microsoft.com/office/powerpoint/2010/main" val="1894496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now know?</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75451" y="6034636"/>
            <a:ext cx="746890" cy="748931"/>
          </a:xfrm>
          <a:prstGeom prst="rect">
            <a:avLst/>
          </a:prstGeom>
        </p:spPr>
      </p:pic>
    </p:spTree>
    <p:extLst>
      <p:ext uri="{BB962C8B-B14F-4D97-AF65-F5344CB8AC3E}">
        <p14:creationId xmlns:p14="http://schemas.microsoft.com/office/powerpoint/2010/main" val="3900260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you need to know?</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75451" y="6034636"/>
            <a:ext cx="746890" cy="748930"/>
          </a:xfrm>
          <a:prstGeom prst="rect">
            <a:avLst/>
          </a:prstGeom>
        </p:spPr>
      </p:pic>
    </p:spTree>
    <p:extLst>
      <p:ext uri="{BB962C8B-B14F-4D97-AF65-F5344CB8AC3E}">
        <p14:creationId xmlns:p14="http://schemas.microsoft.com/office/powerpoint/2010/main" val="1371713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21B96-DDED-4916-91FC-DF5218B2A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FBE47-9F64-48BD-A563-1C6ADA23D385}"/>
              </a:ext>
            </a:extLst>
          </p:cNvPr>
          <p:cNvSpPr>
            <a:spLocks noGrp="1"/>
          </p:cNvSpPr>
          <p:nvPr>
            <p:ph type="body" idx="1"/>
          </p:nvPr>
        </p:nvSpPr>
        <p:spPr>
          <a:xfrm>
            <a:off x="838200" y="1825625"/>
            <a:ext cx="10515600" cy="42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FF2C20A-0A71-4822-B08B-7E15B844712D}"/>
              </a:ext>
            </a:extLst>
          </p:cNvPr>
          <p:cNvSpPr>
            <a:spLocks noGrp="1"/>
          </p:cNvSpPr>
          <p:nvPr>
            <p:ph type="ftr" sz="quarter" idx="3"/>
          </p:nvPr>
        </p:nvSpPr>
        <p:spPr>
          <a:xfrm>
            <a:off x="893135" y="6226539"/>
            <a:ext cx="10460664" cy="365125"/>
          </a:xfrm>
          <a:prstGeom prst="rect">
            <a:avLst/>
          </a:prstGeom>
        </p:spPr>
        <p:txBody>
          <a:bodyPr vert="horz" lIns="91440" tIns="45720" rIns="91440" bIns="45720" rtlCol="0" anchor="ctr"/>
          <a:lstStyle>
            <a:lvl1pPr algn="ctr">
              <a:defRPr sz="1400">
                <a:solidFill>
                  <a:schemeClr val="tx1"/>
                </a:solidFill>
              </a:defRPr>
            </a:lvl1pPr>
          </a:lstStyle>
          <a:p>
            <a:pPr algn="l"/>
            <a:r>
              <a:rPr lang="en-GB" dirty="0"/>
              <a:t>What do I take away from this?</a:t>
            </a:r>
          </a:p>
        </p:txBody>
      </p:sp>
      <p:pic>
        <p:nvPicPr>
          <p:cNvPr id="8" name="Picture 7">
            <a:extLst>
              <a:ext uri="{FF2B5EF4-FFF2-40B4-BE49-F238E27FC236}">
                <a16:creationId xmlns:a16="http://schemas.microsoft.com/office/drawing/2014/main" id="{166061FE-BDE4-4D4D-AA32-EC21A16ED57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75451" y="6035656"/>
            <a:ext cx="746890" cy="746890"/>
          </a:xfrm>
          <a:prstGeom prst="rect">
            <a:avLst/>
          </a:prstGeom>
        </p:spPr>
      </p:pic>
    </p:spTree>
    <p:extLst>
      <p:ext uri="{BB962C8B-B14F-4D97-AF65-F5344CB8AC3E}">
        <p14:creationId xmlns:p14="http://schemas.microsoft.com/office/powerpoint/2010/main" val="33015534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fosil.org.u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fosil.org.uk/forums/topic/pressure-groups-inquiry-a-level-politic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sil.org.uk/resour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oakham-rutland.libguides.com/IFLA/PG"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oakham-rutland.libguides.com/IFLA/P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856200" y="1263990"/>
            <a:ext cx="10515600" cy="1325563"/>
          </a:xfrm>
        </p:spPr>
        <p:txBody>
          <a:bodyPr>
            <a:normAutofit/>
          </a:bodyPr>
          <a:lstStyle/>
          <a:p>
            <a:pPr algn="ctr"/>
            <a:r>
              <a:rPr lang="en-GB" b="1" dirty="0">
                <a:solidFill>
                  <a:srgbClr val="E85051"/>
                </a:solidFill>
              </a:rPr>
              <a:t>FOSIL</a:t>
            </a:r>
            <a:r>
              <a:rPr lang="en-CA" b="1" dirty="0">
                <a:solidFill>
                  <a:srgbClr val="E85051"/>
                </a:solidFill>
              </a:rPr>
              <a:t>: Developing and Extending</a:t>
            </a:r>
            <a:br>
              <a:rPr lang="en-CA" b="1" dirty="0">
                <a:solidFill>
                  <a:srgbClr val="E85051"/>
                </a:solidFill>
              </a:rPr>
            </a:br>
            <a:r>
              <a:rPr lang="en-CA" b="1" dirty="0">
                <a:solidFill>
                  <a:srgbClr val="E85051"/>
                </a:solidFill>
              </a:rPr>
              <a:t>the Stripling Model of Inquiry</a:t>
            </a:r>
            <a:endParaRPr lang="en-GB" dirty="0">
              <a:solidFill>
                <a:srgbClr val="E85051"/>
              </a:solidFill>
            </a:endParaRPr>
          </a:p>
        </p:txBody>
      </p:sp>
      <p:pic>
        <p:nvPicPr>
          <p:cNvPr id="5" name="Content Placeholder 4">
            <a:extLst>
              <a:ext uri="{FF2B5EF4-FFF2-40B4-BE49-F238E27FC236}">
                <a16:creationId xmlns:a16="http://schemas.microsoft.com/office/drawing/2014/main" id="{5D30CFAA-1409-430F-9EF0-A601158854CF}"/>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000" y="5641423"/>
            <a:ext cx="12276000" cy="1252909"/>
          </a:xfrm>
        </p:spPr>
      </p:pic>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3048688"/>
            <a:ext cx="9144000" cy="213359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IFLA World Library and Information Congress 2022</a:t>
            </a:r>
            <a:endParaRPr lang="en-GB" dirty="0"/>
          </a:p>
          <a:p>
            <a:pPr marL="0" indent="0" algn="ctr">
              <a:buNone/>
            </a:pPr>
            <a:r>
              <a:rPr lang="en-GB" sz="2600" b="1" dirty="0"/>
              <a:t>Global Action for School Libraries on Models of Inquiry in the Digital Age</a:t>
            </a:r>
          </a:p>
          <a:p>
            <a:pPr marL="0" indent="0" algn="ctr">
              <a:buNone/>
            </a:pPr>
            <a:endParaRPr lang="en-GB" sz="2000" dirty="0"/>
          </a:p>
          <a:p>
            <a:pPr marL="0" indent="0" algn="ctr">
              <a:buNone/>
            </a:pPr>
            <a:r>
              <a:rPr lang="en-GB" sz="2600" dirty="0"/>
              <a:t>23 July 2022</a:t>
            </a:r>
          </a:p>
          <a:p>
            <a:pPr marL="0" indent="0" algn="ctr">
              <a:buNone/>
            </a:pPr>
            <a:r>
              <a:rPr lang="en-GB" sz="2600" dirty="0"/>
              <a:t>Darryl Toerien | Head of Inquiry-Based Learning | Blanchelande College</a:t>
            </a:r>
          </a:p>
          <a:p>
            <a:pPr marL="0" indent="0" algn="ctr">
              <a:buNone/>
            </a:pPr>
            <a:r>
              <a:rPr lang="en-GB" sz="1900" dirty="0"/>
              <a:t>toeriend@blanchelande.sch.gg</a:t>
            </a:r>
          </a:p>
          <a:p>
            <a:endParaRPr lang="en-GB" dirty="0"/>
          </a:p>
        </p:txBody>
      </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346E-7FE3-A4FD-8706-C28A64324BE0}"/>
              </a:ext>
            </a:extLst>
          </p:cNvPr>
          <p:cNvSpPr>
            <a:spLocks noGrp="1"/>
          </p:cNvSpPr>
          <p:nvPr>
            <p:ph type="title"/>
          </p:nvPr>
        </p:nvSpPr>
        <p:spPr/>
        <p:txBody>
          <a:bodyPr/>
          <a:lstStyle/>
          <a:p>
            <a:r>
              <a:rPr lang="en-US" b="1" dirty="0"/>
              <a:t>Summary of inquiry</a:t>
            </a:r>
          </a:p>
        </p:txBody>
      </p:sp>
      <p:sp>
        <p:nvSpPr>
          <p:cNvPr id="3" name="Content Placeholder 2">
            <a:extLst>
              <a:ext uri="{FF2B5EF4-FFF2-40B4-BE49-F238E27FC236}">
                <a16:creationId xmlns:a16="http://schemas.microsoft.com/office/drawing/2014/main" id="{309BE082-EDCA-4751-8E5A-C7167FCAC321}"/>
              </a:ext>
            </a:extLst>
          </p:cNvPr>
          <p:cNvSpPr>
            <a:spLocks noGrp="1"/>
          </p:cNvSpPr>
          <p:nvPr>
            <p:ph sz="half" idx="1"/>
          </p:nvPr>
        </p:nvSpPr>
        <p:spPr>
          <a:xfrm>
            <a:off x="838199" y="1825625"/>
            <a:ext cx="5873650" cy="4220333"/>
          </a:xfrm>
        </p:spPr>
        <p:txBody>
          <a:bodyPr>
            <a:normAutofit fontScale="92500"/>
          </a:bodyPr>
          <a:lstStyle/>
          <a:p>
            <a:r>
              <a:rPr lang="en-CA" dirty="0"/>
              <a:t>Four-year collaboration between a school librarian and an A-level Politics teacher</a:t>
            </a:r>
          </a:p>
          <a:p>
            <a:r>
              <a:rPr lang="en-CA" dirty="0"/>
              <a:t>Led to three-week Pressure Groups inquiry unit run every May/June since 2019</a:t>
            </a:r>
          </a:p>
          <a:p>
            <a:r>
              <a:rPr lang="en-CA" dirty="0"/>
              <a:t>Based on Framework Of Skills for Inquiry Learning (</a:t>
            </a:r>
            <a:r>
              <a:rPr lang="en-CA" dirty="0">
                <a:hlinkClick r:id="rId3"/>
              </a:rPr>
              <a:t>FOSIL</a:t>
            </a:r>
            <a:r>
              <a:rPr lang="en-CA" dirty="0"/>
              <a:t>) instructional model</a:t>
            </a:r>
          </a:p>
          <a:p>
            <a:r>
              <a:rPr lang="en-CA" dirty="0">
                <a:hlinkClick r:id="rId4"/>
              </a:rPr>
              <a:t>https://fosil.org.uk/forums/topic/pressure-groups-inquiry-a-level-politics/</a:t>
            </a:r>
            <a:r>
              <a:rPr lang="en-CA" dirty="0"/>
              <a:t> </a:t>
            </a:r>
          </a:p>
        </p:txBody>
      </p:sp>
      <p:sp>
        <p:nvSpPr>
          <p:cNvPr id="5" name="Footer Placeholder 4">
            <a:extLst>
              <a:ext uri="{FF2B5EF4-FFF2-40B4-BE49-F238E27FC236}">
                <a16:creationId xmlns:a16="http://schemas.microsoft.com/office/drawing/2014/main" id="{9E532CC3-4DED-10CD-114D-193BF79FB917}"/>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6" name="Content Placeholder 5" descr="Table&#10;&#10;Description automatically generated">
            <a:extLst>
              <a:ext uri="{FF2B5EF4-FFF2-40B4-BE49-F238E27FC236}">
                <a16:creationId xmlns:a16="http://schemas.microsoft.com/office/drawing/2014/main" id="{EEBC7E30-585D-3E6F-BEE3-5DB899421FD1}"/>
              </a:ext>
            </a:extLst>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bwMode="auto">
          <a:xfrm>
            <a:off x="6711849" y="1092875"/>
            <a:ext cx="1832995" cy="5400000"/>
          </a:xfrm>
          <a:prstGeom prst="rect">
            <a:avLst/>
          </a:prstGeom>
          <a:ln>
            <a:noFill/>
          </a:ln>
          <a:extLst>
            <a:ext uri="{53640926-AAD7-44D8-BBD7-CCE9431645EC}">
              <a14:shadowObscured xmlns:a14="http://schemas.microsoft.com/office/drawing/2010/main"/>
            </a:ext>
          </a:extLst>
        </p:spPr>
      </p:pic>
      <p:pic>
        <p:nvPicPr>
          <p:cNvPr id="7" name="Content Placeholder 5" descr="Table&#10;&#10;Description automatically generated">
            <a:extLst>
              <a:ext uri="{FF2B5EF4-FFF2-40B4-BE49-F238E27FC236}">
                <a16:creationId xmlns:a16="http://schemas.microsoft.com/office/drawing/2014/main" id="{0F3BFDD1-3EA0-A657-4016-5ABDB3F84E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8452829" y="1092875"/>
            <a:ext cx="2748571" cy="54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05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8286-92EE-7816-757A-B5DD11755E3D}"/>
              </a:ext>
            </a:extLst>
          </p:cNvPr>
          <p:cNvSpPr>
            <a:spLocks noGrp="1"/>
          </p:cNvSpPr>
          <p:nvPr>
            <p:ph type="title"/>
          </p:nvPr>
        </p:nvSpPr>
        <p:spPr/>
        <p:txBody>
          <a:bodyPr/>
          <a:lstStyle/>
          <a:p>
            <a:r>
              <a:rPr lang="en-US" dirty="0"/>
              <a:t>Key resources: </a:t>
            </a:r>
            <a:r>
              <a:rPr lang="en-GB" u="sng" dirty="0">
                <a:hlinkClick r:id="rId3"/>
              </a:rPr>
              <a:t>https://fosil.org.uk/resources/</a:t>
            </a:r>
            <a:r>
              <a:rPr lang="en-GB" dirty="0"/>
              <a:t> </a:t>
            </a:r>
            <a:endParaRPr lang="en-US" dirty="0"/>
          </a:p>
        </p:txBody>
      </p:sp>
      <p:pic>
        <p:nvPicPr>
          <p:cNvPr id="5" name="Content Placeholder 4">
            <a:extLst>
              <a:ext uri="{FF2B5EF4-FFF2-40B4-BE49-F238E27FC236}">
                <a16:creationId xmlns:a16="http://schemas.microsoft.com/office/drawing/2014/main" id="{507C6364-881D-311F-344C-000D439129F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150566" y="1825625"/>
            <a:ext cx="7890868" cy="4208463"/>
          </a:xfrm>
          <a:prstGeom prst="rect">
            <a:avLst/>
          </a:prstGeom>
        </p:spPr>
      </p:pic>
      <p:sp>
        <p:nvSpPr>
          <p:cNvPr id="4" name="Footer Placeholder 3">
            <a:extLst>
              <a:ext uri="{FF2B5EF4-FFF2-40B4-BE49-F238E27FC236}">
                <a16:creationId xmlns:a16="http://schemas.microsoft.com/office/drawing/2014/main" id="{B5715EEC-E659-81F2-E5AD-110F3B3F395B}"/>
              </a:ext>
            </a:extLst>
          </p:cNvPr>
          <p:cNvSpPr>
            <a:spLocks noGrp="1"/>
          </p:cNvSpPr>
          <p:nvPr>
            <p:ph type="ftr" sz="quarter" idx="3"/>
          </p:nvPr>
        </p:nvSpPr>
        <p:spPr/>
        <p:txBody>
          <a:bodyPr/>
          <a:lstStyle/>
          <a:p>
            <a:pPr algn="l"/>
            <a:r>
              <a:rPr lang="en-GB"/>
              <a:t>FOSIL: learning by finding out for yourself</a:t>
            </a:r>
            <a:endParaRPr lang="en-GB" dirty="0"/>
          </a:p>
        </p:txBody>
      </p:sp>
      <p:sp>
        <p:nvSpPr>
          <p:cNvPr id="6" name="Rectangle 5">
            <a:extLst>
              <a:ext uri="{FF2B5EF4-FFF2-40B4-BE49-F238E27FC236}">
                <a16:creationId xmlns:a16="http://schemas.microsoft.com/office/drawing/2014/main" id="{60E6B839-3089-1631-936B-9155B3212F66}"/>
              </a:ext>
            </a:extLst>
          </p:cNvPr>
          <p:cNvSpPr/>
          <p:nvPr/>
        </p:nvSpPr>
        <p:spPr>
          <a:xfrm>
            <a:off x="2304142" y="4482193"/>
            <a:ext cx="1977571" cy="351064"/>
          </a:xfrm>
          <a:prstGeom prst="rect">
            <a:avLst/>
          </a:prstGeom>
          <a:solidFill>
            <a:srgbClr val="FFFF00">
              <a:alpha val="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 name="Straight Arrow Connector 7">
            <a:extLst>
              <a:ext uri="{FF2B5EF4-FFF2-40B4-BE49-F238E27FC236}">
                <a16:creationId xmlns:a16="http://schemas.microsoft.com/office/drawing/2014/main" id="{1A521D06-6BFC-EC89-BD8A-11EBB157218F}"/>
              </a:ext>
            </a:extLst>
          </p:cNvPr>
          <p:cNvCxnSpPr/>
          <p:nvPr/>
        </p:nvCxnSpPr>
        <p:spPr>
          <a:xfrm>
            <a:off x="838200" y="4062639"/>
            <a:ext cx="1411007" cy="5950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6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14A-61C1-61A9-C593-3BE65ED7CEEC}"/>
              </a:ext>
            </a:extLst>
          </p:cNvPr>
          <p:cNvSpPr>
            <a:spLocks noGrp="1"/>
          </p:cNvSpPr>
          <p:nvPr>
            <p:ph type="title"/>
          </p:nvPr>
        </p:nvSpPr>
        <p:spPr/>
        <p:txBody>
          <a:bodyPr>
            <a:normAutofit/>
          </a:bodyPr>
          <a:lstStyle/>
          <a:p>
            <a:r>
              <a:rPr lang="en-GB" b="1" dirty="0"/>
              <a:t>1. Mutual respect and agreeing joint goals and parameters</a:t>
            </a:r>
            <a:endParaRPr lang="en-US" dirty="0"/>
          </a:p>
        </p:txBody>
      </p:sp>
      <p:sp>
        <p:nvSpPr>
          <p:cNvPr id="5" name="Footer Placeholder 4">
            <a:extLst>
              <a:ext uri="{FF2B5EF4-FFF2-40B4-BE49-F238E27FC236}">
                <a16:creationId xmlns:a16="http://schemas.microsoft.com/office/drawing/2014/main" id="{CCD229E0-4057-C2BA-C612-E614957A99EE}"/>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7" name="Picture 6">
            <a:extLst>
              <a:ext uri="{FF2B5EF4-FFF2-40B4-BE49-F238E27FC236}">
                <a16:creationId xmlns:a16="http://schemas.microsoft.com/office/drawing/2014/main" id="{2A7BB148-0EB4-72AE-C2D6-673A7F900E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56655" y="1691535"/>
            <a:ext cx="3120541" cy="4414054"/>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C5201D44-7FF5-7C11-2835-BBBC7864516F}"/>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p:blipFill>
        <p:spPr>
          <a:xfrm>
            <a:off x="1958086" y="1690687"/>
            <a:ext cx="3120541" cy="441405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78E7F3D-8FCA-F659-A60E-4087BE9916F7}"/>
              </a:ext>
            </a:extLst>
          </p:cNvPr>
          <p:cNvSpPr txBox="1"/>
          <p:nvPr/>
        </p:nvSpPr>
        <p:spPr>
          <a:xfrm>
            <a:off x="6456130" y="6222332"/>
            <a:ext cx="5313406" cy="369332"/>
          </a:xfrm>
          <a:prstGeom prst="rect">
            <a:avLst/>
          </a:prstGeom>
          <a:solidFill>
            <a:srgbClr val="FFFF00">
              <a:alpha val="9804"/>
            </a:srgbClr>
          </a:solidFill>
        </p:spPr>
        <p:txBody>
          <a:bodyPr wrap="square" rtlCol="0">
            <a:spAutoFit/>
          </a:bodyPr>
          <a:lstStyle/>
          <a:p>
            <a:pPr algn="ctr"/>
            <a:r>
              <a:rPr lang="en-US" dirty="0">
                <a:solidFill>
                  <a:srgbClr val="FF0000"/>
                </a:solidFill>
              </a:rPr>
              <a:t>Initial inquiry planning form</a:t>
            </a:r>
          </a:p>
        </p:txBody>
      </p:sp>
    </p:spTree>
    <p:extLst>
      <p:ext uri="{BB962C8B-B14F-4D97-AF65-F5344CB8AC3E}">
        <p14:creationId xmlns:p14="http://schemas.microsoft.com/office/powerpoint/2010/main" val="78563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14A-61C1-61A9-C593-3BE65ED7CEEC}"/>
              </a:ext>
            </a:extLst>
          </p:cNvPr>
          <p:cNvSpPr>
            <a:spLocks noGrp="1"/>
          </p:cNvSpPr>
          <p:nvPr>
            <p:ph type="title"/>
          </p:nvPr>
        </p:nvSpPr>
        <p:spPr/>
        <p:txBody>
          <a:bodyPr>
            <a:normAutofit/>
          </a:bodyPr>
          <a:lstStyle/>
          <a:p>
            <a:r>
              <a:rPr lang="en-GB" b="1" dirty="0"/>
              <a:t>2. Content delivery AND skill development</a:t>
            </a:r>
            <a:r>
              <a:rPr lang="en-GB" dirty="0"/>
              <a:t> </a:t>
            </a:r>
            <a:endParaRPr lang="en-US" dirty="0"/>
          </a:p>
        </p:txBody>
      </p:sp>
      <p:sp>
        <p:nvSpPr>
          <p:cNvPr id="5" name="Footer Placeholder 4">
            <a:extLst>
              <a:ext uri="{FF2B5EF4-FFF2-40B4-BE49-F238E27FC236}">
                <a16:creationId xmlns:a16="http://schemas.microsoft.com/office/drawing/2014/main" id="{CCD229E0-4057-C2BA-C612-E614957A99EE}"/>
              </a:ext>
            </a:extLst>
          </p:cNvPr>
          <p:cNvSpPr>
            <a:spLocks noGrp="1"/>
          </p:cNvSpPr>
          <p:nvPr>
            <p:ph type="ftr" sz="quarter" idx="3"/>
          </p:nvPr>
        </p:nvSpPr>
        <p:spPr/>
        <p:txBody>
          <a:bodyPr/>
          <a:lstStyle/>
          <a:p>
            <a:pPr algn="l"/>
            <a:r>
              <a:rPr lang="en-GB" dirty="0"/>
              <a:t>FOSIL: learning by finding out for yourself</a:t>
            </a:r>
          </a:p>
        </p:txBody>
      </p:sp>
      <p:sp>
        <p:nvSpPr>
          <p:cNvPr id="8" name="TextBox 7">
            <a:extLst>
              <a:ext uri="{FF2B5EF4-FFF2-40B4-BE49-F238E27FC236}">
                <a16:creationId xmlns:a16="http://schemas.microsoft.com/office/drawing/2014/main" id="{C78E7F3D-8FCA-F659-A60E-4087BE9916F7}"/>
              </a:ext>
            </a:extLst>
          </p:cNvPr>
          <p:cNvSpPr txBox="1"/>
          <p:nvPr/>
        </p:nvSpPr>
        <p:spPr>
          <a:xfrm>
            <a:off x="6213122" y="6222332"/>
            <a:ext cx="5313406" cy="369332"/>
          </a:xfrm>
          <a:prstGeom prst="rect">
            <a:avLst/>
          </a:prstGeom>
          <a:solidFill>
            <a:srgbClr val="FFFF00">
              <a:alpha val="9804"/>
            </a:srgbClr>
          </a:solidFill>
        </p:spPr>
        <p:txBody>
          <a:bodyPr wrap="square" rtlCol="0">
            <a:spAutoFit/>
          </a:bodyPr>
          <a:lstStyle/>
          <a:p>
            <a:pPr algn="ctr"/>
            <a:r>
              <a:rPr lang="en-US" dirty="0">
                <a:solidFill>
                  <a:srgbClr val="FF0000"/>
                </a:solidFill>
              </a:rPr>
              <a:t>Pressure Groups inquiry journal 2020 (p.6)</a:t>
            </a:r>
          </a:p>
        </p:txBody>
      </p:sp>
      <p:pic>
        <p:nvPicPr>
          <p:cNvPr id="12" name="Picture 11">
            <a:extLst>
              <a:ext uri="{FF2B5EF4-FFF2-40B4-BE49-F238E27FC236}">
                <a16:creationId xmlns:a16="http://schemas.microsoft.com/office/drawing/2014/main" id="{A8A5BB13-1F2C-4B45-07D0-B61F137B7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522" y="1345745"/>
            <a:ext cx="6601287" cy="3917092"/>
          </a:xfrm>
          <a:prstGeom prst="rect">
            <a:avLst/>
          </a:prstGeom>
        </p:spPr>
      </p:pic>
      <p:pic>
        <p:nvPicPr>
          <p:cNvPr id="11" name="Content Placeholder 10">
            <a:extLst>
              <a:ext uri="{FF2B5EF4-FFF2-40B4-BE49-F238E27FC236}">
                <a16:creationId xmlns:a16="http://schemas.microsoft.com/office/drawing/2014/main" id="{06A4E531-FCEB-4B19-665E-F2210A797CE9}"/>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p:blipFill>
        <p:spPr>
          <a:xfrm>
            <a:off x="5894173" y="1822552"/>
            <a:ext cx="5951305" cy="4307541"/>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6A0CD448-E9D6-EE3A-CB76-528E3636B0CA}"/>
              </a:ext>
            </a:extLst>
          </p:cNvPr>
          <p:cNvSpPr txBox="1"/>
          <p:nvPr/>
        </p:nvSpPr>
        <p:spPr>
          <a:xfrm>
            <a:off x="346522" y="5375356"/>
            <a:ext cx="5313406" cy="369332"/>
          </a:xfrm>
          <a:prstGeom prst="rect">
            <a:avLst/>
          </a:prstGeom>
          <a:solidFill>
            <a:srgbClr val="FFFF00">
              <a:alpha val="9804"/>
            </a:srgbClr>
          </a:solidFill>
        </p:spPr>
        <p:txBody>
          <a:bodyPr wrap="square" rtlCol="0">
            <a:spAutoFit/>
          </a:bodyPr>
          <a:lstStyle/>
          <a:p>
            <a:pPr algn="ctr"/>
            <a:r>
              <a:rPr lang="en-GB" u="sng" dirty="0">
                <a:hlinkClick r:id="rId5"/>
              </a:rPr>
              <a:t>https://oakham-rutland.libguides.com/IFLA/PG</a:t>
            </a:r>
            <a:r>
              <a:rPr lang="en-GB" dirty="0"/>
              <a:t> </a:t>
            </a:r>
            <a:endParaRPr lang="en-US" dirty="0">
              <a:solidFill>
                <a:srgbClr val="FF0000"/>
              </a:solidFill>
            </a:endParaRPr>
          </a:p>
        </p:txBody>
      </p:sp>
    </p:spTree>
    <p:extLst>
      <p:ext uri="{BB962C8B-B14F-4D97-AF65-F5344CB8AC3E}">
        <p14:creationId xmlns:p14="http://schemas.microsoft.com/office/powerpoint/2010/main" val="206397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14A-61C1-61A9-C593-3BE65ED7CEEC}"/>
              </a:ext>
            </a:extLst>
          </p:cNvPr>
          <p:cNvSpPr>
            <a:spLocks noGrp="1"/>
          </p:cNvSpPr>
          <p:nvPr>
            <p:ph type="title"/>
          </p:nvPr>
        </p:nvSpPr>
        <p:spPr/>
        <p:txBody>
          <a:bodyPr>
            <a:normAutofit/>
          </a:bodyPr>
          <a:lstStyle/>
          <a:p>
            <a:r>
              <a:rPr lang="en-GB" b="1" dirty="0"/>
              <a:t>3. Importance of supporting the Investigate stage effectively</a:t>
            </a:r>
            <a:endParaRPr lang="en-US" dirty="0"/>
          </a:p>
        </p:txBody>
      </p:sp>
      <p:sp>
        <p:nvSpPr>
          <p:cNvPr id="5" name="Footer Placeholder 4">
            <a:extLst>
              <a:ext uri="{FF2B5EF4-FFF2-40B4-BE49-F238E27FC236}">
                <a16:creationId xmlns:a16="http://schemas.microsoft.com/office/drawing/2014/main" id="{CCD229E0-4057-C2BA-C612-E614957A99EE}"/>
              </a:ext>
            </a:extLst>
          </p:cNvPr>
          <p:cNvSpPr>
            <a:spLocks noGrp="1"/>
          </p:cNvSpPr>
          <p:nvPr>
            <p:ph type="ftr" sz="quarter" idx="3"/>
          </p:nvPr>
        </p:nvSpPr>
        <p:spPr/>
        <p:txBody>
          <a:bodyPr/>
          <a:lstStyle/>
          <a:p>
            <a:pPr algn="l"/>
            <a:r>
              <a:rPr lang="en-GB" dirty="0"/>
              <a:t>FOSIL: learning by finding out for yourself</a:t>
            </a:r>
          </a:p>
        </p:txBody>
      </p:sp>
      <p:sp>
        <p:nvSpPr>
          <p:cNvPr id="8" name="TextBox 7">
            <a:extLst>
              <a:ext uri="{FF2B5EF4-FFF2-40B4-BE49-F238E27FC236}">
                <a16:creationId xmlns:a16="http://schemas.microsoft.com/office/drawing/2014/main" id="{C78E7F3D-8FCA-F659-A60E-4087BE9916F7}"/>
              </a:ext>
            </a:extLst>
          </p:cNvPr>
          <p:cNvSpPr txBox="1"/>
          <p:nvPr/>
        </p:nvSpPr>
        <p:spPr>
          <a:xfrm>
            <a:off x="6456130" y="6222332"/>
            <a:ext cx="5313406" cy="369332"/>
          </a:xfrm>
          <a:prstGeom prst="rect">
            <a:avLst/>
          </a:prstGeom>
          <a:solidFill>
            <a:srgbClr val="FFFF00">
              <a:alpha val="9804"/>
            </a:srgbClr>
          </a:solidFill>
        </p:spPr>
        <p:txBody>
          <a:bodyPr wrap="square" rtlCol="0">
            <a:spAutoFit/>
          </a:bodyPr>
          <a:lstStyle/>
          <a:p>
            <a:pPr algn="ctr"/>
            <a:r>
              <a:rPr lang="en-GB" u="sng" dirty="0">
                <a:hlinkClick r:id="rId3"/>
              </a:rPr>
              <a:t>https://oakham-rutland.libguides.com/IFLA/PG</a:t>
            </a:r>
            <a:r>
              <a:rPr lang="en-GB" dirty="0"/>
              <a:t> </a:t>
            </a:r>
            <a:endParaRPr lang="en-US" dirty="0">
              <a:solidFill>
                <a:srgbClr val="FF0000"/>
              </a:solidFill>
            </a:endParaRPr>
          </a:p>
        </p:txBody>
      </p:sp>
      <p:pic>
        <p:nvPicPr>
          <p:cNvPr id="9" name="Picture 8">
            <a:extLst>
              <a:ext uri="{FF2B5EF4-FFF2-40B4-BE49-F238E27FC236}">
                <a16:creationId xmlns:a16="http://schemas.microsoft.com/office/drawing/2014/main" id="{86209087-FB44-525B-BACB-D030975690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9337" y="1027906"/>
            <a:ext cx="4886992" cy="5157351"/>
          </a:xfrm>
          <a:prstGeom prst="rect">
            <a:avLst/>
          </a:prstGeom>
        </p:spPr>
      </p:pic>
      <p:pic>
        <p:nvPicPr>
          <p:cNvPr id="13" name="Picture 12">
            <a:extLst>
              <a:ext uri="{FF2B5EF4-FFF2-40B4-BE49-F238E27FC236}">
                <a16:creationId xmlns:a16="http://schemas.microsoft.com/office/drawing/2014/main" id="{9856F03C-2E25-8431-44FF-E14A685032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707" y="1937018"/>
            <a:ext cx="4743899" cy="333912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363EB155-35CB-B7CB-CE38-5F7FC4C88B0C}"/>
              </a:ext>
            </a:extLst>
          </p:cNvPr>
          <p:cNvSpPr txBox="1"/>
          <p:nvPr/>
        </p:nvSpPr>
        <p:spPr>
          <a:xfrm>
            <a:off x="782594" y="5565741"/>
            <a:ext cx="5313406" cy="369332"/>
          </a:xfrm>
          <a:prstGeom prst="rect">
            <a:avLst/>
          </a:prstGeom>
          <a:solidFill>
            <a:srgbClr val="FFFF00">
              <a:alpha val="9804"/>
            </a:srgbClr>
          </a:solidFill>
        </p:spPr>
        <p:txBody>
          <a:bodyPr wrap="square" rtlCol="0">
            <a:spAutoFit/>
          </a:bodyPr>
          <a:lstStyle/>
          <a:p>
            <a:pPr algn="ctr"/>
            <a:r>
              <a:rPr lang="en-GB" dirty="0">
                <a:solidFill>
                  <a:srgbClr val="FF0000"/>
                </a:solidFill>
              </a:rPr>
              <a:t>Investigative Journal</a:t>
            </a:r>
          </a:p>
        </p:txBody>
      </p:sp>
    </p:spTree>
    <p:extLst>
      <p:ext uri="{BB962C8B-B14F-4D97-AF65-F5344CB8AC3E}">
        <p14:creationId xmlns:p14="http://schemas.microsoft.com/office/powerpoint/2010/main" val="318226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14A-61C1-61A9-C593-3BE65ED7CEEC}"/>
              </a:ext>
            </a:extLst>
          </p:cNvPr>
          <p:cNvSpPr>
            <a:spLocks noGrp="1"/>
          </p:cNvSpPr>
          <p:nvPr>
            <p:ph type="title"/>
          </p:nvPr>
        </p:nvSpPr>
        <p:spPr/>
        <p:txBody>
          <a:bodyPr>
            <a:normAutofit/>
          </a:bodyPr>
          <a:lstStyle/>
          <a:p>
            <a:r>
              <a:rPr lang="en-GB" b="1" dirty="0"/>
              <a:t>4. Clear and structured timetable supported by graphic organisers</a:t>
            </a:r>
            <a:r>
              <a:rPr lang="en-GB" dirty="0"/>
              <a:t> </a:t>
            </a:r>
            <a:endParaRPr lang="en-US" dirty="0"/>
          </a:p>
        </p:txBody>
      </p:sp>
      <p:sp>
        <p:nvSpPr>
          <p:cNvPr id="5" name="Footer Placeholder 4">
            <a:extLst>
              <a:ext uri="{FF2B5EF4-FFF2-40B4-BE49-F238E27FC236}">
                <a16:creationId xmlns:a16="http://schemas.microsoft.com/office/drawing/2014/main" id="{CCD229E0-4057-C2BA-C612-E614957A99EE}"/>
              </a:ext>
            </a:extLst>
          </p:cNvPr>
          <p:cNvSpPr>
            <a:spLocks noGrp="1"/>
          </p:cNvSpPr>
          <p:nvPr>
            <p:ph type="ftr" sz="quarter" idx="3"/>
          </p:nvPr>
        </p:nvSpPr>
        <p:spPr/>
        <p:txBody>
          <a:bodyPr/>
          <a:lstStyle/>
          <a:p>
            <a:pPr algn="l"/>
            <a:r>
              <a:rPr lang="en-GB"/>
              <a:t>FOSIL: learning by finding out for yourself</a:t>
            </a:r>
            <a:endParaRPr lang="en-GB" dirty="0"/>
          </a:p>
        </p:txBody>
      </p:sp>
      <p:sp>
        <p:nvSpPr>
          <p:cNvPr id="8" name="TextBox 7">
            <a:extLst>
              <a:ext uri="{FF2B5EF4-FFF2-40B4-BE49-F238E27FC236}">
                <a16:creationId xmlns:a16="http://schemas.microsoft.com/office/drawing/2014/main" id="{C78E7F3D-8FCA-F659-A60E-4087BE9916F7}"/>
              </a:ext>
            </a:extLst>
          </p:cNvPr>
          <p:cNvSpPr txBox="1"/>
          <p:nvPr/>
        </p:nvSpPr>
        <p:spPr>
          <a:xfrm>
            <a:off x="4411362" y="6222332"/>
            <a:ext cx="7234956" cy="369332"/>
          </a:xfrm>
          <a:prstGeom prst="rect">
            <a:avLst/>
          </a:prstGeom>
          <a:solidFill>
            <a:srgbClr val="FFFF00">
              <a:alpha val="9804"/>
            </a:srgbClr>
          </a:solidFill>
        </p:spPr>
        <p:txBody>
          <a:bodyPr wrap="square" rtlCol="0">
            <a:spAutoFit/>
          </a:bodyPr>
          <a:lstStyle/>
          <a:p>
            <a:pPr algn="ctr"/>
            <a:r>
              <a:rPr lang="en-US" dirty="0">
                <a:solidFill>
                  <a:srgbClr val="FF0000"/>
                </a:solidFill>
              </a:rPr>
              <a:t>Pressure Groups inquiry journal &amp; Pressure Groups inquiry journal 2020</a:t>
            </a:r>
          </a:p>
        </p:txBody>
      </p:sp>
      <p:pic>
        <p:nvPicPr>
          <p:cNvPr id="7" name="Picture 6" descr="Whiteboard&#10;&#10;Description automatically generated with low confidence">
            <a:extLst>
              <a:ext uri="{FF2B5EF4-FFF2-40B4-BE49-F238E27FC236}">
                <a16:creationId xmlns:a16="http://schemas.microsoft.com/office/drawing/2014/main" id="{944954C7-B653-8EC3-3484-293522633D77}"/>
              </a:ext>
            </a:extLst>
          </p:cNvPr>
          <p:cNvPicPr/>
          <p:nvPr/>
        </p:nvPicPr>
        <p:blipFill>
          <a:blip r:embed="rId3" cstate="screen">
            <a:extLst>
              <a:ext uri="{28A0092B-C50C-407E-A947-70E740481C1C}">
                <a14:useLocalDpi xmlns:a14="http://schemas.microsoft.com/office/drawing/2010/main"/>
              </a:ext>
            </a:extLst>
          </a:blip>
          <a:stretch>
            <a:fillRect/>
          </a:stretch>
        </p:blipFill>
        <p:spPr>
          <a:xfrm>
            <a:off x="3131661" y="1690688"/>
            <a:ext cx="5928677" cy="4351766"/>
          </a:xfrm>
          <a:prstGeom prst="rect">
            <a:avLst/>
          </a:prstGeom>
        </p:spPr>
      </p:pic>
    </p:spTree>
    <p:extLst>
      <p:ext uri="{BB962C8B-B14F-4D97-AF65-F5344CB8AC3E}">
        <p14:creationId xmlns:p14="http://schemas.microsoft.com/office/powerpoint/2010/main" val="230071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914A-61C1-61A9-C593-3BE65ED7CEEC}"/>
              </a:ext>
            </a:extLst>
          </p:cNvPr>
          <p:cNvSpPr>
            <a:spLocks noGrp="1"/>
          </p:cNvSpPr>
          <p:nvPr>
            <p:ph type="title"/>
          </p:nvPr>
        </p:nvSpPr>
        <p:spPr/>
        <p:txBody>
          <a:bodyPr>
            <a:normAutofit fontScale="90000"/>
          </a:bodyPr>
          <a:lstStyle/>
          <a:p>
            <a:r>
              <a:rPr lang="en-GB" b="1" dirty="0"/>
              <a:t>5. Carefully designed graphic organisers with familiar colour scheme can reduce cognitive load</a:t>
            </a:r>
            <a:endParaRPr lang="en-US" dirty="0"/>
          </a:p>
        </p:txBody>
      </p:sp>
      <p:sp>
        <p:nvSpPr>
          <p:cNvPr id="5" name="Footer Placeholder 4">
            <a:extLst>
              <a:ext uri="{FF2B5EF4-FFF2-40B4-BE49-F238E27FC236}">
                <a16:creationId xmlns:a16="http://schemas.microsoft.com/office/drawing/2014/main" id="{CCD229E0-4057-C2BA-C612-E614957A99EE}"/>
              </a:ext>
            </a:extLst>
          </p:cNvPr>
          <p:cNvSpPr>
            <a:spLocks noGrp="1"/>
          </p:cNvSpPr>
          <p:nvPr>
            <p:ph type="ftr" sz="quarter" idx="3"/>
          </p:nvPr>
        </p:nvSpPr>
        <p:spPr/>
        <p:txBody>
          <a:bodyPr/>
          <a:lstStyle/>
          <a:p>
            <a:pPr algn="l"/>
            <a:r>
              <a:rPr lang="en-GB"/>
              <a:t>FOSIL: learning by finding out for yourself</a:t>
            </a:r>
            <a:endParaRPr lang="en-GB" dirty="0"/>
          </a:p>
        </p:txBody>
      </p:sp>
      <p:sp>
        <p:nvSpPr>
          <p:cNvPr id="8" name="TextBox 7">
            <a:extLst>
              <a:ext uri="{FF2B5EF4-FFF2-40B4-BE49-F238E27FC236}">
                <a16:creationId xmlns:a16="http://schemas.microsoft.com/office/drawing/2014/main" id="{C78E7F3D-8FCA-F659-A60E-4087BE9916F7}"/>
              </a:ext>
            </a:extLst>
          </p:cNvPr>
          <p:cNvSpPr txBox="1"/>
          <p:nvPr/>
        </p:nvSpPr>
        <p:spPr>
          <a:xfrm>
            <a:off x="4436076" y="6222332"/>
            <a:ext cx="7222599" cy="369332"/>
          </a:xfrm>
          <a:prstGeom prst="rect">
            <a:avLst/>
          </a:prstGeom>
          <a:solidFill>
            <a:srgbClr val="FFFF00">
              <a:alpha val="9804"/>
            </a:srgbClr>
          </a:solidFill>
        </p:spPr>
        <p:txBody>
          <a:bodyPr wrap="square" rtlCol="0">
            <a:spAutoFit/>
          </a:bodyPr>
          <a:lstStyle/>
          <a:p>
            <a:pPr algn="ctr"/>
            <a:r>
              <a:rPr lang="en-US" dirty="0">
                <a:solidFill>
                  <a:srgbClr val="FF0000"/>
                </a:solidFill>
              </a:rPr>
              <a:t>Pressure Groups inquiry journal &amp; Pressure Groups inquiry journal 2020</a:t>
            </a:r>
          </a:p>
        </p:txBody>
      </p:sp>
      <p:pic>
        <p:nvPicPr>
          <p:cNvPr id="9" name="Content Placeholder 8" descr="A picture containing diagram&#10;&#10;Description automatically generated">
            <a:extLst>
              <a:ext uri="{FF2B5EF4-FFF2-40B4-BE49-F238E27FC236}">
                <a16:creationId xmlns:a16="http://schemas.microsoft.com/office/drawing/2014/main" id="{5B5BF685-789F-9FB2-0D2D-CAFC4BDC2B4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748007" y="1690688"/>
            <a:ext cx="3054047" cy="4320000"/>
          </a:xfrm>
          <a:prstGeom prst="rect">
            <a:avLst/>
          </a:prstGeom>
          <a:ln>
            <a:noFill/>
          </a:ln>
          <a:effectLst>
            <a:outerShdw blurRad="292100" dist="139700" dir="2700000" algn="tl" rotWithShape="0">
              <a:srgbClr val="333333">
                <a:alpha val="65000"/>
              </a:srgbClr>
            </a:outerShdw>
          </a:effectLst>
        </p:spPr>
      </p:pic>
      <p:pic>
        <p:nvPicPr>
          <p:cNvPr id="14" name="Picture 13" descr="Graphical user interface, application&#10;&#10;Description automatically generated">
            <a:extLst>
              <a:ext uri="{FF2B5EF4-FFF2-40B4-BE49-F238E27FC236}">
                <a16:creationId xmlns:a16="http://schemas.microsoft.com/office/drawing/2014/main" id="{22C6D181-80A8-D121-BEC4-1D09BBFD89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0586" y="1794407"/>
            <a:ext cx="3054048" cy="43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03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9385C-B5E6-B14D-8F5E-8739761CE4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729247" y="0"/>
            <a:ext cx="4733506" cy="6858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3D23DAC-8903-9C03-EF1C-14802896AD91}"/>
              </a:ext>
            </a:extLst>
          </p:cNvPr>
          <p:cNvSpPr txBox="1"/>
          <p:nvPr/>
        </p:nvSpPr>
        <p:spPr>
          <a:xfrm>
            <a:off x="6345269" y="6085935"/>
            <a:ext cx="5313406" cy="646331"/>
          </a:xfrm>
          <a:prstGeom prst="rect">
            <a:avLst/>
          </a:prstGeom>
          <a:solidFill>
            <a:srgbClr val="FFFF00">
              <a:alpha val="9804"/>
            </a:srgbClr>
          </a:solidFill>
        </p:spPr>
        <p:txBody>
          <a:bodyPr wrap="square" rtlCol="0">
            <a:spAutoFit/>
          </a:bodyPr>
          <a:lstStyle/>
          <a:p>
            <a:pPr algn="ctr"/>
            <a:r>
              <a:rPr lang="en-GB" dirty="0">
                <a:solidFill>
                  <a:srgbClr val="FF0000"/>
                </a:solidFill>
              </a:rPr>
              <a:t>UK and Global Politics Essay Wrap</a:t>
            </a:r>
          </a:p>
          <a:p>
            <a:pPr algn="ctr"/>
            <a:r>
              <a:rPr lang="en-US" dirty="0">
                <a:solidFill>
                  <a:srgbClr val="FF0000"/>
                </a:solidFill>
              </a:rPr>
              <a:t> &amp; </a:t>
            </a:r>
            <a:r>
              <a:rPr lang="en-GB" dirty="0">
                <a:solidFill>
                  <a:srgbClr val="FF0000"/>
                </a:solidFill>
              </a:rPr>
              <a:t>Political Ideas Essay Wrap</a:t>
            </a:r>
          </a:p>
        </p:txBody>
      </p:sp>
    </p:spTree>
    <p:extLst>
      <p:ext uri="{BB962C8B-B14F-4D97-AF65-F5344CB8AC3E}">
        <p14:creationId xmlns:p14="http://schemas.microsoft.com/office/powerpoint/2010/main" val="336496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9385C-B5E6-B14D-8F5E-8739761CE4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795" y="0"/>
            <a:ext cx="473350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21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3B0183-982F-5946-B533-C8540FE624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2420" y="0"/>
            <a:ext cx="9696602" cy="685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197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p:txBody>
          <a:bodyPr/>
          <a:lstStyle/>
          <a:p>
            <a:r>
              <a:rPr lang="en-GB" dirty="0">
                <a:solidFill>
                  <a:srgbClr val="E85051"/>
                </a:solidFill>
              </a:rPr>
              <a:t>FOSIL: Building on a Solid Foundation</a:t>
            </a:r>
          </a:p>
        </p:txBody>
      </p:sp>
      <p:pic>
        <p:nvPicPr>
          <p:cNvPr id="9" name="Content Placeholder 8">
            <a:extLst>
              <a:ext uri="{FF2B5EF4-FFF2-40B4-BE49-F238E27FC236}">
                <a16:creationId xmlns:a16="http://schemas.microsoft.com/office/drawing/2014/main" id="{DB9860B0-E6F4-3CA0-D5DE-05D741460A7B}"/>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838200" y="2199722"/>
            <a:ext cx="5181600" cy="3471380"/>
          </a:xfrm>
        </p:spPr>
      </p:pic>
      <p:pic>
        <p:nvPicPr>
          <p:cNvPr id="11" name="Content Placeholder 10" descr="Diagram&#10;&#10;Description automatically generated">
            <a:extLst>
              <a:ext uri="{FF2B5EF4-FFF2-40B4-BE49-F238E27FC236}">
                <a16:creationId xmlns:a16="http://schemas.microsoft.com/office/drawing/2014/main" id="{194D5FB5-D19B-85B5-F12C-6604B2E5134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72200" y="2101545"/>
            <a:ext cx="5181600" cy="3667735"/>
          </a:xfrm>
        </p:spPr>
      </p:pic>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sp>
        <p:nvSpPr>
          <p:cNvPr id="2" name="TextBox 1">
            <a:extLst>
              <a:ext uri="{FF2B5EF4-FFF2-40B4-BE49-F238E27FC236}">
                <a16:creationId xmlns:a16="http://schemas.microsoft.com/office/drawing/2014/main" id="{19D99C95-F41E-A93A-DF8B-DC2D55BC12EE}"/>
              </a:ext>
            </a:extLst>
          </p:cNvPr>
          <p:cNvSpPr txBox="1"/>
          <p:nvPr/>
        </p:nvSpPr>
        <p:spPr>
          <a:xfrm>
            <a:off x="3103418" y="-1593273"/>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81644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1B8D-D41A-2546-B4BA-F212CC0557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3"/>
          <a:stretch/>
        </p:blipFill>
        <p:spPr>
          <a:xfrm>
            <a:off x="1548854" y="-11871"/>
            <a:ext cx="484830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1942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BE0B-9CD8-E5FA-E2CB-E19927198C42}"/>
              </a:ext>
            </a:extLst>
          </p:cNvPr>
          <p:cNvSpPr>
            <a:spLocks noGrp="1"/>
          </p:cNvSpPr>
          <p:nvPr>
            <p:ph type="title"/>
          </p:nvPr>
        </p:nvSpPr>
        <p:spPr/>
        <p:txBody>
          <a:bodyPr/>
          <a:lstStyle/>
          <a:p>
            <a:r>
              <a:rPr lang="en-US" b="1" dirty="0"/>
              <a:t>Outcomes</a:t>
            </a:r>
          </a:p>
        </p:txBody>
      </p:sp>
      <p:sp>
        <p:nvSpPr>
          <p:cNvPr id="3" name="Content Placeholder 2">
            <a:extLst>
              <a:ext uri="{FF2B5EF4-FFF2-40B4-BE49-F238E27FC236}">
                <a16:creationId xmlns:a16="http://schemas.microsoft.com/office/drawing/2014/main" id="{68A61ACB-0E4D-551C-E433-A81B283EE1FE}"/>
              </a:ext>
            </a:extLst>
          </p:cNvPr>
          <p:cNvSpPr>
            <a:spLocks noGrp="1"/>
          </p:cNvSpPr>
          <p:nvPr>
            <p:ph idx="1"/>
          </p:nvPr>
        </p:nvSpPr>
        <p:spPr/>
        <p:txBody>
          <a:bodyPr/>
          <a:lstStyle/>
          <a:p>
            <a:r>
              <a:rPr lang="en-CA" dirty="0"/>
              <a:t>Improved student knowledge retention, and analysis and evaluation skills for the unit itself and within the Politics course more broadly</a:t>
            </a:r>
          </a:p>
          <a:p>
            <a:r>
              <a:rPr lang="en-CA" dirty="0"/>
              <a:t>Wider impact on teaching and learning in a range of subjects across the school</a:t>
            </a:r>
          </a:p>
          <a:p>
            <a:r>
              <a:rPr lang="en-CA" dirty="0"/>
              <a:t>Continued close collaboration with Politics department</a:t>
            </a:r>
            <a:endParaRPr lang="en-US" dirty="0"/>
          </a:p>
          <a:p>
            <a:endParaRPr lang="en-US" dirty="0"/>
          </a:p>
        </p:txBody>
      </p:sp>
      <p:sp>
        <p:nvSpPr>
          <p:cNvPr id="4" name="Footer Placeholder 3">
            <a:extLst>
              <a:ext uri="{FF2B5EF4-FFF2-40B4-BE49-F238E27FC236}">
                <a16:creationId xmlns:a16="http://schemas.microsoft.com/office/drawing/2014/main" id="{A60C90C6-D98B-1FE6-B625-6C4C409365BF}"/>
              </a:ext>
            </a:extLst>
          </p:cNvPr>
          <p:cNvSpPr>
            <a:spLocks noGrp="1"/>
          </p:cNvSpPr>
          <p:nvPr>
            <p:ph type="ftr" sz="quarter" idx="3"/>
          </p:nvPr>
        </p:nvSpPr>
        <p:spPr/>
        <p:txBody>
          <a:bodyPr/>
          <a:lstStyle/>
          <a:p>
            <a:pPr algn="l"/>
            <a:r>
              <a:rPr lang="en-GB" dirty="0"/>
              <a:t>FOSIL: learning by finding out for yourself</a:t>
            </a:r>
          </a:p>
        </p:txBody>
      </p:sp>
      <p:pic>
        <p:nvPicPr>
          <p:cNvPr id="6" name="Picture 5" descr="Icon&#10;&#10;Description automatically generated">
            <a:extLst>
              <a:ext uri="{FF2B5EF4-FFF2-40B4-BE49-F238E27FC236}">
                <a16:creationId xmlns:a16="http://schemas.microsoft.com/office/drawing/2014/main" id="{88B18737-FF28-CB39-1212-52E103A2E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4272" y="3296921"/>
            <a:ext cx="3294743" cy="3294743"/>
          </a:xfrm>
          <a:prstGeom prst="rect">
            <a:avLst/>
          </a:prstGeom>
        </p:spPr>
      </p:pic>
    </p:spTree>
    <p:extLst>
      <p:ext uri="{BB962C8B-B14F-4D97-AF65-F5344CB8AC3E}">
        <p14:creationId xmlns:p14="http://schemas.microsoft.com/office/powerpoint/2010/main" val="405776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p:txBody>
          <a:bodyPr/>
          <a:lstStyle/>
          <a:p>
            <a:r>
              <a:rPr lang="en-GB" dirty="0">
                <a:solidFill>
                  <a:srgbClr val="E85051"/>
                </a:solidFill>
              </a:rPr>
              <a:t>Stripling Model of Inquiry: 1988 - Present</a:t>
            </a:r>
          </a:p>
        </p:txBody>
      </p:sp>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10" name="Content Placeholder 9">
            <a:extLst>
              <a:ext uri="{FF2B5EF4-FFF2-40B4-BE49-F238E27FC236}">
                <a16:creationId xmlns:a16="http://schemas.microsoft.com/office/drawing/2014/main" id="{3A2120D3-3852-1545-5340-6DEF4F3FF6B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733082" y="2710169"/>
            <a:ext cx="5181600" cy="1929136"/>
          </a:xfrm>
        </p:spPr>
      </p:pic>
      <p:sp>
        <p:nvSpPr>
          <p:cNvPr id="7" name="Content Placeholder 6">
            <a:extLst>
              <a:ext uri="{FF2B5EF4-FFF2-40B4-BE49-F238E27FC236}">
                <a16:creationId xmlns:a16="http://schemas.microsoft.com/office/drawing/2014/main" id="{C2BC3739-F33A-8A91-3FFA-944DEF3D1BB2}"/>
              </a:ext>
            </a:extLst>
          </p:cNvPr>
          <p:cNvSpPr>
            <a:spLocks noGrp="1"/>
          </p:cNvSpPr>
          <p:nvPr>
            <p:ph sz="half" idx="1"/>
          </p:nvPr>
        </p:nvSpPr>
        <p:spPr>
          <a:xfrm>
            <a:off x="277318" y="1570808"/>
            <a:ext cx="6145967" cy="4207857"/>
          </a:xfrm>
        </p:spPr>
        <p:txBody>
          <a:bodyPr>
            <a:normAutofit fontScale="47500" lnSpcReduction="20000"/>
          </a:bodyPr>
          <a:lstStyle/>
          <a:p>
            <a:r>
              <a:rPr lang="en-GB" b="1" dirty="0"/>
              <a:t>1988</a:t>
            </a:r>
            <a:r>
              <a:rPr lang="en-GB" dirty="0"/>
              <a:t> | Research as a Thinking Process &amp; REACTS Taxonomy</a:t>
            </a:r>
          </a:p>
          <a:p>
            <a:r>
              <a:rPr lang="en-GB" b="1" dirty="0"/>
              <a:t>2003</a:t>
            </a:r>
            <a:r>
              <a:rPr lang="en-GB" dirty="0"/>
              <a:t> | Stripling Model of Inquiry</a:t>
            </a:r>
          </a:p>
          <a:p>
            <a:r>
              <a:rPr lang="en-GB" b="1" dirty="0"/>
              <a:t>2005-9</a:t>
            </a:r>
            <a:r>
              <a:rPr lang="en-GB" dirty="0"/>
              <a:t> | New York Information Fluency Continuum (NYCIFC)</a:t>
            </a:r>
          </a:p>
          <a:p>
            <a:pPr lvl="1"/>
            <a:r>
              <a:rPr lang="en-GB" dirty="0"/>
              <a:t>Includes graphic organisers for priority skills</a:t>
            </a:r>
          </a:p>
          <a:p>
            <a:r>
              <a:rPr lang="en-GB" b="1" dirty="0"/>
              <a:t>2010-</a:t>
            </a:r>
            <a:r>
              <a:rPr lang="en-GB" dirty="0"/>
              <a:t> | Specific focus on inquiry in a digital environment</a:t>
            </a:r>
          </a:p>
          <a:p>
            <a:r>
              <a:rPr lang="en-GB" b="1" dirty="0"/>
              <a:t>2011</a:t>
            </a:r>
            <a:r>
              <a:rPr lang="en-GB" dirty="0"/>
              <a:t> | </a:t>
            </a:r>
            <a:r>
              <a:rPr lang="en-GB" dirty="0">
                <a:solidFill>
                  <a:srgbClr val="E85051"/>
                </a:solidFill>
              </a:rPr>
              <a:t>FOSIL</a:t>
            </a:r>
          </a:p>
          <a:p>
            <a:r>
              <a:rPr lang="en-GB" b="1" dirty="0"/>
              <a:t>2012</a:t>
            </a:r>
            <a:r>
              <a:rPr lang="en-GB" dirty="0"/>
              <a:t> | Empire State Information Fluency Continuum (ESIFC)</a:t>
            </a:r>
          </a:p>
          <a:p>
            <a:pPr lvl="1"/>
            <a:r>
              <a:rPr lang="en-GB" dirty="0"/>
              <a:t>Includes Inquiry &amp; Design Thinking, Social &amp; Civic Responsibility, Personal Growth &amp; Agency</a:t>
            </a:r>
          </a:p>
          <a:p>
            <a:r>
              <a:rPr lang="en-GB" b="1" dirty="0"/>
              <a:t>2019</a:t>
            </a:r>
            <a:r>
              <a:rPr lang="en-GB" dirty="0"/>
              <a:t> | </a:t>
            </a:r>
            <a:r>
              <a:rPr lang="en-GB" dirty="0">
                <a:solidFill>
                  <a:srgbClr val="E85051"/>
                </a:solidFill>
              </a:rPr>
              <a:t>FOSIL Group</a:t>
            </a:r>
            <a:endParaRPr lang="en-GB" b="1" dirty="0">
              <a:solidFill>
                <a:srgbClr val="E85051"/>
              </a:solidFill>
            </a:endParaRPr>
          </a:p>
          <a:p>
            <a:r>
              <a:rPr lang="en-GB" b="1" dirty="0"/>
              <a:t>2019</a:t>
            </a:r>
            <a:r>
              <a:rPr lang="en-GB" dirty="0"/>
              <a:t> | Reimagined ESIFC</a:t>
            </a:r>
          </a:p>
          <a:p>
            <a:pPr lvl="1"/>
            <a:r>
              <a:rPr lang="en-GB" dirty="0"/>
              <a:t>Adds Multiple Literacies</a:t>
            </a:r>
          </a:p>
          <a:p>
            <a:r>
              <a:rPr lang="en-GB" b="1" dirty="0"/>
              <a:t>2020-</a:t>
            </a:r>
            <a:r>
              <a:rPr lang="en-GB" dirty="0"/>
              <a:t> | </a:t>
            </a:r>
            <a:r>
              <a:rPr lang="en-GB" dirty="0">
                <a:solidFill>
                  <a:srgbClr val="E85051"/>
                </a:solidFill>
              </a:rPr>
              <a:t>Weekly meeting with Barbara Stripling</a:t>
            </a:r>
            <a:endParaRPr lang="en-GB" b="1" dirty="0"/>
          </a:p>
          <a:p>
            <a:r>
              <a:rPr lang="en-GB" b="1" dirty="0"/>
              <a:t>2022</a:t>
            </a:r>
            <a:r>
              <a:rPr lang="en-GB" dirty="0"/>
              <a:t> | Digital inquiry strand within ESIFC</a:t>
            </a:r>
          </a:p>
          <a:p>
            <a:r>
              <a:rPr lang="en-GB" b="1" dirty="0"/>
              <a:t>2022</a:t>
            </a:r>
            <a:r>
              <a:rPr lang="en-GB" dirty="0"/>
              <a:t> | Alignment of digital inquiry strand with digital fluency standards</a:t>
            </a:r>
          </a:p>
          <a:p>
            <a:pPr lvl="1"/>
            <a:r>
              <a:rPr lang="en-GB" dirty="0"/>
              <a:t>Also social and emotional well being, and cultural responsiveness framework</a:t>
            </a:r>
          </a:p>
          <a:p>
            <a:r>
              <a:rPr lang="en-GB" b="1" dirty="0"/>
              <a:t>2022</a:t>
            </a:r>
            <a:r>
              <a:rPr lang="en-GB" dirty="0"/>
              <a:t> | Portraits of an Engaged &amp; Empowered Learner at Grades 2, 5, 8, 12</a:t>
            </a:r>
          </a:p>
          <a:p>
            <a:r>
              <a:rPr lang="en-GB" b="1" dirty="0"/>
              <a:t>2022</a:t>
            </a:r>
            <a:r>
              <a:rPr lang="en-GB" dirty="0"/>
              <a:t> | Digital Fluency Alignments, Assessments &amp; Products</a:t>
            </a:r>
            <a:endParaRPr lang="en-GB" b="1" dirty="0"/>
          </a:p>
        </p:txBody>
      </p:sp>
    </p:spTree>
    <p:extLst>
      <p:ext uri="{BB962C8B-B14F-4D97-AF65-F5344CB8AC3E}">
        <p14:creationId xmlns:p14="http://schemas.microsoft.com/office/powerpoint/2010/main" val="291309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a:xfrm>
            <a:off x="284018" y="355600"/>
            <a:ext cx="11623964" cy="1325563"/>
          </a:xfrm>
        </p:spPr>
        <p:txBody>
          <a:bodyPr/>
          <a:lstStyle/>
          <a:p>
            <a:r>
              <a:rPr lang="en-GB" dirty="0">
                <a:solidFill>
                  <a:srgbClr val="E85051"/>
                </a:solidFill>
              </a:rPr>
              <a:t>FOSIL as Inquiry Mind Set / Stance &amp; PK-12 Process</a:t>
            </a:r>
          </a:p>
        </p:txBody>
      </p:sp>
      <p:sp>
        <p:nvSpPr>
          <p:cNvPr id="22" name="Text Placeholder 21">
            <a:extLst>
              <a:ext uri="{FF2B5EF4-FFF2-40B4-BE49-F238E27FC236}">
                <a16:creationId xmlns:a16="http://schemas.microsoft.com/office/drawing/2014/main" id="{5F364BD3-2186-3F07-C71C-AC8372F886DC}"/>
              </a:ext>
            </a:extLst>
          </p:cNvPr>
          <p:cNvSpPr>
            <a:spLocks noGrp="1"/>
          </p:cNvSpPr>
          <p:nvPr>
            <p:ph type="body" idx="1"/>
          </p:nvPr>
        </p:nvSpPr>
        <p:spPr>
          <a:xfrm>
            <a:off x="398753" y="1681163"/>
            <a:ext cx="5598821" cy="823912"/>
          </a:xfrm>
        </p:spPr>
        <p:txBody>
          <a:bodyPr anchor="t"/>
          <a:lstStyle/>
          <a:p>
            <a:r>
              <a:rPr lang="en-GB" b="0" dirty="0">
                <a:solidFill>
                  <a:srgbClr val="E85051"/>
                </a:solidFill>
              </a:rPr>
              <a:t>FOSIL (2011)</a:t>
            </a:r>
          </a:p>
        </p:txBody>
      </p:sp>
      <p:pic>
        <p:nvPicPr>
          <p:cNvPr id="21" name="Content Placeholder 20" descr="Diagram&#10;&#10;Description automatically generated">
            <a:extLst>
              <a:ext uri="{FF2B5EF4-FFF2-40B4-BE49-F238E27FC236}">
                <a16:creationId xmlns:a16="http://schemas.microsoft.com/office/drawing/2014/main" id="{96F89CF0-8EED-63B1-5350-59DCF944DCA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84018" y="2093119"/>
            <a:ext cx="5598822" cy="3960000"/>
          </a:xfrm>
        </p:spPr>
      </p:pic>
      <p:sp>
        <p:nvSpPr>
          <p:cNvPr id="23" name="Text Placeholder 22">
            <a:extLst>
              <a:ext uri="{FF2B5EF4-FFF2-40B4-BE49-F238E27FC236}">
                <a16:creationId xmlns:a16="http://schemas.microsoft.com/office/drawing/2014/main" id="{05259E86-529E-4D5F-FA3B-CB2DC8BEE27D}"/>
              </a:ext>
            </a:extLst>
          </p:cNvPr>
          <p:cNvSpPr>
            <a:spLocks noGrp="1"/>
          </p:cNvSpPr>
          <p:nvPr>
            <p:ph type="body" sz="quarter" idx="3"/>
          </p:nvPr>
        </p:nvSpPr>
        <p:spPr>
          <a:xfrm>
            <a:off x="6248399" y="1681163"/>
            <a:ext cx="5598821" cy="823912"/>
          </a:xfrm>
        </p:spPr>
        <p:txBody>
          <a:bodyPr anchor="t"/>
          <a:lstStyle/>
          <a:p>
            <a:r>
              <a:rPr lang="en-GB" b="0" dirty="0">
                <a:solidFill>
                  <a:srgbClr val="E85051"/>
                </a:solidFill>
              </a:rPr>
              <a:t>FOSIL Simplified for PK-8 (2022)</a:t>
            </a:r>
          </a:p>
        </p:txBody>
      </p:sp>
      <p:pic>
        <p:nvPicPr>
          <p:cNvPr id="19" name="Content Placeholder 18" descr="Diagram&#10;&#10;Description automatically generated">
            <a:extLst>
              <a:ext uri="{FF2B5EF4-FFF2-40B4-BE49-F238E27FC236}">
                <a16:creationId xmlns:a16="http://schemas.microsoft.com/office/drawing/2014/main" id="{44654187-4C6E-47E1-52F9-688E8C764900}"/>
              </a:ext>
            </a:extLst>
          </p:cNvPr>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6365140" y="2185977"/>
            <a:ext cx="5482080" cy="3774284"/>
          </a:xfrm>
        </p:spPr>
      </p:pic>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10"/>
          </p:nvPr>
        </p:nvSpPr>
        <p:spPr/>
        <p:txBody>
          <a:bodyPr/>
          <a:lstStyle/>
          <a:p>
            <a:pPr algn="l"/>
            <a:r>
              <a:rPr lang="en-GB"/>
              <a:t>FOSIL: learning by finding out for yourself</a:t>
            </a:r>
            <a:endParaRPr lang="en-GB" dirty="0"/>
          </a:p>
        </p:txBody>
      </p:sp>
    </p:spTree>
    <p:extLst>
      <p:ext uri="{BB962C8B-B14F-4D97-AF65-F5344CB8AC3E}">
        <p14:creationId xmlns:p14="http://schemas.microsoft.com/office/powerpoint/2010/main" val="417575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p:txBody>
          <a:bodyPr/>
          <a:lstStyle/>
          <a:p>
            <a:r>
              <a:rPr lang="en-GB" dirty="0">
                <a:solidFill>
                  <a:srgbClr val="E85051"/>
                </a:solidFill>
              </a:rPr>
              <a:t>FOSIL as Inquiry Skill Sets</a:t>
            </a:r>
          </a:p>
        </p:txBody>
      </p:sp>
      <p:pic>
        <p:nvPicPr>
          <p:cNvPr id="8" name="Content Placeholder 7" descr="Diagram&#10;&#10;Description automatically generated">
            <a:extLst>
              <a:ext uri="{FF2B5EF4-FFF2-40B4-BE49-F238E27FC236}">
                <a16:creationId xmlns:a16="http://schemas.microsoft.com/office/drawing/2014/main" id="{73EF31E8-6250-F1BF-CCE2-BC75FEE6A39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01761" y="1690689"/>
            <a:ext cx="9881488" cy="4343400"/>
          </a:xfrm>
        </p:spPr>
      </p:pic>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spTree>
    <p:extLst>
      <p:ext uri="{BB962C8B-B14F-4D97-AF65-F5344CB8AC3E}">
        <p14:creationId xmlns:p14="http://schemas.microsoft.com/office/powerpoint/2010/main" val="304908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a:xfrm>
            <a:off x="1332877" y="1606627"/>
            <a:ext cx="2691984" cy="3644744"/>
          </a:xfrm>
        </p:spPr>
        <p:txBody>
          <a:bodyPr>
            <a:normAutofit/>
          </a:bodyPr>
          <a:lstStyle/>
          <a:p>
            <a:r>
              <a:rPr lang="en-GB" dirty="0">
                <a:solidFill>
                  <a:srgbClr val="E85051"/>
                </a:solidFill>
              </a:rPr>
              <a:t>FOSIL as PK-12 Continuum of Inquiry Skills</a:t>
            </a:r>
          </a:p>
        </p:txBody>
      </p:sp>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6" name="Content Placeholder 5">
            <a:extLst>
              <a:ext uri="{FF2B5EF4-FFF2-40B4-BE49-F238E27FC236}">
                <a16:creationId xmlns:a16="http://schemas.microsoft.com/office/drawing/2014/main" id="{3FB3FEBE-5A36-8C27-A17E-AA8B71723E4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5071303" y="89042"/>
            <a:ext cx="6282496" cy="6679915"/>
          </a:xfrm>
        </p:spPr>
      </p:pic>
    </p:spTree>
    <p:extLst>
      <p:ext uri="{BB962C8B-B14F-4D97-AF65-F5344CB8AC3E}">
        <p14:creationId xmlns:p14="http://schemas.microsoft.com/office/powerpoint/2010/main" val="141625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p:txBody>
          <a:bodyPr/>
          <a:lstStyle/>
          <a:p>
            <a:r>
              <a:rPr lang="en-GB" dirty="0">
                <a:solidFill>
                  <a:srgbClr val="E85051"/>
                </a:solidFill>
              </a:rPr>
              <a:t>FOSIL as Inquiry Tool Sets</a:t>
            </a:r>
          </a:p>
        </p:txBody>
      </p:sp>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8" name="Content Placeholder 7" descr="Graphical user interface, website&#10;&#10;Description automatically generated">
            <a:extLst>
              <a:ext uri="{FF2B5EF4-FFF2-40B4-BE49-F238E27FC236}">
                <a16:creationId xmlns:a16="http://schemas.microsoft.com/office/drawing/2014/main" id="{5EB56250-5035-62AD-8FF1-A1064D45F3A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32330" y="1690689"/>
            <a:ext cx="3873313" cy="4354512"/>
          </a:xfrm>
        </p:spPr>
      </p:pic>
      <p:pic>
        <p:nvPicPr>
          <p:cNvPr id="10" name="Content Placeholder 9" descr="A picture containing text, indoor&#10;&#10;Description automatically generated">
            <a:extLst>
              <a:ext uri="{FF2B5EF4-FFF2-40B4-BE49-F238E27FC236}">
                <a16:creationId xmlns:a16="http://schemas.microsoft.com/office/drawing/2014/main" id="{DD31BC47-90DE-939D-DF87-66CE65FBD4EC}"/>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72200" y="2042136"/>
            <a:ext cx="5181600" cy="3786553"/>
          </a:xfrm>
        </p:spPr>
      </p:pic>
    </p:spTree>
    <p:extLst>
      <p:ext uri="{BB962C8B-B14F-4D97-AF65-F5344CB8AC3E}">
        <p14:creationId xmlns:p14="http://schemas.microsoft.com/office/powerpoint/2010/main" val="195814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E3500-1CBD-6025-EFB2-7029F870827A}"/>
              </a:ext>
            </a:extLst>
          </p:cNvPr>
          <p:cNvSpPr>
            <a:spLocks noGrp="1"/>
          </p:cNvSpPr>
          <p:nvPr>
            <p:ph type="title"/>
          </p:nvPr>
        </p:nvSpPr>
        <p:spPr>
          <a:xfrm>
            <a:off x="1115519" y="1606627"/>
            <a:ext cx="3059971" cy="3644744"/>
          </a:xfrm>
        </p:spPr>
        <p:txBody>
          <a:bodyPr>
            <a:normAutofit/>
          </a:bodyPr>
          <a:lstStyle/>
          <a:p>
            <a:r>
              <a:rPr lang="en-GB" dirty="0">
                <a:solidFill>
                  <a:srgbClr val="E85051"/>
                </a:solidFill>
              </a:rPr>
              <a:t>FOSIL as Community of Inquiry</a:t>
            </a:r>
            <a:br>
              <a:rPr lang="en-GB" dirty="0">
                <a:solidFill>
                  <a:srgbClr val="E85051"/>
                </a:solidFill>
              </a:rPr>
            </a:br>
            <a:r>
              <a:rPr lang="en-GB" sz="4000" dirty="0">
                <a:solidFill>
                  <a:srgbClr val="E85051"/>
                </a:solidFill>
              </a:rPr>
              <a:t>&lt;</a:t>
            </a:r>
            <a:r>
              <a:rPr lang="en-GB" sz="4000" dirty="0" err="1">
                <a:solidFill>
                  <a:srgbClr val="E85051"/>
                </a:solidFill>
              </a:rPr>
              <a:t>fosil.org.uk</a:t>
            </a:r>
            <a:r>
              <a:rPr lang="en-GB" sz="4000" dirty="0">
                <a:solidFill>
                  <a:srgbClr val="E85051"/>
                </a:solidFill>
              </a:rPr>
              <a:t>&gt;</a:t>
            </a:r>
          </a:p>
        </p:txBody>
      </p:sp>
      <p:sp>
        <p:nvSpPr>
          <p:cNvPr id="4" name="Footer Placeholder 3">
            <a:extLst>
              <a:ext uri="{FF2B5EF4-FFF2-40B4-BE49-F238E27FC236}">
                <a16:creationId xmlns:a16="http://schemas.microsoft.com/office/drawing/2014/main" id="{7F1B7385-5EAA-D6D9-7B7F-5A4DD9A52CDE}"/>
              </a:ext>
            </a:extLst>
          </p:cNvPr>
          <p:cNvSpPr>
            <a:spLocks noGrp="1"/>
          </p:cNvSpPr>
          <p:nvPr>
            <p:ph type="ftr" sz="quarter" idx="3"/>
          </p:nvPr>
        </p:nvSpPr>
        <p:spPr/>
        <p:txBody>
          <a:bodyPr/>
          <a:lstStyle/>
          <a:p>
            <a:pPr algn="l"/>
            <a:r>
              <a:rPr lang="en-GB"/>
              <a:t>FOSIL: learning by finding out for yourself</a:t>
            </a:r>
            <a:endParaRPr lang="en-GB" dirty="0"/>
          </a:p>
        </p:txBody>
      </p:sp>
      <p:pic>
        <p:nvPicPr>
          <p:cNvPr id="6" name="Content Placeholder 5">
            <a:extLst>
              <a:ext uri="{FF2B5EF4-FFF2-40B4-BE49-F238E27FC236}">
                <a16:creationId xmlns:a16="http://schemas.microsoft.com/office/drawing/2014/main" id="{3FB3FEBE-5A36-8C27-A17E-AA8B71723E4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5071303" y="301493"/>
            <a:ext cx="6282496" cy="6255013"/>
          </a:xfrm>
        </p:spPr>
      </p:pic>
    </p:spTree>
    <p:extLst>
      <p:ext uri="{BB962C8B-B14F-4D97-AF65-F5344CB8AC3E}">
        <p14:creationId xmlns:p14="http://schemas.microsoft.com/office/powerpoint/2010/main" val="290080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856200" y="917518"/>
            <a:ext cx="10515600" cy="1325563"/>
          </a:xfrm>
        </p:spPr>
        <p:txBody>
          <a:bodyPr>
            <a:normAutofit/>
          </a:bodyPr>
          <a:lstStyle/>
          <a:p>
            <a:pPr algn="ctr"/>
            <a:r>
              <a:rPr lang="en-GB" b="1" dirty="0">
                <a:solidFill>
                  <a:srgbClr val="E85051"/>
                </a:solidFill>
              </a:rPr>
              <a:t>FOSIL</a:t>
            </a:r>
            <a:r>
              <a:rPr lang="en-CA" b="1" dirty="0">
                <a:solidFill>
                  <a:srgbClr val="E85051"/>
                </a:solidFill>
              </a:rPr>
              <a:t>: Deep Collaboration by Teacher and Librarian to Develop an Inquiry Mindset</a:t>
            </a:r>
            <a:endParaRPr lang="en-GB" dirty="0">
              <a:solidFill>
                <a:srgbClr val="E85051"/>
              </a:solidFill>
            </a:endParaRPr>
          </a:p>
        </p:txBody>
      </p:sp>
      <p:pic>
        <p:nvPicPr>
          <p:cNvPr id="5" name="Content Placeholder 4">
            <a:extLst>
              <a:ext uri="{FF2B5EF4-FFF2-40B4-BE49-F238E27FC236}">
                <a16:creationId xmlns:a16="http://schemas.microsoft.com/office/drawing/2014/main" id="{5D30CFAA-1409-430F-9EF0-A601158854CF}"/>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000" y="5641423"/>
            <a:ext cx="12276000" cy="1252909"/>
          </a:xfrm>
        </p:spPr>
      </p:pic>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2788710"/>
            <a:ext cx="9144000" cy="23070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600" b="1" dirty="0"/>
              <a:t>IFLA World Library and Information Congress 2022</a:t>
            </a:r>
          </a:p>
          <a:p>
            <a:pPr marL="0" indent="0" algn="ctr">
              <a:buNone/>
            </a:pPr>
            <a:r>
              <a:rPr lang="en-GB" sz="2400" b="1" dirty="0"/>
              <a:t>Global Action for School Libraries on Models of Inquiry in the Digital Age</a:t>
            </a:r>
            <a:endParaRPr lang="en-GB" sz="2400" dirty="0"/>
          </a:p>
          <a:p>
            <a:pPr marL="0" indent="0" algn="ctr">
              <a:buNone/>
            </a:pPr>
            <a:endParaRPr lang="en-GB" sz="2000" dirty="0"/>
          </a:p>
          <a:p>
            <a:pPr marL="0" indent="0" algn="ctr">
              <a:buNone/>
            </a:pPr>
            <a:r>
              <a:rPr lang="en-GB" sz="2400" dirty="0"/>
              <a:t>23 July 2022</a:t>
            </a:r>
          </a:p>
          <a:p>
            <a:pPr marL="0" indent="0" algn="ctr">
              <a:buNone/>
            </a:pPr>
            <a:r>
              <a:rPr lang="en-GB" sz="2400" dirty="0"/>
              <a:t>Jenny Toerien | Librarian &amp; EPQ Coordinator | Blanchelande College</a:t>
            </a:r>
          </a:p>
          <a:p>
            <a:pPr marL="0" indent="0" algn="ctr">
              <a:buNone/>
            </a:pPr>
            <a:r>
              <a:rPr lang="en-GB" sz="1700" dirty="0"/>
              <a:t>toerienj@blanchelande.sch.gg</a:t>
            </a:r>
          </a:p>
          <a:p>
            <a:endParaRPr lang="en-GB" dirty="0"/>
          </a:p>
        </p:txBody>
      </p:sp>
      <p:pic>
        <p:nvPicPr>
          <p:cNvPr id="6" name="Picture 5" descr="A person smiling for the camera&#10;&#10;Description automatically generated with low confidence">
            <a:extLst>
              <a:ext uri="{FF2B5EF4-FFF2-40B4-BE49-F238E27FC236}">
                <a16:creationId xmlns:a16="http://schemas.microsoft.com/office/drawing/2014/main" id="{C1654099-D3B3-EE02-5685-5B45458E76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796" y="3260172"/>
            <a:ext cx="1885950" cy="2381250"/>
          </a:xfrm>
          <a:prstGeom prst="rect">
            <a:avLst/>
          </a:prstGeom>
        </p:spPr>
      </p:pic>
    </p:spTree>
    <p:extLst>
      <p:ext uri="{BB962C8B-B14F-4D97-AF65-F5344CB8AC3E}">
        <p14:creationId xmlns:p14="http://schemas.microsoft.com/office/powerpoint/2010/main" val="14719338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5" ma:contentTypeDescription="Create a new document." ma:contentTypeScope="" ma:versionID="eb11bf100dc35dea6554bfe3f7632ac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cd4bc8538c34c582c5fc4b3b6ae6600f"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B3F1F8-EF03-448F-B57F-D163B68584B6}">
  <ds:schemaRefs>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23bdb189-ca16-407d-80e6-67175f129138"/>
    <ds:schemaRef ds:uri="c3efdda0-5dc4-485e-bba7-f823408f3d96"/>
    <ds:schemaRef ds:uri="http://purl.org/dc/dcmitype/"/>
  </ds:schemaRefs>
</ds:datastoreItem>
</file>

<file path=customXml/itemProps2.xml><?xml version="1.0" encoding="utf-8"?>
<ds:datastoreItem xmlns:ds="http://schemas.openxmlformats.org/officeDocument/2006/customXml" ds:itemID="{C5A53DAE-8D59-4A0A-AE97-5F3198ABE052}">
  <ds:schemaRefs>
    <ds:schemaRef ds:uri="http://schemas.microsoft.com/sharepoint/v3/contenttype/forms"/>
  </ds:schemaRefs>
</ds:datastoreItem>
</file>

<file path=customXml/itemProps3.xml><?xml version="1.0" encoding="utf-8"?>
<ds:datastoreItem xmlns:ds="http://schemas.openxmlformats.org/officeDocument/2006/customXml" ds:itemID="{EB3F7D6F-FB03-4A20-9054-F8926709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6107</TotalTime>
  <Words>2122</Words>
  <Application>Microsoft Macintosh PowerPoint</Application>
  <PresentationFormat>Widescreen</PresentationFormat>
  <Paragraphs>163</Paragraphs>
  <Slides>21</Slides>
  <Notes>21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21</vt:i4>
      </vt:variant>
    </vt:vector>
  </HeadingPairs>
  <TitlesOfParts>
    <vt:vector size="31" baseType="lpstr">
      <vt:lpstr>Arial</vt:lpstr>
      <vt:lpstr>Calibri</vt:lpstr>
      <vt:lpstr>Calibri Light</vt:lpstr>
      <vt:lpstr>1_Office Theme</vt:lpstr>
      <vt:lpstr>7_Office Theme</vt:lpstr>
      <vt:lpstr>2_Office Theme</vt:lpstr>
      <vt:lpstr>3_Office Theme</vt:lpstr>
      <vt:lpstr>4_Office Theme</vt:lpstr>
      <vt:lpstr>5_Office Theme</vt:lpstr>
      <vt:lpstr>6_Office Theme</vt:lpstr>
      <vt:lpstr>FOSIL: Developing and Extending the Stripling Model of Inquiry</vt:lpstr>
      <vt:lpstr>FOSIL: Building on a Solid Foundation</vt:lpstr>
      <vt:lpstr>Stripling Model of Inquiry: 1988 - Present</vt:lpstr>
      <vt:lpstr>FOSIL as Inquiry Mind Set / Stance &amp; PK-12 Process</vt:lpstr>
      <vt:lpstr>FOSIL as Inquiry Skill Sets</vt:lpstr>
      <vt:lpstr>FOSIL as PK-12 Continuum of Inquiry Skills</vt:lpstr>
      <vt:lpstr>FOSIL as Inquiry Tool Sets</vt:lpstr>
      <vt:lpstr>FOSIL as Community of Inquiry &lt;fosil.org.uk&gt;</vt:lpstr>
      <vt:lpstr>FOSIL: Deep Collaboration by Teacher and Librarian to Develop an Inquiry Mindset</vt:lpstr>
      <vt:lpstr>Summary of inquiry</vt:lpstr>
      <vt:lpstr>Key resources: https://fosil.org.uk/resources/ </vt:lpstr>
      <vt:lpstr>1. Mutual respect and agreeing joint goals and parameters</vt:lpstr>
      <vt:lpstr>2. Content delivery AND skill development </vt:lpstr>
      <vt:lpstr>3. Importance of supporting the Investigate stage effectively</vt:lpstr>
      <vt:lpstr>4. Clear and structured timetable supported by graphic organisers </vt:lpstr>
      <vt:lpstr>5. Carefully designed graphic organisers with familiar colour scheme can reduce cognitive load</vt:lpstr>
      <vt:lpstr>PowerPoint Presentation</vt:lpstr>
      <vt:lpstr>PowerPoint Presentation</vt:lpstr>
      <vt:lpstr>PowerPoint Presentation</vt:lpstr>
      <vt:lpstr>PowerPoint Presentation</vt:lpstr>
      <vt:lpstr>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Darryl Toerien</dc:creator>
  <cp:lastModifiedBy>Darryl Toerien</cp:lastModifiedBy>
  <cp:revision>11</cp:revision>
  <cp:lastPrinted>2022-07-23T08:27:57Z</cp:lastPrinted>
  <dcterms:created xsi:type="dcterms:W3CDTF">2022-01-25T13:18:22Z</dcterms:created>
  <dcterms:modified xsi:type="dcterms:W3CDTF">2022-08-22T11:08:47Z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