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518" r:id="rId5"/>
    <p:sldId id="303" r:id="rId6"/>
    <p:sldId id="304" r:id="rId7"/>
    <p:sldId id="305" r:id="rId8"/>
    <p:sldId id="306" r:id="rId9"/>
    <p:sldId id="30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50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53" autoAdjust="0"/>
    <p:restoredTop sz="94660"/>
  </p:normalViewPr>
  <p:slideViewPr>
    <p:cSldViewPr snapToGrid="0">
      <p:cViewPr varScale="1">
        <p:scale>
          <a:sx n="104" d="100"/>
          <a:sy n="104" d="100"/>
        </p:scale>
        <p:origin x="232" y="28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A557A-48CD-EF2B-5CE1-29778AAA8E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63E68C2-5034-DD86-90A5-2F097569B3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35EE4A6-FB37-C22D-1F02-3FC43CEC9F3F}"/>
              </a:ext>
            </a:extLst>
          </p:cNvPr>
          <p:cNvSpPr>
            <a:spLocks noGrp="1"/>
          </p:cNvSpPr>
          <p:nvPr>
            <p:ph type="dt" sz="half" idx="10"/>
          </p:nvPr>
        </p:nvSpPr>
        <p:spPr/>
        <p:txBody>
          <a:bodyPr/>
          <a:lstStyle/>
          <a:p>
            <a:fld id="{940888F3-6D25-4A86-87F9-9F6F8AFA8161}" type="datetimeFigureOut">
              <a:rPr lang="en-GB" smtClean="0"/>
              <a:t>25/09/2022</a:t>
            </a:fld>
            <a:endParaRPr lang="en-GB"/>
          </a:p>
        </p:txBody>
      </p:sp>
      <p:sp>
        <p:nvSpPr>
          <p:cNvPr id="5" name="Footer Placeholder 4">
            <a:extLst>
              <a:ext uri="{FF2B5EF4-FFF2-40B4-BE49-F238E27FC236}">
                <a16:creationId xmlns:a16="http://schemas.microsoft.com/office/drawing/2014/main" id="{C4BF7A7C-C600-DB0A-B281-DC29B50F67A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8C4B66-F24C-2639-41E2-0A5C9F7F2CB3}"/>
              </a:ext>
            </a:extLst>
          </p:cNvPr>
          <p:cNvSpPr>
            <a:spLocks noGrp="1"/>
          </p:cNvSpPr>
          <p:nvPr>
            <p:ph type="sldNum" sz="quarter" idx="12"/>
          </p:nvPr>
        </p:nvSpPr>
        <p:spPr/>
        <p:txBody>
          <a:bodyPr/>
          <a:lstStyle/>
          <a:p>
            <a:fld id="{2F851E3A-C119-45EF-8285-93A8F837AC48}" type="slidenum">
              <a:rPr lang="en-GB" smtClean="0"/>
              <a:t>‹#›</a:t>
            </a:fld>
            <a:endParaRPr lang="en-GB"/>
          </a:p>
        </p:txBody>
      </p:sp>
    </p:spTree>
    <p:extLst>
      <p:ext uri="{BB962C8B-B14F-4D97-AF65-F5344CB8AC3E}">
        <p14:creationId xmlns:p14="http://schemas.microsoft.com/office/powerpoint/2010/main" val="640906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CE91F-0E04-357F-F453-80ABF2AEAE9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25D9AFE-0314-4526-5A9A-5218BB4EFFF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388BAFA-F558-36CA-E381-268ED0842E69}"/>
              </a:ext>
            </a:extLst>
          </p:cNvPr>
          <p:cNvSpPr>
            <a:spLocks noGrp="1"/>
          </p:cNvSpPr>
          <p:nvPr>
            <p:ph type="dt" sz="half" idx="10"/>
          </p:nvPr>
        </p:nvSpPr>
        <p:spPr/>
        <p:txBody>
          <a:bodyPr/>
          <a:lstStyle/>
          <a:p>
            <a:fld id="{940888F3-6D25-4A86-87F9-9F6F8AFA8161}" type="datetimeFigureOut">
              <a:rPr lang="en-GB" smtClean="0"/>
              <a:t>25/09/2022</a:t>
            </a:fld>
            <a:endParaRPr lang="en-GB"/>
          </a:p>
        </p:txBody>
      </p:sp>
      <p:sp>
        <p:nvSpPr>
          <p:cNvPr id="5" name="Footer Placeholder 4">
            <a:extLst>
              <a:ext uri="{FF2B5EF4-FFF2-40B4-BE49-F238E27FC236}">
                <a16:creationId xmlns:a16="http://schemas.microsoft.com/office/drawing/2014/main" id="{05BE1620-201D-8749-0CA5-95ABD2E5FDF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1DD5B1-203E-BCA7-EE27-BF06E87EAB6A}"/>
              </a:ext>
            </a:extLst>
          </p:cNvPr>
          <p:cNvSpPr>
            <a:spLocks noGrp="1"/>
          </p:cNvSpPr>
          <p:nvPr>
            <p:ph type="sldNum" sz="quarter" idx="12"/>
          </p:nvPr>
        </p:nvSpPr>
        <p:spPr/>
        <p:txBody>
          <a:bodyPr/>
          <a:lstStyle/>
          <a:p>
            <a:fld id="{2F851E3A-C119-45EF-8285-93A8F837AC48}" type="slidenum">
              <a:rPr lang="en-GB" smtClean="0"/>
              <a:t>‹#›</a:t>
            </a:fld>
            <a:endParaRPr lang="en-GB"/>
          </a:p>
        </p:txBody>
      </p:sp>
    </p:spTree>
    <p:extLst>
      <p:ext uri="{BB962C8B-B14F-4D97-AF65-F5344CB8AC3E}">
        <p14:creationId xmlns:p14="http://schemas.microsoft.com/office/powerpoint/2010/main" val="1806516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0A0A036-32EB-DE6D-FDC9-5194C052057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97BB8F5-CF1C-60E6-FEE7-6D702B6EA2A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B841196-5BAD-CC00-E021-646892542C1D}"/>
              </a:ext>
            </a:extLst>
          </p:cNvPr>
          <p:cNvSpPr>
            <a:spLocks noGrp="1"/>
          </p:cNvSpPr>
          <p:nvPr>
            <p:ph type="dt" sz="half" idx="10"/>
          </p:nvPr>
        </p:nvSpPr>
        <p:spPr/>
        <p:txBody>
          <a:bodyPr/>
          <a:lstStyle/>
          <a:p>
            <a:fld id="{940888F3-6D25-4A86-87F9-9F6F8AFA8161}" type="datetimeFigureOut">
              <a:rPr lang="en-GB" smtClean="0"/>
              <a:t>25/09/2022</a:t>
            </a:fld>
            <a:endParaRPr lang="en-GB"/>
          </a:p>
        </p:txBody>
      </p:sp>
      <p:sp>
        <p:nvSpPr>
          <p:cNvPr id="5" name="Footer Placeholder 4">
            <a:extLst>
              <a:ext uri="{FF2B5EF4-FFF2-40B4-BE49-F238E27FC236}">
                <a16:creationId xmlns:a16="http://schemas.microsoft.com/office/drawing/2014/main" id="{BE57E8A6-88D6-96B7-241E-F3C84B3BCFA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C0272ED-40AB-DCCE-769A-AE5D20DAA02B}"/>
              </a:ext>
            </a:extLst>
          </p:cNvPr>
          <p:cNvSpPr>
            <a:spLocks noGrp="1"/>
          </p:cNvSpPr>
          <p:nvPr>
            <p:ph type="sldNum" sz="quarter" idx="12"/>
          </p:nvPr>
        </p:nvSpPr>
        <p:spPr/>
        <p:txBody>
          <a:bodyPr/>
          <a:lstStyle/>
          <a:p>
            <a:fld id="{2F851E3A-C119-45EF-8285-93A8F837AC48}" type="slidenum">
              <a:rPr lang="en-GB" smtClean="0"/>
              <a:t>‹#›</a:t>
            </a:fld>
            <a:endParaRPr lang="en-GB"/>
          </a:p>
        </p:txBody>
      </p:sp>
    </p:spTree>
    <p:extLst>
      <p:ext uri="{BB962C8B-B14F-4D97-AF65-F5344CB8AC3E}">
        <p14:creationId xmlns:p14="http://schemas.microsoft.com/office/powerpoint/2010/main" val="3696940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2FC1E-000B-19A4-7AF0-3149FEB97B3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114C4C8-FAEF-AC84-F76D-1EDC06DF23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C1AAC0-6864-9118-EA0D-E17876CDC8D4}"/>
              </a:ext>
            </a:extLst>
          </p:cNvPr>
          <p:cNvSpPr>
            <a:spLocks noGrp="1"/>
          </p:cNvSpPr>
          <p:nvPr>
            <p:ph type="dt" sz="half" idx="10"/>
          </p:nvPr>
        </p:nvSpPr>
        <p:spPr/>
        <p:txBody>
          <a:bodyPr/>
          <a:lstStyle/>
          <a:p>
            <a:fld id="{940888F3-6D25-4A86-87F9-9F6F8AFA8161}" type="datetimeFigureOut">
              <a:rPr lang="en-GB" smtClean="0"/>
              <a:t>25/09/2022</a:t>
            </a:fld>
            <a:endParaRPr lang="en-GB"/>
          </a:p>
        </p:txBody>
      </p:sp>
      <p:sp>
        <p:nvSpPr>
          <p:cNvPr id="5" name="Footer Placeholder 4">
            <a:extLst>
              <a:ext uri="{FF2B5EF4-FFF2-40B4-BE49-F238E27FC236}">
                <a16:creationId xmlns:a16="http://schemas.microsoft.com/office/drawing/2014/main" id="{957AE5F1-1D88-7562-4935-B24E9A115A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F7BB70E-F24F-D335-1AFC-E4279FFFF47D}"/>
              </a:ext>
            </a:extLst>
          </p:cNvPr>
          <p:cNvSpPr>
            <a:spLocks noGrp="1"/>
          </p:cNvSpPr>
          <p:nvPr>
            <p:ph type="sldNum" sz="quarter" idx="12"/>
          </p:nvPr>
        </p:nvSpPr>
        <p:spPr/>
        <p:txBody>
          <a:bodyPr/>
          <a:lstStyle/>
          <a:p>
            <a:fld id="{2F851E3A-C119-45EF-8285-93A8F837AC48}" type="slidenum">
              <a:rPr lang="en-GB" smtClean="0"/>
              <a:t>‹#›</a:t>
            </a:fld>
            <a:endParaRPr lang="en-GB"/>
          </a:p>
        </p:txBody>
      </p:sp>
    </p:spTree>
    <p:extLst>
      <p:ext uri="{BB962C8B-B14F-4D97-AF65-F5344CB8AC3E}">
        <p14:creationId xmlns:p14="http://schemas.microsoft.com/office/powerpoint/2010/main" val="1831045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0D243-07D8-2433-CFF3-68B5196818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C839738-8EE5-8FA7-EB9F-D4355C3074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27438C-B377-5EFF-70A1-B1F257681D0D}"/>
              </a:ext>
            </a:extLst>
          </p:cNvPr>
          <p:cNvSpPr>
            <a:spLocks noGrp="1"/>
          </p:cNvSpPr>
          <p:nvPr>
            <p:ph type="dt" sz="half" idx="10"/>
          </p:nvPr>
        </p:nvSpPr>
        <p:spPr/>
        <p:txBody>
          <a:bodyPr/>
          <a:lstStyle/>
          <a:p>
            <a:fld id="{940888F3-6D25-4A86-87F9-9F6F8AFA8161}" type="datetimeFigureOut">
              <a:rPr lang="en-GB" smtClean="0"/>
              <a:t>25/09/2022</a:t>
            </a:fld>
            <a:endParaRPr lang="en-GB"/>
          </a:p>
        </p:txBody>
      </p:sp>
      <p:sp>
        <p:nvSpPr>
          <p:cNvPr id="5" name="Footer Placeholder 4">
            <a:extLst>
              <a:ext uri="{FF2B5EF4-FFF2-40B4-BE49-F238E27FC236}">
                <a16:creationId xmlns:a16="http://schemas.microsoft.com/office/drawing/2014/main" id="{FCB2C232-B129-72FE-0332-681724C6B7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CE5004-2C6B-1F38-B4E1-F4E82FB0683F}"/>
              </a:ext>
            </a:extLst>
          </p:cNvPr>
          <p:cNvSpPr>
            <a:spLocks noGrp="1"/>
          </p:cNvSpPr>
          <p:nvPr>
            <p:ph type="sldNum" sz="quarter" idx="12"/>
          </p:nvPr>
        </p:nvSpPr>
        <p:spPr/>
        <p:txBody>
          <a:bodyPr/>
          <a:lstStyle/>
          <a:p>
            <a:fld id="{2F851E3A-C119-45EF-8285-93A8F837AC48}" type="slidenum">
              <a:rPr lang="en-GB" smtClean="0"/>
              <a:t>‹#›</a:t>
            </a:fld>
            <a:endParaRPr lang="en-GB"/>
          </a:p>
        </p:txBody>
      </p:sp>
    </p:spTree>
    <p:extLst>
      <p:ext uri="{BB962C8B-B14F-4D97-AF65-F5344CB8AC3E}">
        <p14:creationId xmlns:p14="http://schemas.microsoft.com/office/powerpoint/2010/main" val="3008761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DFC1E-09EA-383F-5260-B6728ED99B1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AFB3FA6-7E67-42FE-28F4-EFDEF7135A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09A7E86-85CC-C236-F5F5-77490B464C0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540BB67-3905-5841-36D1-92297366515A}"/>
              </a:ext>
            </a:extLst>
          </p:cNvPr>
          <p:cNvSpPr>
            <a:spLocks noGrp="1"/>
          </p:cNvSpPr>
          <p:nvPr>
            <p:ph type="dt" sz="half" idx="10"/>
          </p:nvPr>
        </p:nvSpPr>
        <p:spPr/>
        <p:txBody>
          <a:bodyPr/>
          <a:lstStyle/>
          <a:p>
            <a:fld id="{940888F3-6D25-4A86-87F9-9F6F8AFA8161}" type="datetimeFigureOut">
              <a:rPr lang="en-GB" smtClean="0"/>
              <a:t>25/09/2022</a:t>
            </a:fld>
            <a:endParaRPr lang="en-GB"/>
          </a:p>
        </p:txBody>
      </p:sp>
      <p:sp>
        <p:nvSpPr>
          <p:cNvPr id="6" name="Footer Placeholder 5">
            <a:extLst>
              <a:ext uri="{FF2B5EF4-FFF2-40B4-BE49-F238E27FC236}">
                <a16:creationId xmlns:a16="http://schemas.microsoft.com/office/drawing/2014/main" id="{BB5DDF90-30C1-B613-B9A4-F158CF56442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2185DFC-67EF-C8BE-D506-A5DC908B48E9}"/>
              </a:ext>
            </a:extLst>
          </p:cNvPr>
          <p:cNvSpPr>
            <a:spLocks noGrp="1"/>
          </p:cNvSpPr>
          <p:nvPr>
            <p:ph type="sldNum" sz="quarter" idx="12"/>
          </p:nvPr>
        </p:nvSpPr>
        <p:spPr/>
        <p:txBody>
          <a:bodyPr/>
          <a:lstStyle/>
          <a:p>
            <a:fld id="{2F851E3A-C119-45EF-8285-93A8F837AC48}" type="slidenum">
              <a:rPr lang="en-GB" smtClean="0"/>
              <a:t>‹#›</a:t>
            </a:fld>
            <a:endParaRPr lang="en-GB"/>
          </a:p>
        </p:txBody>
      </p:sp>
    </p:spTree>
    <p:extLst>
      <p:ext uri="{BB962C8B-B14F-4D97-AF65-F5344CB8AC3E}">
        <p14:creationId xmlns:p14="http://schemas.microsoft.com/office/powerpoint/2010/main" val="3206000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F0645-CA64-6349-EFD5-B5A788EFEF7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CAA497F-BDB9-CD53-309D-FAA843DB3C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0AD6B61-B1D8-4591-B376-5C2D2C29C4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C96506A-1ED2-3133-3FFA-726682AB85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FD8508E-5FBD-7EA6-0BD6-461AF04A20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961A5AA-4E1C-CA90-CDEF-8087838B41D9}"/>
              </a:ext>
            </a:extLst>
          </p:cNvPr>
          <p:cNvSpPr>
            <a:spLocks noGrp="1"/>
          </p:cNvSpPr>
          <p:nvPr>
            <p:ph type="dt" sz="half" idx="10"/>
          </p:nvPr>
        </p:nvSpPr>
        <p:spPr/>
        <p:txBody>
          <a:bodyPr/>
          <a:lstStyle/>
          <a:p>
            <a:fld id="{940888F3-6D25-4A86-87F9-9F6F8AFA8161}" type="datetimeFigureOut">
              <a:rPr lang="en-GB" smtClean="0"/>
              <a:t>25/09/2022</a:t>
            </a:fld>
            <a:endParaRPr lang="en-GB"/>
          </a:p>
        </p:txBody>
      </p:sp>
      <p:sp>
        <p:nvSpPr>
          <p:cNvPr id="8" name="Footer Placeholder 7">
            <a:extLst>
              <a:ext uri="{FF2B5EF4-FFF2-40B4-BE49-F238E27FC236}">
                <a16:creationId xmlns:a16="http://schemas.microsoft.com/office/drawing/2014/main" id="{A505CF51-A2CB-288E-B530-9C41029D2CC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0B948B1-581B-2B5E-BB34-ECCE78E2A6DB}"/>
              </a:ext>
            </a:extLst>
          </p:cNvPr>
          <p:cNvSpPr>
            <a:spLocks noGrp="1"/>
          </p:cNvSpPr>
          <p:nvPr>
            <p:ph type="sldNum" sz="quarter" idx="12"/>
          </p:nvPr>
        </p:nvSpPr>
        <p:spPr/>
        <p:txBody>
          <a:bodyPr/>
          <a:lstStyle/>
          <a:p>
            <a:fld id="{2F851E3A-C119-45EF-8285-93A8F837AC48}" type="slidenum">
              <a:rPr lang="en-GB" smtClean="0"/>
              <a:t>‹#›</a:t>
            </a:fld>
            <a:endParaRPr lang="en-GB"/>
          </a:p>
        </p:txBody>
      </p:sp>
    </p:spTree>
    <p:extLst>
      <p:ext uri="{BB962C8B-B14F-4D97-AF65-F5344CB8AC3E}">
        <p14:creationId xmlns:p14="http://schemas.microsoft.com/office/powerpoint/2010/main" val="249310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B819F-DF5C-9E3C-AB26-2A7179FDB99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E9B4C07-D627-2E69-BD3F-B0A166A71E77}"/>
              </a:ext>
            </a:extLst>
          </p:cNvPr>
          <p:cNvSpPr>
            <a:spLocks noGrp="1"/>
          </p:cNvSpPr>
          <p:nvPr>
            <p:ph type="dt" sz="half" idx="10"/>
          </p:nvPr>
        </p:nvSpPr>
        <p:spPr/>
        <p:txBody>
          <a:bodyPr/>
          <a:lstStyle/>
          <a:p>
            <a:fld id="{940888F3-6D25-4A86-87F9-9F6F8AFA8161}" type="datetimeFigureOut">
              <a:rPr lang="en-GB" smtClean="0"/>
              <a:t>25/09/2022</a:t>
            </a:fld>
            <a:endParaRPr lang="en-GB"/>
          </a:p>
        </p:txBody>
      </p:sp>
      <p:sp>
        <p:nvSpPr>
          <p:cNvPr id="4" name="Footer Placeholder 3">
            <a:extLst>
              <a:ext uri="{FF2B5EF4-FFF2-40B4-BE49-F238E27FC236}">
                <a16:creationId xmlns:a16="http://schemas.microsoft.com/office/drawing/2014/main" id="{177D378C-DB92-5B85-179F-8C2D8F7E960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94E0171-B4BB-1C29-7632-CD8D94555949}"/>
              </a:ext>
            </a:extLst>
          </p:cNvPr>
          <p:cNvSpPr>
            <a:spLocks noGrp="1"/>
          </p:cNvSpPr>
          <p:nvPr>
            <p:ph type="sldNum" sz="quarter" idx="12"/>
          </p:nvPr>
        </p:nvSpPr>
        <p:spPr/>
        <p:txBody>
          <a:bodyPr/>
          <a:lstStyle/>
          <a:p>
            <a:fld id="{2F851E3A-C119-45EF-8285-93A8F837AC48}" type="slidenum">
              <a:rPr lang="en-GB" smtClean="0"/>
              <a:t>‹#›</a:t>
            </a:fld>
            <a:endParaRPr lang="en-GB"/>
          </a:p>
        </p:txBody>
      </p:sp>
    </p:spTree>
    <p:extLst>
      <p:ext uri="{BB962C8B-B14F-4D97-AF65-F5344CB8AC3E}">
        <p14:creationId xmlns:p14="http://schemas.microsoft.com/office/powerpoint/2010/main" val="2850793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3C10E0-A73F-343B-35AE-F30428630B36}"/>
              </a:ext>
            </a:extLst>
          </p:cNvPr>
          <p:cNvSpPr>
            <a:spLocks noGrp="1"/>
          </p:cNvSpPr>
          <p:nvPr>
            <p:ph type="dt" sz="half" idx="10"/>
          </p:nvPr>
        </p:nvSpPr>
        <p:spPr/>
        <p:txBody>
          <a:bodyPr/>
          <a:lstStyle/>
          <a:p>
            <a:fld id="{940888F3-6D25-4A86-87F9-9F6F8AFA8161}" type="datetimeFigureOut">
              <a:rPr lang="en-GB" smtClean="0"/>
              <a:t>25/09/2022</a:t>
            </a:fld>
            <a:endParaRPr lang="en-GB"/>
          </a:p>
        </p:txBody>
      </p:sp>
      <p:sp>
        <p:nvSpPr>
          <p:cNvPr id="3" name="Footer Placeholder 2">
            <a:extLst>
              <a:ext uri="{FF2B5EF4-FFF2-40B4-BE49-F238E27FC236}">
                <a16:creationId xmlns:a16="http://schemas.microsoft.com/office/drawing/2014/main" id="{05F12E01-1DA1-E181-6645-18B6E3D2C1C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F44CA22-5E8D-B45E-6970-8BA8BB7CF325}"/>
              </a:ext>
            </a:extLst>
          </p:cNvPr>
          <p:cNvSpPr>
            <a:spLocks noGrp="1"/>
          </p:cNvSpPr>
          <p:nvPr>
            <p:ph type="sldNum" sz="quarter" idx="12"/>
          </p:nvPr>
        </p:nvSpPr>
        <p:spPr/>
        <p:txBody>
          <a:bodyPr/>
          <a:lstStyle/>
          <a:p>
            <a:fld id="{2F851E3A-C119-45EF-8285-93A8F837AC48}" type="slidenum">
              <a:rPr lang="en-GB" smtClean="0"/>
              <a:t>‹#›</a:t>
            </a:fld>
            <a:endParaRPr lang="en-GB"/>
          </a:p>
        </p:txBody>
      </p:sp>
    </p:spTree>
    <p:extLst>
      <p:ext uri="{BB962C8B-B14F-4D97-AF65-F5344CB8AC3E}">
        <p14:creationId xmlns:p14="http://schemas.microsoft.com/office/powerpoint/2010/main" val="2321437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9E6AE-D6AF-5823-D275-13A76F51D8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3B4DD0B-D44A-2A5E-79CA-68F44187C8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6DEF82C-6560-5014-09DC-512CA27DC4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BDDF39-8FA1-317A-95D1-2F7B6162F4AE}"/>
              </a:ext>
            </a:extLst>
          </p:cNvPr>
          <p:cNvSpPr>
            <a:spLocks noGrp="1"/>
          </p:cNvSpPr>
          <p:nvPr>
            <p:ph type="dt" sz="half" idx="10"/>
          </p:nvPr>
        </p:nvSpPr>
        <p:spPr/>
        <p:txBody>
          <a:bodyPr/>
          <a:lstStyle/>
          <a:p>
            <a:fld id="{940888F3-6D25-4A86-87F9-9F6F8AFA8161}" type="datetimeFigureOut">
              <a:rPr lang="en-GB" smtClean="0"/>
              <a:t>25/09/2022</a:t>
            </a:fld>
            <a:endParaRPr lang="en-GB"/>
          </a:p>
        </p:txBody>
      </p:sp>
      <p:sp>
        <p:nvSpPr>
          <p:cNvPr id="6" name="Footer Placeholder 5">
            <a:extLst>
              <a:ext uri="{FF2B5EF4-FFF2-40B4-BE49-F238E27FC236}">
                <a16:creationId xmlns:a16="http://schemas.microsoft.com/office/drawing/2014/main" id="{EC3C6AB0-E87D-23E1-7503-929A4DD7DC5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2216EEC-339D-1D5D-368F-F67B9C6F4DB5}"/>
              </a:ext>
            </a:extLst>
          </p:cNvPr>
          <p:cNvSpPr>
            <a:spLocks noGrp="1"/>
          </p:cNvSpPr>
          <p:nvPr>
            <p:ph type="sldNum" sz="quarter" idx="12"/>
          </p:nvPr>
        </p:nvSpPr>
        <p:spPr/>
        <p:txBody>
          <a:bodyPr/>
          <a:lstStyle/>
          <a:p>
            <a:fld id="{2F851E3A-C119-45EF-8285-93A8F837AC48}" type="slidenum">
              <a:rPr lang="en-GB" smtClean="0"/>
              <a:t>‹#›</a:t>
            </a:fld>
            <a:endParaRPr lang="en-GB"/>
          </a:p>
        </p:txBody>
      </p:sp>
    </p:spTree>
    <p:extLst>
      <p:ext uri="{BB962C8B-B14F-4D97-AF65-F5344CB8AC3E}">
        <p14:creationId xmlns:p14="http://schemas.microsoft.com/office/powerpoint/2010/main" val="2399916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41D26-4884-2251-7B3C-ACE9D0A7F3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4B3DDCF-5034-0483-80EB-65FE6B4EA5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B3B6078-B728-1624-9AA5-2CADB5314F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A39F9C-1558-54F2-CDF3-13636131B6B9}"/>
              </a:ext>
            </a:extLst>
          </p:cNvPr>
          <p:cNvSpPr>
            <a:spLocks noGrp="1"/>
          </p:cNvSpPr>
          <p:nvPr>
            <p:ph type="dt" sz="half" idx="10"/>
          </p:nvPr>
        </p:nvSpPr>
        <p:spPr/>
        <p:txBody>
          <a:bodyPr/>
          <a:lstStyle/>
          <a:p>
            <a:fld id="{940888F3-6D25-4A86-87F9-9F6F8AFA8161}" type="datetimeFigureOut">
              <a:rPr lang="en-GB" smtClean="0"/>
              <a:t>25/09/2022</a:t>
            </a:fld>
            <a:endParaRPr lang="en-GB"/>
          </a:p>
        </p:txBody>
      </p:sp>
      <p:sp>
        <p:nvSpPr>
          <p:cNvPr id="6" name="Footer Placeholder 5">
            <a:extLst>
              <a:ext uri="{FF2B5EF4-FFF2-40B4-BE49-F238E27FC236}">
                <a16:creationId xmlns:a16="http://schemas.microsoft.com/office/drawing/2014/main" id="{03FA3CA8-0E3E-E5D9-0CE2-AF41AAD3CEA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46D081E-B216-42B3-B84C-618AABE9089F}"/>
              </a:ext>
            </a:extLst>
          </p:cNvPr>
          <p:cNvSpPr>
            <a:spLocks noGrp="1"/>
          </p:cNvSpPr>
          <p:nvPr>
            <p:ph type="sldNum" sz="quarter" idx="12"/>
          </p:nvPr>
        </p:nvSpPr>
        <p:spPr/>
        <p:txBody>
          <a:bodyPr/>
          <a:lstStyle/>
          <a:p>
            <a:fld id="{2F851E3A-C119-45EF-8285-93A8F837AC48}" type="slidenum">
              <a:rPr lang="en-GB" smtClean="0"/>
              <a:t>‹#›</a:t>
            </a:fld>
            <a:endParaRPr lang="en-GB"/>
          </a:p>
        </p:txBody>
      </p:sp>
    </p:spTree>
    <p:extLst>
      <p:ext uri="{BB962C8B-B14F-4D97-AF65-F5344CB8AC3E}">
        <p14:creationId xmlns:p14="http://schemas.microsoft.com/office/powerpoint/2010/main" val="343871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84EAE9-ACBA-B81E-D09C-E01C3F576C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08BE607-5F42-ED44-AC7A-312645E396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4F5F8AE-C63D-13A8-5BFF-DFA9D2ADC7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0888F3-6D25-4A86-87F9-9F6F8AFA8161}" type="datetimeFigureOut">
              <a:rPr lang="en-GB" smtClean="0"/>
              <a:t>25/09/2022</a:t>
            </a:fld>
            <a:endParaRPr lang="en-GB"/>
          </a:p>
        </p:txBody>
      </p:sp>
      <p:sp>
        <p:nvSpPr>
          <p:cNvPr id="5" name="Footer Placeholder 4">
            <a:extLst>
              <a:ext uri="{FF2B5EF4-FFF2-40B4-BE49-F238E27FC236}">
                <a16:creationId xmlns:a16="http://schemas.microsoft.com/office/drawing/2014/main" id="{5CFF57F8-D778-7D09-048E-F4DEFC5E52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FBF60BC-C1EE-EEE8-2550-EFBC01AF35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851E3A-C119-45EF-8285-93A8F837AC48}" type="slidenum">
              <a:rPr lang="en-GB" smtClean="0"/>
              <a:t>‹#›</a:t>
            </a:fld>
            <a:endParaRPr lang="en-GB"/>
          </a:p>
        </p:txBody>
      </p:sp>
    </p:spTree>
    <p:extLst>
      <p:ext uri="{BB962C8B-B14F-4D97-AF65-F5344CB8AC3E}">
        <p14:creationId xmlns:p14="http://schemas.microsoft.com/office/powerpoint/2010/main" val="3491152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EF66A-6B20-4B48-9EA7-A16AF52BA20C}"/>
              </a:ext>
            </a:extLst>
          </p:cNvPr>
          <p:cNvSpPr>
            <a:spLocks noGrp="1"/>
          </p:cNvSpPr>
          <p:nvPr>
            <p:ph type="title"/>
          </p:nvPr>
        </p:nvSpPr>
        <p:spPr>
          <a:xfrm>
            <a:off x="856200" y="1263990"/>
            <a:ext cx="10515600" cy="1325563"/>
          </a:xfrm>
        </p:spPr>
        <p:txBody>
          <a:bodyPr/>
          <a:lstStyle/>
          <a:p>
            <a:pPr algn="ctr"/>
            <a:r>
              <a:rPr lang="en-GB" b="1" dirty="0">
                <a:solidFill>
                  <a:srgbClr val="E85051"/>
                </a:solidFill>
              </a:rPr>
              <a:t>Inquiry and Curriculum</a:t>
            </a:r>
            <a:br>
              <a:rPr lang="en-GB" sz="4000" dirty="0">
                <a:solidFill>
                  <a:srgbClr val="FF0000"/>
                </a:solidFill>
              </a:rPr>
            </a:br>
            <a:r>
              <a:rPr lang="en-GB" sz="4000" dirty="0">
                <a:solidFill>
                  <a:srgbClr val="E85051"/>
                </a:solidFill>
              </a:rPr>
              <a:t>Essential Questions</a:t>
            </a:r>
            <a:endParaRPr lang="en-GB" dirty="0">
              <a:solidFill>
                <a:srgbClr val="E85051"/>
              </a:solidFill>
            </a:endParaRPr>
          </a:p>
        </p:txBody>
      </p:sp>
      <p:pic>
        <p:nvPicPr>
          <p:cNvPr id="5" name="Content Placeholder 4">
            <a:extLst>
              <a:ext uri="{FF2B5EF4-FFF2-40B4-BE49-F238E27FC236}">
                <a16:creationId xmlns:a16="http://schemas.microsoft.com/office/drawing/2014/main" id="{5D30CFAA-1409-430F-9EF0-A601158854CF}"/>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4000" y="5641423"/>
            <a:ext cx="12276000" cy="1252909"/>
          </a:xfrm>
        </p:spPr>
      </p:pic>
      <p:sp>
        <p:nvSpPr>
          <p:cNvPr id="4" name="Subtitle 2">
            <a:extLst>
              <a:ext uri="{FF2B5EF4-FFF2-40B4-BE49-F238E27FC236}">
                <a16:creationId xmlns:a16="http://schemas.microsoft.com/office/drawing/2014/main" id="{1D1589A7-651B-4DB6-8958-7FE68FAEA4E0}"/>
              </a:ext>
            </a:extLst>
          </p:cNvPr>
          <p:cNvSpPr txBox="1">
            <a:spLocks/>
          </p:cNvSpPr>
          <p:nvPr/>
        </p:nvSpPr>
        <p:spPr>
          <a:xfrm>
            <a:off x="1393371" y="3048688"/>
            <a:ext cx="9144000" cy="2133599"/>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b="1" dirty="0"/>
              <a:t>Blanchelande College HODs INSET</a:t>
            </a:r>
            <a:endParaRPr lang="en-GB" dirty="0"/>
          </a:p>
          <a:p>
            <a:pPr marL="0" indent="0" algn="ctr">
              <a:buNone/>
            </a:pPr>
            <a:endParaRPr lang="en-GB" sz="2000" dirty="0"/>
          </a:p>
          <a:p>
            <a:pPr marL="0" indent="0" algn="ctr">
              <a:buNone/>
            </a:pPr>
            <a:r>
              <a:rPr lang="en-GB" dirty="0"/>
              <a:t>16 May 2022</a:t>
            </a:r>
          </a:p>
          <a:p>
            <a:pPr marL="0" indent="0" algn="ctr">
              <a:buNone/>
            </a:pPr>
            <a:r>
              <a:rPr lang="en-GB"/>
              <a:t>Darryl &amp; </a:t>
            </a:r>
            <a:r>
              <a:rPr lang="en-GB" dirty="0"/>
              <a:t>Toerien</a:t>
            </a:r>
            <a:endParaRPr lang="en-GB" dirty="0">
              <a:cs typeface="Calibri"/>
            </a:endParaRPr>
          </a:p>
          <a:p>
            <a:pPr marL="0" indent="0" algn="ctr">
              <a:buNone/>
            </a:pPr>
            <a:r>
              <a:rPr lang="en-GB" sz="1800" dirty="0" err="1"/>
              <a:t>toeriend@blanchelande.sch.gg</a:t>
            </a:r>
            <a:endParaRPr lang="en-GB" sz="1800" dirty="0"/>
          </a:p>
          <a:p>
            <a:endParaRPr lang="en-GB" dirty="0"/>
          </a:p>
        </p:txBody>
      </p:sp>
    </p:spTree>
    <p:extLst>
      <p:ext uri="{BB962C8B-B14F-4D97-AF65-F5344CB8AC3E}">
        <p14:creationId xmlns:p14="http://schemas.microsoft.com/office/powerpoint/2010/main" val="4000606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8AB83EC-6489-67D9-A445-5786DDC18E3F}"/>
              </a:ext>
            </a:extLst>
          </p:cNvPr>
          <p:cNvSpPr/>
          <p:nvPr/>
        </p:nvSpPr>
        <p:spPr>
          <a:xfrm>
            <a:off x="0" y="0"/>
            <a:ext cx="12192000" cy="649357"/>
          </a:xfrm>
          <a:prstGeom prst="rect">
            <a:avLst/>
          </a:prstGeom>
          <a:solidFill>
            <a:srgbClr val="E85051"/>
          </a:solidFill>
          <a:ln>
            <a:solidFill>
              <a:srgbClr val="E357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bg1"/>
                </a:solidFill>
                <a:latin typeface="Perpetua" panose="02020502060401020303" pitchFamily="18" charset="77"/>
              </a:rPr>
              <a:t>Developing Inquiry within the Curriculum (DT)</a:t>
            </a:r>
            <a:endParaRPr lang="en-US" sz="4000" dirty="0">
              <a:solidFill>
                <a:schemeClr val="bg1"/>
              </a:solidFill>
              <a:latin typeface="Perpetua" panose="02020502060401020303" pitchFamily="18" charset="77"/>
            </a:endParaRPr>
          </a:p>
        </p:txBody>
      </p:sp>
      <p:sp>
        <p:nvSpPr>
          <p:cNvPr id="5" name="Rectangle 4">
            <a:extLst>
              <a:ext uri="{FF2B5EF4-FFF2-40B4-BE49-F238E27FC236}">
                <a16:creationId xmlns:a16="http://schemas.microsoft.com/office/drawing/2014/main" id="{50F46293-73BB-3655-9DD7-DBEFA9255226}"/>
              </a:ext>
            </a:extLst>
          </p:cNvPr>
          <p:cNvSpPr/>
          <p:nvPr/>
        </p:nvSpPr>
        <p:spPr>
          <a:xfrm>
            <a:off x="0" y="649357"/>
            <a:ext cx="12192000" cy="768626"/>
          </a:xfrm>
          <a:prstGeom prst="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i="1" dirty="0">
                <a:solidFill>
                  <a:schemeClr val="tx1"/>
                </a:solidFill>
                <a:effectLst/>
                <a:latin typeface="Perpetua" panose="02020502060401020303" pitchFamily="18" charset="0"/>
                <a:ea typeface="Times New Roman" panose="02020603050405020304" pitchFamily="18" charset="0"/>
              </a:rPr>
              <a:t>The importance and value of approaching the curriculum through essential questions.</a:t>
            </a:r>
          </a:p>
        </p:txBody>
      </p:sp>
      <p:sp>
        <p:nvSpPr>
          <p:cNvPr id="3" name="Content Placeholder 2">
            <a:extLst>
              <a:ext uri="{FF2B5EF4-FFF2-40B4-BE49-F238E27FC236}">
                <a16:creationId xmlns:a16="http://schemas.microsoft.com/office/drawing/2014/main" id="{5288B60D-1C99-E654-F943-52DB4FC5E0DD}"/>
              </a:ext>
            </a:extLst>
          </p:cNvPr>
          <p:cNvSpPr>
            <a:spLocks noGrp="1"/>
          </p:cNvSpPr>
          <p:nvPr>
            <p:ph idx="1"/>
          </p:nvPr>
        </p:nvSpPr>
        <p:spPr/>
        <p:txBody>
          <a:bodyPr anchor="ctr"/>
          <a:lstStyle/>
          <a:p>
            <a:pPr marL="0" indent="0">
              <a:buNone/>
            </a:pPr>
            <a:r>
              <a:rPr lang="en-GB" sz="2800" i="1" dirty="0">
                <a:effectLst/>
                <a:latin typeface="Calibri" panose="020F0502020204030204" pitchFamily="34" charset="0"/>
              </a:rPr>
              <a:t>To question means to lay open, to place in the open. Only a person who has questions can have [real understanding].</a:t>
            </a:r>
          </a:p>
          <a:p>
            <a:pPr marL="0" indent="0" algn="r">
              <a:buNone/>
            </a:pPr>
            <a:r>
              <a:rPr lang="en-GB" sz="2400" dirty="0">
                <a:effectLst/>
                <a:latin typeface="Calibri" panose="020F0502020204030204" pitchFamily="34" charset="0"/>
              </a:rPr>
              <a:t>Hans-Georg Gadamer, Truth and Method, 1994, p. 365</a:t>
            </a:r>
          </a:p>
          <a:p>
            <a:pPr marL="0" indent="0" algn="r">
              <a:buNone/>
            </a:pPr>
            <a:endParaRPr lang="en-GB" sz="2400" dirty="0">
              <a:effectLst/>
              <a:latin typeface="Calibri" panose="020F0502020204030204" pitchFamily="34" charset="0"/>
            </a:endParaRPr>
          </a:p>
          <a:p>
            <a:pPr marL="0" indent="0">
              <a:buNone/>
            </a:pPr>
            <a:r>
              <a:rPr lang="en-GB" i="1" dirty="0">
                <a:latin typeface="Calibri" panose="020F0502020204030204" pitchFamily="34" charset="0"/>
              </a:rPr>
              <a:t>Given particular subject matter or a particular concept, it is easy to ask trivial questions....It is also easy to ask impossibly difficult questions. The trick is to find the medium questions that can be answered and that take you somewhere.</a:t>
            </a:r>
          </a:p>
          <a:p>
            <a:pPr marL="0" indent="0" algn="r">
              <a:buNone/>
            </a:pPr>
            <a:r>
              <a:rPr lang="en-GB" sz="2400" dirty="0">
                <a:latin typeface="Calibri" panose="020F0502020204030204" pitchFamily="34" charset="0"/>
              </a:rPr>
              <a:t>Jerome Bruner, </a:t>
            </a:r>
            <a:r>
              <a:rPr lang="en-GB" sz="2400" i="1" dirty="0">
                <a:latin typeface="Calibri" panose="020F0502020204030204" pitchFamily="34" charset="0"/>
              </a:rPr>
              <a:t>The Process of Education</a:t>
            </a:r>
            <a:r>
              <a:rPr lang="en-GB" sz="2400" dirty="0">
                <a:latin typeface="Calibri" panose="020F0502020204030204" pitchFamily="34" charset="0"/>
              </a:rPr>
              <a:t>, 1960, p. 40</a:t>
            </a:r>
          </a:p>
        </p:txBody>
      </p:sp>
    </p:spTree>
    <p:extLst>
      <p:ext uri="{BB962C8B-B14F-4D97-AF65-F5344CB8AC3E}">
        <p14:creationId xmlns:p14="http://schemas.microsoft.com/office/powerpoint/2010/main" val="3296201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507D8-8A9D-F5AE-6A2F-7D7CF20A32D1}"/>
              </a:ext>
            </a:extLst>
          </p:cNvPr>
          <p:cNvSpPr>
            <a:spLocks noGrp="1"/>
          </p:cNvSpPr>
          <p:nvPr>
            <p:ph type="title"/>
          </p:nvPr>
        </p:nvSpPr>
        <p:spPr/>
        <p:txBody>
          <a:bodyPr/>
          <a:lstStyle/>
          <a:p>
            <a:r>
              <a:rPr lang="en-GB" sz="4400" dirty="0">
                <a:solidFill>
                  <a:srgbClr val="E85051"/>
                </a:solidFill>
                <a:effectLst/>
                <a:latin typeface="Calibri" panose="020F0502020204030204" pitchFamily="34" charset="0"/>
              </a:rPr>
              <a:t>An Essential Feature of a Liberal Education</a:t>
            </a:r>
            <a:endParaRPr lang="en-GB" dirty="0">
              <a:solidFill>
                <a:srgbClr val="E85051"/>
              </a:solidFill>
            </a:endParaRPr>
          </a:p>
        </p:txBody>
      </p:sp>
      <p:sp>
        <p:nvSpPr>
          <p:cNvPr id="3" name="Content Placeholder 2">
            <a:extLst>
              <a:ext uri="{FF2B5EF4-FFF2-40B4-BE49-F238E27FC236}">
                <a16:creationId xmlns:a16="http://schemas.microsoft.com/office/drawing/2014/main" id="{259CD054-1349-5CBC-FDCB-70C5DBFB2FE8}"/>
              </a:ext>
            </a:extLst>
          </p:cNvPr>
          <p:cNvSpPr>
            <a:spLocks noGrp="1"/>
          </p:cNvSpPr>
          <p:nvPr>
            <p:ph idx="1"/>
          </p:nvPr>
        </p:nvSpPr>
        <p:spPr/>
        <p:txBody>
          <a:bodyPr anchor="ctr">
            <a:normAutofit/>
          </a:bodyPr>
          <a:lstStyle/>
          <a:p>
            <a:pPr rtl="0" fontAlgn="ctr">
              <a:spcBef>
                <a:spcPts val="0"/>
              </a:spcBef>
              <a:spcAft>
                <a:spcPts val="0"/>
              </a:spcAft>
              <a:buFont typeface="Courier New" panose="02070309020205020404" pitchFamily="49" charset="0"/>
              <a:buChar char="o"/>
            </a:pPr>
            <a:r>
              <a:rPr lang="en-GB" dirty="0">
                <a:effectLst/>
                <a:latin typeface="Calibri" panose="020F0502020204030204" pitchFamily="34" charset="0"/>
              </a:rPr>
              <a:t>Disciplinary study is </a:t>
            </a:r>
            <a:r>
              <a:rPr lang="en-GB" dirty="0">
                <a:solidFill>
                  <a:srgbClr val="E85051"/>
                </a:solidFill>
                <a:effectLst/>
                <a:latin typeface="Calibri" panose="020F0502020204030204" pitchFamily="34" charset="0"/>
              </a:rPr>
              <a:t>focused</a:t>
            </a:r>
            <a:r>
              <a:rPr lang="en-GB" dirty="0">
                <a:effectLst/>
                <a:latin typeface="Calibri" panose="020F0502020204030204" pitchFamily="34" charset="0"/>
              </a:rPr>
              <a:t> by engagement with big questions, both contemporary and enduring</a:t>
            </a:r>
          </a:p>
          <a:p>
            <a:pPr rtl="0" fontAlgn="ctr">
              <a:spcBef>
                <a:spcPts val="0"/>
              </a:spcBef>
              <a:spcAft>
                <a:spcPts val="0"/>
              </a:spcAft>
              <a:buFont typeface="Courier New" panose="02070309020205020404" pitchFamily="49" charset="0"/>
              <a:buChar char="o"/>
            </a:pPr>
            <a:r>
              <a:rPr lang="en-GB" dirty="0">
                <a:effectLst/>
                <a:latin typeface="Calibri" panose="020F0502020204030204" pitchFamily="34" charset="0"/>
              </a:rPr>
              <a:t>These big questions </a:t>
            </a:r>
            <a:r>
              <a:rPr lang="en-GB" i="1" dirty="0">
                <a:effectLst/>
                <a:latin typeface="Calibri" panose="020F0502020204030204" pitchFamily="34" charset="0"/>
              </a:rPr>
              <a:t>also </a:t>
            </a:r>
            <a:r>
              <a:rPr lang="en-GB" dirty="0">
                <a:solidFill>
                  <a:srgbClr val="E85051"/>
                </a:solidFill>
                <a:effectLst/>
                <a:latin typeface="Calibri" panose="020F0502020204030204" pitchFamily="34" charset="0"/>
              </a:rPr>
              <a:t>balance</a:t>
            </a:r>
            <a:r>
              <a:rPr lang="en-GB" dirty="0">
                <a:effectLst/>
                <a:latin typeface="Calibri" panose="020F0502020204030204" pitchFamily="34" charset="0"/>
              </a:rPr>
              <a:t> the knowledge required of the discipline with the skills required by the discipline</a:t>
            </a:r>
          </a:p>
          <a:p>
            <a:pPr rtl="0" fontAlgn="ctr">
              <a:spcBef>
                <a:spcPts val="0"/>
              </a:spcBef>
              <a:spcAft>
                <a:spcPts val="0"/>
              </a:spcAft>
              <a:buFont typeface="Courier New" panose="02070309020205020404" pitchFamily="49" charset="0"/>
              <a:buChar char="o"/>
            </a:pPr>
            <a:r>
              <a:rPr lang="en-GB" dirty="0">
                <a:effectLst/>
                <a:latin typeface="Calibri" panose="020F0502020204030204" pitchFamily="34" charset="0"/>
              </a:rPr>
              <a:t>Because these big questions essentially define academic disciplines, we may refer to them as </a:t>
            </a:r>
            <a:r>
              <a:rPr lang="en-GB" dirty="0">
                <a:solidFill>
                  <a:srgbClr val="E85051"/>
                </a:solidFill>
                <a:effectLst/>
                <a:latin typeface="Calibri" panose="020F0502020204030204" pitchFamily="34" charset="0"/>
              </a:rPr>
              <a:t>essential questions</a:t>
            </a:r>
          </a:p>
          <a:p>
            <a:pPr rtl="0" fontAlgn="ctr">
              <a:spcBef>
                <a:spcPts val="0"/>
              </a:spcBef>
              <a:spcAft>
                <a:spcPts val="0"/>
              </a:spcAft>
              <a:buFont typeface="Courier New" panose="02070309020205020404" pitchFamily="49" charset="0"/>
              <a:buChar char="o"/>
            </a:pPr>
            <a:r>
              <a:rPr lang="en-GB" dirty="0">
                <a:effectLst/>
                <a:latin typeface="Calibri" panose="020F0502020204030204" pitchFamily="34" charset="0"/>
              </a:rPr>
              <a:t>This curriculum </a:t>
            </a:r>
            <a:r>
              <a:rPr lang="en-GB" dirty="0">
                <a:solidFill>
                  <a:srgbClr val="E85051"/>
                </a:solidFill>
                <a:effectLst/>
                <a:latin typeface="Calibri" panose="020F0502020204030204" pitchFamily="34" charset="0"/>
              </a:rPr>
              <a:t>stance</a:t>
            </a:r>
            <a:r>
              <a:rPr lang="en-GB" dirty="0">
                <a:effectLst/>
                <a:latin typeface="Calibri" panose="020F0502020204030204" pitchFamily="34" charset="0"/>
              </a:rPr>
              <a:t> on essential questions and the </a:t>
            </a:r>
            <a:r>
              <a:rPr lang="en-GB" dirty="0">
                <a:solidFill>
                  <a:srgbClr val="E85051"/>
                </a:solidFill>
                <a:effectLst/>
                <a:latin typeface="Calibri" panose="020F0502020204030204" pitchFamily="34" charset="0"/>
              </a:rPr>
              <a:t>process</a:t>
            </a:r>
            <a:r>
              <a:rPr lang="en-GB" dirty="0">
                <a:effectLst/>
                <a:latin typeface="Calibri" panose="020F0502020204030204" pitchFamily="34" charset="0"/>
              </a:rPr>
              <a:t> of answering them makes </a:t>
            </a:r>
            <a:r>
              <a:rPr lang="en-GB" dirty="0">
                <a:solidFill>
                  <a:srgbClr val="E85051"/>
                </a:solidFill>
                <a:effectLst/>
                <a:latin typeface="Calibri" panose="020F0502020204030204" pitchFamily="34" charset="0"/>
              </a:rPr>
              <a:t>inquiry</a:t>
            </a:r>
            <a:r>
              <a:rPr lang="en-GB" dirty="0">
                <a:effectLst/>
                <a:latin typeface="Calibri" panose="020F0502020204030204" pitchFamily="34" charset="0"/>
              </a:rPr>
              <a:t> an essential pedagogical feature of a liberal education</a:t>
            </a:r>
          </a:p>
        </p:txBody>
      </p:sp>
    </p:spTree>
    <p:extLst>
      <p:ext uri="{BB962C8B-B14F-4D97-AF65-F5344CB8AC3E}">
        <p14:creationId xmlns:p14="http://schemas.microsoft.com/office/powerpoint/2010/main" val="3836690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507D8-8A9D-F5AE-6A2F-7D7CF20A32D1}"/>
              </a:ext>
            </a:extLst>
          </p:cNvPr>
          <p:cNvSpPr>
            <a:spLocks noGrp="1"/>
          </p:cNvSpPr>
          <p:nvPr>
            <p:ph type="title"/>
          </p:nvPr>
        </p:nvSpPr>
        <p:spPr/>
        <p:txBody>
          <a:bodyPr/>
          <a:lstStyle/>
          <a:p>
            <a:r>
              <a:rPr lang="en-GB" sz="4400" dirty="0">
                <a:solidFill>
                  <a:srgbClr val="E85051"/>
                </a:solidFill>
                <a:effectLst/>
                <a:latin typeface="Calibri" panose="020F0502020204030204" pitchFamily="34" charset="0"/>
              </a:rPr>
              <a:t>Two types of Essential Questions</a:t>
            </a:r>
            <a:endParaRPr lang="en-GB" dirty="0">
              <a:solidFill>
                <a:srgbClr val="E85051"/>
              </a:solidFill>
            </a:endParaRPr>
          </a:p>
        </p:txBody>
      </p:sp>
      <p:sp>
        <p:nvSpPr>
          <p:cNvPr id="3" name="Content Placeholder 2">
            <a:extLst>
              <a:ext uri="{FF2B5EF4-FFF2-40B4-BE49-F238E27FC236}">
                <a16:creationId xmlns:a16="http://schemas.microsoft.com/office/drawing/2014/main" id="{259CD054-1349-5CBC-FDCB-70C5DBFB2FE8}"/>
              </a:ext>
            </a:extLst>
          </p:cNvPr>
          <p:cNvSpPr>
            <a:spLocks noGrp="1"/>
          </p:cNvSpPr>
          <p:nvPr>
            <p:ph idx="1"/>
          </p:nvPr>
        </p:nvSpPr>
        <p:spPr/>
        <p:txBody>
          <a:bodyPr>
            <a:normAutofit lnSpcReduction="10000"/>
          </a:bodyPr>
          <a:lstStyle/>
          <a:p>
            <a:pPr rtl="0" fontAlgn="ctr">
              <a:spcBef>
                <a:spcPts val="0"/>
              </a:spcBef>
              <a:spcAft>
                <a:spcPts val="0"/>
              </a:spcAft>
              <a:buFont typeface="Courier New" panose="02070309020205020404" pitchFamily="49" charset="0"/>
              <a:buChar char="o"/>
            </a:pPr>
            <a:r>
              <a:rPr lang="en-GB" sz="2800" dirty="0">
                <a:solidFill>
                  <a:srgbClr val="E85051"/>
                </a:solidFill>
                <a:effectLst/>
                <a:latin typeface="Calibri" panose="020F0502020204030204" pitchFamily="34" charset="0"/>
              </a:rPr>
              <a:t>Topical essential questions </a:t>
            </a:r>
            <a:r>
              <a:rPr lang="en-GB" sz="2800" dirty="0">
                <a:effectLst/>
                <a:latin typeface="Calibri" panose="020F0502020204030204" pitchFamily="34" charset="0"/>
              </a:rPr>
              <a:t>are concerned with uncovering what is most important about the topic being studied in a unit of work, and so may recur in the same topic in later years</a:t>
            </a:r>
          </a:p>
          <a:p>
            <a:pPr lvl="1" fontAlgn="ctr">
              <a:spcBef>
                <a:spcPts val="0"/>
              </a:spcBef>
              <a:buFont typeface="Courier New" panose="02070309020205020404" pitchFamily="49" charset="0"/>
              <a:buChar char="o"/>
            </a:pPr>
            <a:r>
              <a:rPr lang="en-GB" sz="2400" dirty="0">
                <a:effectLst/>
                <a:latin typeface="Calibri" panose="020F0502020204030204" pitchFamily="34" charset="0"/>
              </a:rPr>
              <a:t>WWI, for example: </a:t>
            </a:r>
            <a:r>
              <a:rPr lang="en-GB" sz="2400" b="1" dirty="0">
                <a:effectLst/>
                <a:latin typeface="Calibri" panose="020F0502020204030204" pitchFamily="34" charset="0"/>
              </a:rPr>
              <a:t>Why did the world go to war in 1914</a:t>
            </a:r>
            <a:r>
              <a:rPr lang="en-GB" sz="2400" dirty="0">
                <a:effectLst/>
                <a:latin typeface="Calibri" panose="020F0502020204030204" pitchFamily="34" charset="0"/>
              </a:rPr>
              <a:t>?</a:t>
            </a:r>
          </a:p>
          <a:p>
            <a:pPr fontAlgn="ctr">
              <a:spcBef>
                <a:spcPts val="0"/>
              </a:spcBef>
              <a:buFont typeface="Courier New" panose="02070309020205020404" pitchFamily="49" charset="0"/>
              <a:buChar char="o"/>
            </a:pPr>
            <a:r>
              <a:rPr lang="en-GB" sz="2800" dirty="0">
                <a:solidFill>
                  <a:srgbClr val="E85051"/>
                </a:solidFill>
                <a:effectLst/>
                <a:latin typeface="Calibri" panose="020F0502020204030204" pitchFamily="34" charset="0"/>
              </a:rPr>
              <a:t>Overarching essential questions </a:t>
            </a:r>
            <a:r>
              <a:rPr lang="en-GB" sz="2800" dirty="0">
                <a:effectLst/>
                <a:latin typeface="Calibri" panose="020F0502020204030204" pitchFamily="34" charset="0"/>
              </a:rPr>
              <a:t>are concerned with uncovering what is of broader disciplinary concern, and so may occur in other topics in the same year or recur in the same topic in later years</a:t>
            </a:r>
          </a:p>
          <a:p>
            <a:pPr lvl="1" fontAlgn="ctr">
              <a:spcBef>
                <a:spcPts val="0"/>
              </a:spcBef>
              <a:buFont typeface="Courier New" panose="02070309020205020404" pitchFamily="49" charset="0"/>
              <a:buChar char="o"/>
            </a:pPr>
            <a:r>
              <a:rPr lang="en-GB" sz="2400" dirty="0">
                <a:effectLst/>
                <a:latin typeface="Calibri" panose="020F0502020204030204" pitchFamily="34" charset="0"/>
              </a:rPr>
              <a:t>WWI, for example: </a:t>
            </a:r>
            <a:r>
              <a:rPr lang="en-GB" sz="2400" b="1" dirty="0">
                <a:effectLst/>
                <a:latin typeface="Calibri" panose="020F0502020204030204" pitchFamily="34" charset="0"/>
              </a:rPr>
              <a:t>Why do nations go to war</a:t>
            </a:r>
            <a:r>
              <a:rPr lang="en-GB" sz="2400" dirty="0">
                <a:effectLst/>
                <a:latin typeface="Calibri" panose="020F0502020204030204" pitchFamily="34" charset="0"/>
              </a:rPr>
              <a:t>?</a:t>
            </a:r>
          </a:p>
          <a:p>
            <a:pPr fontAlgn="ctr">
              <a:spcBef>
                <a:spcPts val="0"/>
              </a:spcBef>
              <a:buFont typeface="Courier New" panose="02070309020205020404" pitchFamily="49" charset="0"/>
              <a:buChar char="o"/>
            </a:pPr>
            <a:r>
              <a:rPr lang="en-GB" dirty="0">
                <a:solidFill>
                  <a:srgbClr val="E85051"/>
                </a:solidFill>
                <a:latin typeface="Calibri" panose="020F0502020204030204" pitchFamily="34" charset="0"/>
              </a:rPr>
              <a:t>Entry questions </a:t>
            </a:r>
            <a:r>
              <a:rPr lang="en-GB" dirty="0">
                <a:latin typeface="Calibri" panose="020F0502020204030204" pitchFamily="34" charset="0"/>
              </a:rPr>
              <a:t>are </a:t>
            </a:r>
            <a:r>
              <a:rPr lang="en-GB" sz="2800" dirty="0">
                <a:effectLst/>
                <a:latin typeface="Calibri" panose="020F0502020204030204" pitchFamily="34" charset="0"/>
              </a:rPr>
              <a:t>simple, thought-provoking questions that open a unit of work – they spark discussion as a lead-in to the unit of work and its essential questions</a:t>
            </a:r>
          </a:p>
          <a:p>
            <a:pPr lvl="1" fontAlgn="ctr">
              <a:spcBef>
                <a:spcPts val="0"/>
              </a:spcBef>
              <a:buFont typeface="Courier New" panose="02070309020205020404" pitchFamily="49" charset="0"/>
              <a:buChar char="o"/>
            </a:pPr>
            <a:r>
              <a:rPr lang="en-GB" dirty="0">
                <a:latin typeface="Calibri" panose="020F0502020204030204" pitchFamily="34" charset="0"/>
              </a:rPr>
              <a:t>WWI, for example: </a:t>
            </a:r>
            <a:r>
              <a:rPr lang="en-GB" b="1" dirty="0">
                <a:latin typeface="Calibri" panose="020F0502020204030204" pitchFamily="34" charset="0"/>
              </a:rPr>
              <a:t>Why did the “war to end all wars” not end war</a:t>
            </a:r>
            <a:r>
              <a:rPr lang="en-GB" dirty="0">
                <a:latin typeface="Calibri" panose="020F0502020204030204" pitchFamily="34" charset="0"/>
              </a:rPr>
              <a:t>?</a:t>
            </a:r>
          </a:p>
        </p:txBody>
      </p:sp>
    </p:spTree>
    <p:extLst>
      <p:ext uri="{BB962C8B-B14F-4D97-AF65-F5344CB8AC3E}">
        <p14:creationId xmlns:p14="http://schemas.microsoft.com/office/powerpoint/2010/main" val="2991127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8AB83EC-6489-67D9-A445-5786DDC18E3F}"/>
              </a:ext>
            </a:extLst>
          </p:cNvPr>
          <p:cNvSpPr/>
          <p:nvPr/>
        </p:nvSpPr>
        <p:spPr>
          <a:xfrm>
            <a:off x="0" y="0"/>
            <a:ext cx="12192000" cy="649357"/>
          </a:xfrm>
          <a:prstGeom prst="rect">
            <a:avLst/>
          </a:prstGeom>
          <a:solidFill>
            <a:srgbClr val="E85051"/>
          </a:solidFill>
          <a:ln>
            <a:solidFill>
              <a:srgbClr val="E357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bg1"/>
                </a:solidFill>
                <a:latin typeface="Perpetua" panose="02020502060401020303" pitchFamily="18" charset="77"/>
              </a:rPr>
              <a:t>Developing Inquiry within the Curriculum (DT)</a:t>
            </a:r>
            <a:endParaRPr lang="en-US" sz="4000" dirty="0">
              <a:solidFill>
                <a:schemeClr val="bg1"/>
              </a:solidFill>
              <a:latin typeface="Perpetua" panose="02020502060401020303" pitchFamily="18" charset="77"/>
            </a:endParaRPr>
          </a:p>
        </p:txBody>
      </p:sp>
      <p:sp>
        <p:nvSpPr>
          <p:cNvPr id="5" name="Rectangle 4">
            <a:extLst>
              <a:ext uri="{FF2B5EF4-FFF2-40B4-BE49-F238E27FC236}">
                <a16:creationId xmlns:a16="http://schemas.microsoft.com/office/drawing/2014/main" id="{50F46293-73BB-3655-9DD7-DBEFA9255226}"/>
              </a:ext>
            </a:extLst>
          </p:cNvPr>
          <p:cNvSpPr/>
          <p:nvPr/>
        </p:nvSpPr>
        <p:spPr>
          <a:xfrm>
            <a:off x="0" y="649357"/>
            <a:ext cx="12192000" cy="768626"/>
          </a:xfrm>
          <a:prstGeom prst="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i="1" dirty="0">
                <a:solidFill>
                  <a:schemeClr val="tx1"/>
                </a:solidFill>
                <a:effectLst/>
                <a:latin typeface="Perpetua" panose="02020502060401020303" pitchFamily="18" charset="0"/>
                <a:ea typeface="Times New Roman" panose="02020603050405020304" pitchFamily="18" charset="0"/>
              </a:rPr>
              <a:t>The importance and value of enabling the process of exploring essential questions.</a:t>
            </a:r>
          </a:p>
        </p:txBody>
      </p:sp>
      <p:pic>
        <p:nvPicPr>
          <p:cNvPr id="8" name="Content Placeholder 7" descr="Diagram&#10;&#10;Description automatically generated">
            <a:extLst>
              <a:ext uri="{FF2B5EF4-FFF2-40B4-BE49-F238E27FC236}">
                <a16:creationId xmlns:a16="http://schemas.microsoft.com/office/drawing/2014/main" id="{0BEB55D7-B8D8-CB46-5D58-914570DCB97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7343" y="1417983"/>
            <a:ext cx="12379061" cy="5440017"/>
          </a:xfrm>
        </p:spPr>
      </p:pic>
    </p:spTree>
    <p:extLst>
      <p:ext uri="{BB962C8B-B14F-4D97-AF65-F5344CB8AC3E}">
        <p14:creationId xmlns:p14="http://schemas.microsoft.com/office/powerpoint/2010/main" val="2701758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8AB83EC-6489-67D9-A445-5786DDC18E3F}"/>
              </a:ext>
            </a:extLst>
          </p:cNvPr>
          <p:cNvSpPr/>
          <p:nvPr/>
        </p:nvSpPr>
        <p:spPr>
          <a:xfrm>
            <a:off x="0" y="0"/>
            <a:ext cx="12192000" cy="649357"/>
          </a:xfrm>
          <a:prstGeom prst="rect">
            <a:avLst/>
          </a:prstGeom>
          <a:solidFill>
            <a:srgbClr val="E85051"/>
          </a:solidFill>
          <a:ln>
            <a:solidFill>
              <a:srgbClr val="E357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bg1"/>
                </a:solidFill>
                <a:latin typeface="Perpetua" panose="02020502060401020303" pitchFamily="18" charset="77"/>
              </a:rPr>
              <a:t>Mapping Inquiry as Stance and Process in the Curriculum</a:t>
            </a:r>
            <a:endParaRPr lang="en-US" sz="4000" dirty="0">
              <a:solidFill>
                <a:schemeClr val="bg1"/>
              </a:solidFill>
              <a:latin typeface="Perpetua" panose="02020502060401020303" pitchFamily="18" charset="77"/>
            </a:endParaRPr>
          </a:p>
        </p:txBody>
      </p:sp>
      <p:pic>
        <p:nvPicPr>
          <p:cNvPr id="8" name="Content Placeholder 7" descr="Table&#10;&#10;Description automatically generated">
            <a:extLst>
              <a:ext uri="{FF2B5EF4-FFF2-40B4-BE49-F238E27FC236}">
                <a16:creationId xmlns:a16="http://schemas.microsoft.com/office/drawing/2014/main" id="{E190DC8B-4763-BB39-4802-918A392C51B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6374" y="764808"/>
            <a:ext cx="9294228" cy="6011304"/>
          </a:xfrm>
        </p:spPr>
      </p:pic>
      <p:sp>
        <p:nvSpPr>
          <p:cNvPr id="9" name="TextBox 8">
            <a:extLst>
              <a:ext uri="{FF2B5EF4-FFF2-40B4-BE49-F238E27FC236}">
                <a16:creationId xmlns:a16="http://schemas.microsoft.com/office/drawing/2014/main" id="{5F84D07E-3C33-4678-4C35-E691B3FF01BE}"/>
              </a:ext>
            </a:extLst>
          </p:cNvPr>
          <p:cNvSpPr txBox="1"/>
          <p:nvPr/>
        </p:nvSpPr>
        <p:spPr>
          <a:xfrm>
            <a:off x="9567079" y="3021238"/>
            <a:ext cx="2379364" cy="3754874"/>
          </a:xfrm>
          <a:prstGeom prst="rect">
            <a:avLst/>
          </a:prstGeom>
          <a:noFill/>
        </p:spPr>
        <p:txBody>
          <a:bodyPr wrap="square" rtlCol="0">
            <a:spAutoFit/>
          </a:bodyPr>
          <a:lstStyle/>
          <a:p>
            <a:r>
              <a:rPr lang="en-GB" sz="1400" b="1" dirty="0"/>
              <a:t>FOSIL Skill Sets</a:t>
            </a:r>
          </a:p>
          <a:p>
            <a:pPr marL="285750" indent="-285750">
              <a:buFont typeface="Arial" panose="020B0604020202020204" pitchFamily="34" charset="0"/>
              <a:buChar char="•"/>
            </a:pPr>
            <a:r>
              <a:rPr lang="en-GB" sz="1400" dirty="0"/>
              <a:t>Strategies to Make Sense of Information (</a:t>
            </a:r>
            <a:r>
              <a:rPr lang="en-GB" sz="1400" b="1" dirty="0"/>
              <a:t>Investigate</a:t>
            </a:r>
            <a:r>
              <a:rPr lang="en-GB" sz="1400" dirty="0"/>
              <a:t>)</a:t>
            </a:r>
          </a:p>
          <a:p>
            <a:pPr marL="285750" indent="-285750">
              <a:buFont typeface="Arial" panose="020B0604020202020204" pitchFamily="34" charset="0"/>
              <a:buChar char="•"/>
            </a:pPr>
            <a:r>
              <a:rPr lang="en-GB" sz="1400" dirty="0"/>
              <a:t>Capturing Information and Thinking/ Notetaking (</a:t>
            </a:r>
            <a:r>
              <a:rPr lang="en-GB" sz="1400" b="1" dirty="0"/>
              <a:t>Investigate</a:t>
            </a:r>
            <a:r>
              <a:rPr lang="en-GB" sz="1400" dirty="0"/>
              <a:t>)</a:t>
            </a:r>
          </a:p>
          <a:p>
            <a:pPr marL="285750" indent="-285750">
              <a:buFont typeface="Arial" panose="020B0604020202020204" pitchFamily="34" charset="0"/>
              <a:buChar char="•"/>
            </a:pPr>
            <a:r>
              <a:rPr lang="en-GB" sz="1400" dirty="0"/>
              <a:t>Claims/ Opinions/ Points of View (</a:t>
            </a:r>
            <a:r>
              <a:rPr lang="en-GB" sz="1400" b="1" dirty="0"/>
              <a:t>Construct</a:t>
            </a:r>
            <a:r>
              <a:rPr lang="en-GB" sz="1400" dirty="0"/>
              <a:t>)</a:t>
            </a:r>
          </a:p>
          <a:p>
            <a:pPr marL="285750" indent="-285750">
              <a:buFont typeface="Arial" panose="020B0604020202020204" pitchFamily="34" charset="0"/>
              <a:buChar char="•"/>
            </a:pPr>
            <a:r>
              <a:rPr lang="en-GB" sz="1400" dirty="0"/>
              <a:t>Organization of Information to Express/ Present Meaning for Different Purposes (</a:t>
            </a:r>
            <a:r>
              <a:rPr lang="en-GB" sz="1400" b="1" dirty="0"/>
              <a:t>Express</a:t>
            </a:r>
            <a:r>
              <a:rPr lang="en-GB" sz="1400" dirty="0"/>
              <a:t>) | Multimedia Literacy: Reader/ Viewer Experience and Response to Literature</a:t>
            </a:r>
          </a:p>
        </p:txBody>
      </p:sp>
      <p:sp>
        <p:nvSpPr>
          <p:cNvPr id="10" name="Rectangle: Rounded Corners 18">
            <a:extLst>
              <a:ext uri="{FF2B5EF4-FFF2-40B4-BE49-F238E27FC236}">
                <a16:creationId xmlns:a16="http://schemas.microsoft.com/office/drawing/2014/main" id="{5478E0D2-D708-7881-894B-604D76DA8F7D}"/>
              </a:ext>
            </a:extLst>
          </p:cNvPr>
          <p:cNvSpPr/>
          <p:nvPr/>
        </p:nvSpPr>
        <p:spPr>
          <a:xfrm>
            <a:off x="4783488" y="5231784"/>
            <a:ext cx="4524285" cy="342900"/>
          </a:xfrm>
          <a:prstGeom prst="roundRect">
            <a:avLst/>
          </a:prstGeom>
          <a:solidFill>
            <a:srgbClr val="FFFF00">
              <a:alpha val="4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Rounded Corners 18">
            <a:extLst>
              <a:ext uri="{FF2B5EF4-FFF2-40B4-BE49-F238E27FC236}">
                <a16:creationId xmlns:a16="http://schemas.microsoft.com/office/drawing/2014/main" id="{7507348C-C694-2A43-C63A-38B988294C7D}"/>
              </a:ext>
            </a:extLst>
          </p:cNvPr>
          <p:cNvSpPr/>
          <p:nvPr/>
        </p:nvSpPr>
        <p:spPr>
          <a:xfrm>
            <a:off x="9567079" y="3257549"/>
            <a:ext cx="2379364" cy="690951"/>
          </a:xfrm>
          <a:prstGeom prst="roundRect">
            <a:avLst/>
          </a:prstGeom>
          <a:solidFill>
            <a:srgbClr val="FFFF00">
              <a:alpha val="4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Rounded Corners 18">
            <a:extLst>
              <a:ext uri="{FF2B5EF4-FFF2-40B4-BE49-F238E27FC236}">
                <a16:creationId xmlns:a16="http://schemas.microsoft.com/office/drawing/2014/main" id="{30747398-9B0F-1C2B-C16E-43DB1D5A78A9}"/>
              </a:ext>
            </a:extLst>
          </p:cNvPr>
          <p:cNvSpPr/>
          <p:nvPr/>
        </p:nvSpPr>
        <p:spPr>
          <a:xfrm>
            <a:off x="4783488" y="5574684"/>
            <a:ext cx="4524285" cy="518508"/>
          </a:xfrm>
          <a:prstGeom prst="roundRect">
            <a:avLst/>
          </a:prstGeom>
          <a:solidFill>
            <a:srgbClr val="FFFF00">
              <a:alpha val="4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Rounded Corners 18">
            <a:extLst>
              <a:ext uri="{FF2B5EF4-FFF2-40B4-BE49-F238E27FC236}">
                <a16:creationId xmlns:a16="http://schemas.microsoft.com/office/drawing/2014/main" id="{D243B233-8E9B-BACB-E395-3159E369729A}"/>
              </a:ext>
            </a:extLst>
          </p:cNvPr>
          <p:cNvSpPr/>
          <p:nvPr/>
        </p:nvSpPr>
        <p:spPr>
          <a:xfrm>
            <a:off x="9567079" y="3948500"/>
            <a:ext cx="2379364" cy="637147"/>
          </a:xfrm>
          <a:prstGeom prst="roundRect">
            <a:avLst/>
          </a:prstGeom>
          <a:solidFill>
            <a:srgbClr val="FFFF00">
              <a:alpha val="4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Rounded Corners 18">
            <a:extLst>
              <a:ext uri="{FF2B5EF4-FFF2-40B4-BE49-F238E27FC236}">
                <a16:creationId xmlns:a16="http://schemas.microsoft.com/office/drawing/2014/main" id="{D3E9F029-B318-4789-A13B-3F8660AC5F75}"/>
              </a:ext>
            </a:extLst>
          </p:cNvPr>
          <p:cNvSpPr/>
          <p:nvPr/>
        </p:nvSpPr>
        <p:spPr>
          <a:xfrm>
            <a:off x="4783488" y="6093192"/>
            <a:ext cx="4524285" cy="342900"/>
          </a:xfrm>
          <a:prstGeom prst="roundRect">
            <a:avLst/>
          </a:prstGeom>
          <a:solidFill>
            <a:srgbClr val="FFFF00">
              <a:alpha val="4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Rounded Corners 18">
            <a:extLst>
              <a:ext uri="{FF2B5EF4-FFF2-40B4-BE49-F238E27FC236}">
                <a16:creationId xmlns:a16="http://schemas.microsoft.com/office/drawing/2014/main" id="{43BFA2F5-FEF9-2625-E5CA-95632D11D72E}"/>
              </a:ext>
            </a:extLst>
          </p:cNvPr>
          <p:cNvSpPr/>
          <p:nvPr/>
        </p:nvSpPr>
        <p:spPr>
          <a:xfrm>
            <a:off x="9567079" y="4585647"/>
            <a:ext cx="2379364" cy="395786"/>
          </a:xfrm>
          <a:prstGeom prst="roundRect">
            <a:avLst/>
          </a:prstGeom>
          <a:solidFill>
            <a:srgbClr val="FFFF00">
              <a:alpha val="4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Rounded Corners 18">
            <a:extLst>
              <a:ext uri="{FF2B5EF4-FFF2-40B4-BE49-F238E27FC236}">
                <a16:creationId xmlns:a16="http://schemas.microsoft.com/office/drawing/2014/main" id="{C491A6E7-6563-FE79-661E-7F05CE65F9EA}"/>
              </a:ext>
            </a:extLst>
          </p:cNvPr>
          <p:cNvSpPr/>
          <p:nvPr/>
        </p:nvSpPr>
        <p:spPr>
          <a:xfrm>
            <a:off x="4783488" y="6440250"/>
            <a:ext cx="4524285" cy="335862"/>
          </a:xfrm>
          <a:prstGeom prst="roundRect">
            <a:avLst/>
          </a:prstGeom>
          <a:solidFill>
            <a:srgbClr val="FFFF00">
              <a:alpha val="4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Rectangle: Rounded Corners 18">
            <a:extLst>
              <a:ext uri="{FF2B5EF4-FFF2-40B4-BE49-F238E27FC236}">
                <a16:creationId xmlns:a16="http://schemas.microsoft.com/office/drawing/2014/main" id="{C77FA57E-C278-61B3-328F-BD147DBC586C}"/>
              </a:ext>
            </a:extLst>
          </p:cNvPr>
          <p:cNvSpPr/>
          <p:nvPr/>
        </p:nvSpPr>
        <p:spPr>
          <a:xfrm>
            <a:off x="9430602" y="4983088"/>
            <a:ext cx="2625024" cy="1793024"/>
          </a:xfrm>
          <a:prstGeom prst="roundRect">
            <a:avLst/>
          </a:prstGeom>
          <a:solidFill>
            <a:srgbClr val="FFFF00">
              <a:alpha val="4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Rounded Corners 18">
            <a:extLst>
              <a:ext uri="{FF2B5EF4-FFF2-40B4-BE49-F238E27FC236}">
                <a16:creationId xmlns:a16="http://schemas.microsoft.com/office/drawing/2014/main" id="{6336946A-1EF4-CEAA-2648-2608DAE6726F}"/>
              </a:ext>
            </a:extLst>
          </p:cNvPr>
          <p:cNvSpPr/>
          <p:nvPr/>
        </p:nvSpPr>
        <p:spPr>
          <a:xfrm>
            <a:off x="4643176" y="1393370"/>
            <a:ext cx="4664597" cy="644435"/>
          </a:xfrm>
          <a:prstGeom prst="roundRect">
            <a:avLst/>
          </a:prstGeom>
          <a:solidFill>
            <a:srgbClr val="FFFF00">
              <a:alpha val="4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Rounded Corners 18">
            <a:extLst>
              <a:ext uri="{FF2B5EF4-FFF2-40B4-BE49-F238E27FC236}">
                <a16:creationId xmlns:a16="http://schemas.microsoft.com/office/drawing/2014/main" id="{AB958A4B-3A02-C55E-6772-8DF5B0D68004}"/>
              </a:ext>
            </a:extLst>
          </p:cNvPr>
          <p:cNvSpPr/>
          <p:nvPr/>
        </p:nvSpPr>
        <p:spPr>
          <a:xfrm>
            <a:off x="4545875" y="2058487"/>
            <a:ext cx="4761898" cy="1555570"/>
          </a:xfrm>
          <a:prstGeom prst="roundRect">
            <a:avLst/>
          </a:prstGeom>
          <a:solidFill>
            <a:srgbClr val="FFFF00">
              <a:alpha val="4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Rounded Corners 18">
            <a:extLst>
              <a:ext uri="{FF2B5EF4-FFF2-40B4-BE49-F238E27FC236}">
                <a16:creationId xmlns:a16="http://schemas.microsoft.com/office/drawing/2014/main" id="{24E1128D-28CB-955E-A413-067FA6BBEA8B}"/>
              </a:ext>
            </a:extLst>
          </p:cNvPr>
          <p:cNvSpPr/>
          <p:nvPr/>
        </p:nvSpPr>
        <p:spPr>
          <a:xfrm>
            <a:off x="60960" y="1403711"/>
            <a:ext cx="4410904" cy="1443992"/>
          </a:xfrm>
          <a:prstGeom prst="roundRect">
            <a:avLst/>
          </a:prstGeom>
          <a:solidFill>
            <a:srgbClr val="FFFF00">
              <a:alpha val="4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62088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23bdb189-ca16-407d-80e6-67175f129138" xsi:nil="true"/>
    <lcf76f155ced4ddcb4097134ff3c332f xmlns="c3efdda0-5dc4-485e-bba7-f823408f3d96">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C1FF1AF04C1D142BF90305BBFC8E194" ma:contentTypeVersion="16" ma:contentTypeDescription="Create a new document." ma:contentTypeScope="" ma:versionID="2493f71d2f98e9e9ec6cfb9499679f4b">
  <xsd:schema xmlns:xsd="http://www.w3.org/2001/XMLSchema" xmlns:xs="http://www.w3.org/2001/XMLSchema" xmlns:p="http://schemas.microsoft.com/office/2006/metadata/properties" xmlns:ns2="c3efdda0-5dc4-485e-bba7-f823408f3d96" xmlns:ns3="23bdb189-ca16-407d-80e6-67175f129138" targetNamespace="http://schemas.microsoft.com/office/2006/metadata/properties" ma:root="true" ma:fieldsID="e5b5f58347b9489b3587cbe394c2665a" ns2:_="" ns3:_="">
    <xsd:import namespace="c3efdda0-5dc4-485e-bba7-f823408f3d96"/>
    <xsd:import namespace="23bdb189-ca16-407d-80e6-67175f12913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efdda0-5dc4-485e-bba7-f823408f3d9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eb3fc568-6601-491a-aef8-80b5de73be06"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3bdb189-ca16-407d-80e6-67175f129138"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89f7cc4d-8990-4dae-b3b4-1f6b4749ad61}" ma:internalName="TaxCatchAll" ma:showField="CatchAllData" ma:web="23bdb189-ca16-407d-80e6-67175f129138">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55E6787-0E72-4E50-A965-6718777D649E}">
  <ds:schemaRefs>
    <ds:schemaRef ds:uri="http://schemas.microsoft.com/sharepoint/v3/contenttype/forms"/>
  </ds:schemaRefs>
</ds:datastoreItem>
</file>

<file path=customXml/itemProps2.xml><?xml version="1.0" encoding="utf-8"?>
<ds:datastoreItem xmlns:ds="http://schemas.openxmlformats.org/officeDocument/2006/customXml" ds:itemID="{92783F72-5E3E-47BD-BD55-7FB8AD57DDFD}">
  <ds:schemaRefs>
    <ds:schemaRef ds:uri="23bdb189-ca16-407d-80e6-67175f129138"/>
    <ds:schemaRef ds:uri="c3efdda0-5dc4-485e-bba7-f823408f3d96"/>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7B86775F-A5DD-4503-9DAF-8FA157D6692D}">
  <ds:schemaRefs>
    <ds:schemaRef ds:uri="23bdb189-ca16-407d-80e6-67175f129138"/>
    <ds:schemaRef ds:uri="c3efdda0-5dc4-485e-bba7-f823408f3d9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321</TotalTime>
  <Words>450</Words>
  <Application>Microsoft Macintosh PowerPoint</Application>
  <PresentationFormat>Widescreen</PresentationFormat>
  <Paragraphs>33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Courier New</vt:lpstr>
      <vt:lpstr>Perpetua</vt:lpstr>
      <vt:lpstr>Office Theme</vt:lpstr>
      <vt:lpstr>Inquiry and Curriculum Essential Questions</vt:lpstr>
      <vt:lpstr>PowerPoint Presentation</vt:lpstr>
      <vt:lpstr>An Essential Feature of a Liberal Education</vt:lpstr>
      <vt:lpstr>Two types of Essential Questions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HoDs &amp; Subject Leads ​</dc:title>
  <dc:creator>Darryl Toerien</dc:creator>
  <cp:lastModifiedBy>Darryl Toerien</cp:lastModifiedBy>
  <cp:revision>3</cp:revision>
  <dcterms:created xsi:type="dcterms:W3CDTF">2022-05-17T06:44:32Z</dcterms:created>
  <dcterms:modified xsi:type="dcterms:W3CDTF">2022-09-25T10:30:48Z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0x0101005C1FF1AF04C1D142BF90305BBFC8E194</vt:lpwstr>
  </property>
  <property fmtid="{D5CDD505-2E9C-101B-9397-08002B2CF9AE}" pid="3" name="MediaServiceImageTags">
    <vt:lpwstr/>
  </property>
</Properties>
</file>