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Lst>
  <p:notesMasterIdLst>
    <p:notesMasterId r:id="rId30"/>
  </p:notesMasterIdLst>
  <p:sldIdLst>
    <p:sldId id="518" r:id="rId15"/>
    <p:sldId id="520" r:id="rId16"/>
    <p:sldId id="528" r:id="rId17"/>
    <p:sldId id="529" r:id="rId18"/>
    <p:sldId id="532" r:id="rId19"/>
    <p:sldId id="522" r:id="rId20"/>
    <p:sldId id="530" r:id="rId21"/>
    <p:sldId id="521" r:id="rId22"/>
    <p:sldId id="523" r:id="rId23"/>
    <p:sldId id="531" r:id="rId24"/>
    <p:sldId id="524" r:id="rId25"/>
    <p:sldId id="534" r:id="rId26"/>
    <p:sldId id="533" r:id="rId27"/>
    <p:sldId id="535" r:id="rId28"/>
    <p:sldId id="536" r:id="rId29"/>
  </p:sldIdLst>
  <p:sldSz cx="12192000" cy="6858000"/>
  <p:notesSz cx="6815138"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D76D00-5301-4683-9134-BBB3FC77BA8F}">
          <p14:sldIdLst>
            <p14:sldId id="518"/>
            <p14:sldId id="520"/>
            <p14:sldId id="528"/>
            <p14:sldId id="529"/>
            <p14:sldId id="532"/>
            <p14:sldId id="522"/>
            <p14:sldId id="530"/>
            <p14:sldId id="521"/>
            <p14:sldId id="523"/>
            <p14:sldId id="531"/>
            <p14:sldId id="524"/>
            <p14:sldId id="534"/>
            <p14:sldId id="533"/>
            <p14:sldId id="535"/>
            <p14:sldId id="536"/>
          </p14:sldIdLst>
        </p14:section>
      </p14:sectionLst>
    </p:ext>
    <p:ext uri="{EFAFB233-063F-42B5-8137-9DF3F51BA10A}">
      <p15:sldGuideLst xmlns:p15="http://schemas.microsoft.com/office/powerpoint/2012/main">
        <p15:guide id="1" orient="horz" pos="2160" userDrawn="1">
          <p15:clr>
            <a:srgbClr val="A4A3A4"/>
          </p15:clr>
        </p15:guide>
        <p15:guide id="2"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051"/>
    <a:srgbClr val="E64F4F"/>
    <a:srgbClr val="AA1124"/>
    <a:srgbClr val="FFFFFF"/>
    <a:srgbClr val="000000"/>
    <a:srgbClr val="FFFF00"/>
    <a:srgbClr val="009FE3"/>
    <a:srgbClr val="FBFAFA"/>
    <a:srgbClr val="EC619F"/>
    <a:srgbClr val="D4E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45BBB-B4A2-0B4F-8EEE-D30D888CF2B1}" v="1402" dt="2022-09-05T06:13:1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3"/>
    <p:restoredTop sz="94720"/>
  </p:normalViewPr>
  <p:slideViewPr>
    <p:cSldViewPr snapToGrid="0">
      <p:cViewPr>
        <p:scale>
          <a:sx n="120" d="100"/>
          <a:sy n="120" d="100"/>
        </p:scale>
        <p:origin x="896" y="2160"/>
      </p:cViewPr>
      <p:guideLst>
        <p:guide orient="horz" pos="2160"/>
        <p:guide pos="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3226" cy="499092"/>
          </a:xfrm>
          <a:prstGeom prst="rect">
            <a:avLst/>
          </a:prstGeom>
        </p:spPr>
        <p:txBody>
          <a:bodyPr vert="horz" lIns="91632" tIns="45816" rIns="91632" bIns="45816" rtlCol="0"/>
          <a:lstStyle>
            <a:lvl1pPr algn="l">
              <a:defRPr sz="1200"/>
            </a:lvl1pPr>
          </a:lstStyle>
          <a:p>
            <a:endParaRPr lang="en-GB"/>
          </a:p>
        </p:txBody>
      </p:sp>
      <p:sp>
        <p:nvSpPr>
          <p:cNvPr id="3" name="Date Placeholder 2"/>
          <p:cNvSpPr>
            <a:spLocks noGrp="1"/>
          </p:cNvSpPr>
          <p:nvPr>
            <p:ph type="dt" idx="1"/>
          </p:nvPr>
        </p:nvSpPr>
        <p:spPr>
          <a:xfrm>
            <a:off x="3860336" y="0"/>
            <a:ext cx="2953226" cy="499092"/>
          </a:xfrm>
          <a:prstGeom prst="rect">
            <a:avLst/>
          </a:prstGeom>
        </p:spPr>
        <p:txBody>
          <a:bodyPr vert="horz" lIns="91632" tIns="45816" rIns="91632" bIns="45816" rtlCol="0"/>
          <a:lstStyle>
            <a:lvl1pPr algn="r">
              <a:defRPr sz="1200"/>
            </a:lvl1pPr>
          </a:lstStyle>
          <a:p>
            <a:fld id="{5996718C-A1D8-4550-8AE3-299613AF9E48}" type="datetimeFigureOut">
              <a:rPr lang="en-GB" smtClean="0"/>
              <a:t>02/01/2023</a:t>
            </a:fld>
            <a:endParaRPr lang="en-GB"/>
          </a:p>
        </p:txBody>
      </p:sp>
      <p:sp>
        <p:nvSpPr>
          <p:cNvPr id="4" name="Slide Image Placeholder 3"/>
          <p:cNvSpPr>
            <a:spLocks noGrp="1" noRot="1" noChangeAspect="1"/>
          </p:cNvSpPr>
          <p:nvPr>
            <p:ph type="sldImg" idx="2"/>
          </p:nvPr>
        </p:nvSpPr>
        <p:spPr>
          <a:xfrm>
            <a:off x="422275" y="1243013"/>
            <a:ext cx="5970588" cy="3357562"/>
          </a:xfrm>
          <a:prstGeom prst="rect">
            <a:avLst/>
          </a:prstGeom>
          <a:noFill/>
          <a:ln w="12700">
            <a:solidFill>
              <a:prstClr val="black"/>
            </a:solidFill>
          </a:ln>
        </p:spPr>
        <p:txBody>
          <a:bodyPr vert="horz" lIns="91632" tIns="45816" rIns="91632" bIns="45816" rtlCol="0" anchor="ctr"/>
          <a:lstStyle/>
          <a:p>
            <a:endParaRPr lang="en-GB"/>
          </a:p>
        </p:txBody>
      </p:sp>
      <p:sp>
        <p:nvSpPr>
          <p:cNvPr id="5" name="Notes Placeholder 4"/>
          <p:cNvSpPr>
            <a:spLocks noGrp="1"/>
          </p:cNvSpPr>
          <p:nvPr>
            <p:ph type="body" sz="quarter" idx="3"/>
          </p:nvPr>
        </p:nvSpPr>
        <p:spPr>
          <a:xfrm>
            <a:off x="681514" y="4787126"/>
            <a:ext cx="5452110" cy="3916740"/>
          </a:xfrm>
          <a:prstGeom prst="rect">
            <a:avLst/>
          </a:prstGeom>
        </p:spPr>
        <p:txBody>
          <a:bodyPr vert="horz" lIns="91632" tIns="45816" rIns="91632" bIns="458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185"/>
            <a:ext cx="2953226" cy="499091"/>
          </a:xfrm>
          <a:prstGeom prst="rect">
            <a:avLst/>
          </a:prstGeom>
        </p:spPr>
        <p:txBody>
          <a:bodyPr vert="horz" lIns="91632" tIns="45816" rIns="91632" bIns="45816" rtlCol="0" anchor="b"/>
          <a:lstStyle>
            <a:lvl1pPr algn="l">
              <a:defRPr sz="1200"/>
            </a:lvl1pPr>
          </a:lstStyle>
          <a:p>
            <a:endParaRPr lang="en-GB"/>
          </a:p>
        </p:txBody>
      </p:sp>
      <p:sp>
        <p:nvSpPr>
          <p:cNvPr id="7" name="Slide Number Placeholder 6"/>
          <p:cNvSpPr>
            <a:spLocks noGrp="1"/>
          </p:cNvSpPr>
          <p:nvPr>
            <p:ph type="sldNum" sz="quarter" idx="5"/>
          </p:nvPr>
        </p:nvSpPr>
        <p:spPr>
          <a:xfrm>
            <a:off x="3860336" y="9448185"/>
            <a:ext cx="2953226" cy="499091"/>
          </a:xfrm>
          <a:prstGeom prst="rect">
            <a:avLst/>
          </a:prstGeom>
        </p:spPr>
        <p:txBody>
          <a:bodyPr vert="horz" lIns="91632" tIns="45816" rIns="91632" bIns="45816" rtlCol="0" anchor="b"/>
          <a:lstStyle>
            <a:lvl1pPr algn="r">
              <a:defRPr sz="1200"/>
            </a:lvl1pPr>
          </a:lstStyle>
          <a:p>
            <a:fld id="{EED85C98-1F69-48FE-9C11-EFF7DB6E8C8F}" type="slidenum">
              <a:rPr lang="en-GB" smtClean="0"/>
              <a:t>‹#›</a:t>
            </a:fld>
            <a:endParaRPr lang="en-GB"/>
          </a:p>
        </p:txBody>
      </p:sp>
    </p:spTree>
    <p:extLst>
      <p:ext uri="{BB962C8B-B14F-4D97-AF65-F5344CB8AC3E}">
        <p14:creationId xmlns:p14="http://schemas.microsoft.com/office/powerpoint/2010/main" val="386193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2</a:t>
            </a:fld>
            <a:endParaRPr lang="en-GB"/>
          </a:p>
        </p:txBody>
      </p:sp>
    </p:spTree>
    <p:extLst>
      <p:ext uri="{BB962C8B-B14F-4D97-AF65-F5344CB8AC3E}">
        <p14:creationId xmlns:p14="http://schemas.microsoft.com/office/powerpoint/2010/main" val="150900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B3BBB6-A2D9-4F56-A28F-9AC86990DD0A}" type="slidenum">
              <a:rPr lang="en-GB" smtClean="0"/>
              <a:t>11</a:t>
            </a:fld>
            <a:endParaRPr lang="en-GB"/>
          </a:p>
        </p:txBody>
      </p:sp>
    </p:spTree>
    <p:extLst>
      <p:ext uri="{BB962C8B-B14F-4D97-AF65-F5344CB8AC3E}">
        <p14:creationId xmlns:p14="http://schemas.microsoft.com/office/powerpoint/2010/main" val="90570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12</a:t>
            </a:fld>
            <a:endParaRPr lang="en-GB"/>
          </a:p>
        </p:txBody>
      </p:sp>
    </p:spTree>
    <p:extLst>
      <p:ext uri="{BB962C8B-B14F-4D97-AF65-F5344CB8AC3E}">
        <p14:creationId xmlns:p14="http://schemas.microsoft.com/office/powerpoint/2010/main" val="99271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13</a:t>
            </a:fld>
            <a:endParaRPr lang="en-GB"/>
          </a:p>
        </p:txBody>
      </p:sp>
    </p:spTree>
    <p:extLst>
      <p:ext uri="{BB962C8B-B14F-4D97-AF65-F5344CB8AC3E}">
        <p14:creationId xmlns:p14="http://schemas.microsoft.com/office/powerpoint/2010/main" val="401812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14</a:t>
            </a:fld>
            <a:endParaRPr lang="en-GB"/>
          </a:p>
        </p:txBody>
      </p:sp>
    </p:spTree>
    <p:extLst>
      <p:ext uri="{BB962C8B-B14F-4D97-AF65-F5344CB8AC3E}">
        <p14:creationId xmlns:p14="http://schemas.microsoft.com/office/powerpoint/2010/main" val="400520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15</a:t>
            </a:fld>
            <a:endParaRPr lang="en-GB"/>
          </a:p>
        </p:txBody>
      </p:sp>
    </p:spTree>
    <p:extLst>
      <p:ext uri="{BB962C8B-B14F-4D97-AF65-F5344CB8AC3E}">
        <p14:creationId xmlns:p14="http://schemas.microsoft.com/office/powerpoint/2010/main" val="233124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3</a:t>
            </a:fld>
            <a:endParaRPr lang="en-GB"/>
          </a:p>
        </p:txBody>
      </p:sp>
    </p:spTree>
    <p:extLst>
      <p:ext uri="{BB962C8B-B14F-4D97-AF65-F5344CB8AC3E}">
        <p14:creationId xmlns:p14="http://schemas.microsoft.com/office/powerpoint/2010/main" val="343326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4</a:t>
            </a:fld>
            <a:endParaRPr lang="en-GB"/>
          </a:p>
        </p:txBody>
      </p:sp>
    </p:spTree>
    <p:extLst>
      <p:ext uri="{BB962C8B-B14F-4D97-AF65-F5344CB8AC3E}">
        <p14:creationId xmlns:p14="http://schemas.microsoft.com/office/powerpoint/2010/main" val="292301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5</a:t>
            </a:fld>
            <a:endParaRPr lang="en-GB"/>
          </a:p>
        </p:txBody>
      </p:sp>
    </p:spTree>
    <p:extLst>
      <p:ext uri="{BB962C8B-B14F-4D97-AF65-F5344CB8AC3E}">
        <p14:creationId xmlns:p14="http://schemas.microsoft.com/office/powerpoint/2010/main" val="278360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6</a:t>
            </a:fld>
            <a:endParaRPr lang="en-GB"/>
          </a:p>
        </p:txBody>
      </p:sp>
    </p:spTree>
    <p:extLst>
      <p:ext uri="{BB962C8B-B14F-4D97-AF65-F5344CB8AC3E}">
        <p14:creationId xmlns:p14="http://schemas.microsoft.com/office/powerpoint/2010/main" val="347615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7</a:t>
            </a:fld>
            <a:endParaRPr lang="en-GB"/>
          </a:p>
        </p:txBody>
      </p:sp>
    </p:spTree>
    <p:extLst>
      <p:ext uri="{BB962C8B-B14F-4D97-AF65-F5344CB8AC3E}">
        <p14:creationId xmlns:p14="http://schemas.microsoft.com/office/powerpoint/2010/main" val="29715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8</a:t>
            </a:fld>
            <a:endParaRPr lang="en-GB"/>
          </a:p>
        </p:txBody>
      </p:sp>
    </p:spTree>
    <p:extLst>
      <p:ext uri="{BB962C8B-B14F-4D97-AF65-F5344CB8AC3E}">
        <p14:creationId xmlns:p14="http://schemas.microsoft.com/office/powerpoint/2010/main" val="221853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9</a:t>
            </a:fld>
            <a:endParaRPr lang="en-GB"/>
          </a:p>
        </p:txBody>
      </p:sp>
    </p:spTree>
    <p:extLst>
      <p:ext uri="{BB962C8B-B14F-4D97-AF65-F5344CB8AC3E}">
        <p14:creationId xmlns:p14="http://schemas.microsoft.com/office/powerpoint/2010/main" val="29609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10</a:t>
            </a:fld>
            <a:endParaRPr lang="en-GB"/>
          </a:p>
        </p:txBody>
      </p:sp>
    </p:spTree>
    <p:extLst>
      <p:ext uri="{BB962C8B-B14F-4D97-AF65-F5344CB8AC3E}">
        <p14:creationId xmlns:p14="http://schemas.microsoft.com/office/powerpoint/2010/main" val="127113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8896537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749647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22953C-71B5-433F-8D82-A17F1BBBC8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581745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22953C-71B5-433F-8D82-A17F1BBBC813}"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664098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22953C-71B5-433F-8D82-A17F1BBBC813}"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428844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22953C-71B5-433F-8D82-A17F1BBBC813}"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5549349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953C-71B5-433F-8D82-A17F1BBBC813}"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508057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2953C-71B5-433F-8D82-A17F1BBBC813}"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82902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2953C-71B5-433F-8D82-A17F1BBBC813}"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8111528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46038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196025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646306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36597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3408AC-52EB-4826-9CA5-349E1CCE0B7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284439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3408AC-52EB-4826-9CA5-349E1CCE0B7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3261511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3408AC-52EB-4826-9CA5-349E1CCE0B72}"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604768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3408AC-52EB-4826-9CA5-349E1CCE0B72}"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10406592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408AC-52EB-4826-9CA5-349E1CCE0B72}"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950923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408AC-52EB-4826-9CA5-349E1CCE0B7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0537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408AC-52EB-4826-9CA5-349E1CCE0B7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55740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639000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5061805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72067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95772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2CC169-FF12-491C-98E7-A002FFC75635}"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80641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2CC169-FF12-491C-98E7-A002FFC75635}"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97809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2CC169-FF12-491C-98E7-A002FFC75635}"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121564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2CC169-FF12-491C-98E7-A002FFC75635}"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831992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CC169-FF12-491C-98E7-A002FFC75635}"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28918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2CC169-FF12-491C-98E7-A002FFC75635}"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1017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2CC169-FF12-491C-98E7-A002FFC75635}"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3172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33868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465430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93637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514662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5B53F1-01B2-4564-91BE-28CAF74F6D4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06272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5B53F1-01B2-4564-91BE-28CAF74F6D4C}"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90978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5B53F1-01B2-4564-91BE-28CAF74F6D4C}"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68036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5B53F1-01B2-4564-91BE-28CAF74F6D4C}"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189390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B53F1-01B2-4564-91BE-28CAF74F6D4C}"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1479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B53F1-01B2-4564-91BE-28CAF74F6D4C}"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87336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B53F1-01B2-4564-91BE-28CAF74F6D4C}"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20132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0078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2015765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786553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4159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B6BBB4-429D-46CE-8381-A5F24D5CC5A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4565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B6BBB4-429D-46CE-8381-A5F24D5CC5AC}"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64195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B6BBB4-429D-46CE-8381-A5F24D5CC5AC}"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043185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B6BBB4-429D-46CE-8381-A5F24D5CC5AC}"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233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6BBB4-429D-46CE-8381-A5F24D5CC5AC}"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775849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BBB4-429D-46CE-8381-A5F24D5CC5AC}"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3163168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BBB4-429D-46CE-8381-A5F24D5CC5AC}"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89359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905373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558976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151532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17712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3885F6-8495-4481-B89F-07C1A75CA6C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7629808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3885F6-8495-4481-B89F-07C1A75CA6C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5698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3885F6-8495-4481-B89F-07C1A75CA6C2}"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61624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3885F6-8495-4481-B89F-07C1A75CA6C2}"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596497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885F6-8495-4481-B89F-07C1A75CA6C2}"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496735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885F6-8495-4481-B89F-07C1A75CA6C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406728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885F6-8495-4481-B89F-07C1A75CA6C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43991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002019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783662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136458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65592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64CD-C825-4164-92E9-07382117262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14149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B964CD-C825-4164-92E9-07382117262A}"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953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B964CD-C825-4164-92E9-07382117262A}"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246757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B964CD-C825-4164-92E9-07382117262A}"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94386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64CD-C825-4164-92E9-07382117262A}"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603058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64CD-C825-4164-92E9-07382117262A}"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765245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64CD-C825-4164-92E9-07382117262A}"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444983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533730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5337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650688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663673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CB064C-0D0A-499D-A5D8-1F369F0AED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9334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CB064C-0D0A-499D-A5D8-1F369F0AED13}"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095701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CB064C-0D0A-499D-A5D8-1F369F0AED13}"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708704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CB064C-0D0A-499D-A5D8-1F369F0AED13}"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928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B064C-0D0A-499D-A5D8-1F369F0AED13}"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5447224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CB064C-0D0A-499D-A5D8-1F369F0AED13}"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072674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CB064C-0D0A-499D-A5D8-1F369F0AED13}"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4211018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4106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75784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57049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427294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413C1F-3D0B-44E0-9D4F-12BD2C16E71F}"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608813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413C1F-3D0B-44E0-9D4F-12BD2C16E71F}"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817680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413C1F-3D0B-44E0-9D4F-12BD2C16E71F}"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971506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413C1F-3D0B-44E0-9D4F-12BD2C16E71F}"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231827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3C1F-3D0B-44E0-9D4F-12BD2C16E71F}"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8347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13C1F-3D0B-44E0-9D4F-12BD2C16E71F}"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198213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13C1F-3D0B-44E0-9D4F-12BD2C16E71F}"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09326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2888125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384065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21806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843812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3371D-5538-42C7-872B-0EB7B9168DE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465782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83371D-5538-42C7-872B-0EB7B9168DEA}"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2923145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83371D-5538-42C7-872B-0EB7B9168DEA}"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949162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83371D-5538-42C7-872B-0EB7B9168DEA}"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775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3371D-5538-42C7-872B-0EB7B9168DEA}"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857827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83371D-5538-42C7-872B-0EB7B9168DEA}"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1954055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83371D-5538-42C7-872B-0EB7B9168DEA}"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68736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5371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40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ADE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2953C-71B5-433F-8D82-A17F1BBBC813}"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B8E88-C210-4708-807F-C8B3CEEBF736}" type="slidenum">
              <a:rPr lang="en-GB" smtClean="0"/>
              <a:t>‹#›</a:t>
            </a:fld>
            <a:endParaRPr lang="en-GB"/>
          </a:p>
        </p:txBody>
      </p:sp>
    </p:spTree>
    <p:extLst>
      <p:ext uri="{BB962C8B-B14F-4D97-AF65-F5344CB8AC3E}">
        <p14:creationId xmlns:p14="http://schemas.microsoft.com/office/powerpoint/2010/main" val="5137794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DD1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408AC-52EB-4826-9CA5-349E1CCE0B72}"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B88-EFF7-4849-AB4B-15415B5487D9}" type="slidenum">
              <a:rPr lang="en-GB" smtClean="0"/>
              <a:t>‹#›</a:t>
            </a:fld>
            <a:endParaRPr lang="en-GB"/>
          </a:p>
        </p:txBody>
      </p:sp>
    </p:spTree>
    <p:extLst>
      <p:ext uri="{BB962C8B-B14F-4D97-AF65-F5344CB8AC3E}">
        <p14:creationId xmlns:p14="http://schemas.microsoft.com/office/powerpoint/2010/main" val="3749893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Rounded Rectangle 8"/>
          <p:cNvSpPr/>
          <p:nvPr userDrawn="1"/>
        </p:nvSpPr>
        <p:spPr>
          <a:xfrm>
            <a:off x="0" y="0"/>
            <a:ext cx="12192000" cy="6858000"/>
          </a:xfrm>
          <a:prstGeom prst="roundRect">
            <a:avLst/>
          </a:prstGeom>
          <a:solidFill>
            <a:srgbClr val="FDE1C6"/>
          </a:solid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CC169-FF12-491C-98E7-A002FFC75635}"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6289F-D2A1-445D-A818-EBBC9140CCFF}"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Tree>
    <p:extLst>
      <p:ext uri="{BB962C8B-B14F-4D97-AF65-F5344CB8AC3E}">
        <p14:creationId xmlns:p14="http://schemas.microsoft.com/office/powerpoint/2010/main" val="28020525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B53F1-01B2-4564-91BE-28CAF74F6D4C}"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125F2-D58B-47E6-8DE7-E81A19D11E3A}"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Tree>
    <p:extLst>
      <p:ext uri="{BB962C8B-B14F-4D97-AF65-F5344CB8AC3E}">
        <p14:creationId xmlns:p14="http://schemas.microsoft.com/office/powerpoint/2010/main" val="32664144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6BBB4-429D-46CE-8381-A5F24D5CC5AC}"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6480F-2367-4E20-8BB0-F445F54422E3}"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
        <p:nvSpPr>
          <p:cNvPr id="8" name="Rectangle 7"/>
          <p:cNvSpPr/>
          <p:nvPr userDrawn="1"/>
        </p:nvSpPr>
        <p:spPr>
          <a:xfrm>
            <a:off x="0" y="0"/>
            <a:ext cx="12192000" cy="6858000"/>
          </a:xfrm>
          <a:prstGeom prst="rect">
            <a:avLst/>
          </a:prstGeom>
          <a:no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80477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DE1C6"/>
            </a:gs>
            <a:gs pos="88000">
              <a:srgbClr val="FDE1C6"/>
            </a:gs>
            <a:gs pos="100000">
              <a:srgbClr val="F07D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885F6-8495-4481-B89F-07C1A75CA6C2}"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967B-3A4C-4DFB-9326-4E1BB8B9562B}" type="slidenum">
              <a:rPr lang="en-GB" smtClean="0"/>
              <a:t>‹#›</a:t>
            </a:fld>
            <a:endParaRPr lang="en-GB"/>
          </a:p>
        </p:txBody>
      </p:sp>
    </p:spTree>
    <p:extLst>
      <p:ext uri="{BB962C8B-B14F-4D97-AF65-F5344CB8AC3E}">
        <p14:creationId xmlns:p14="http://schemas.microsoft.com/office/powerpoint/2010/main" val="104295902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64CD-C825-4164-92E9-07382117262A}"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E595A-932C-4C37-9906-2C42F0803A18}" type="slidenum">
              <a:rPr lang="en-GB" smtClean="0"/>
              <a:t>‹#›</a:t>
            </a:fld>
            <a:endParaRPr lang="en-GB"/>
          </a:p>
        </p:txBody>
      </p:sp>
    </p:spTree>
    <p:extLst>
      <p:ext uri="{BB962C8B-B14F-4D97-AF65-F5344CB8AC3E}">
        <p14:creationId xmlns:p14="http://schemas.microsoft.com/office/powerpoint/2010/main" val="5698847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AEAC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B064C-0D0A-499D-A5D8-1F369F0AED13}"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1161-F3F9-4A12-992A-0B687E79AE75}" type="slidenum">
              <a:rPr lang="en-GB" smtClean="0"/>
              <a:t>‹#›</a:t>
            </a:fld>
            <a:endParaRPr lang="en-GB"/>
          </a:p>
        </p:txBody>
      </p:sp>
    </p:spTree>
    <p:extLst>
      <p:ext uri="{BB962C8B-B14F-4D97-AF65-F5344CB8AC3E}">
        <p14:creationId xmlns:p14="http://schemas.microsoft.com/office/powerpoint/2010/main" val="7896711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7D5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13C1F-3D0B-44E0-9D4F-12BD2C16E71F}"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5D6A8-82F4-449C-B487-7852E6879ADD}" type="slidenum">
              <a:rPr lang="en-GB" smtClean="0"/>
              <a:t>‹#›</a:t>
            </a:fld>
            <a:endParaRPr lang="en-GB"/>
          </a:p>
        </p:txBody>
      </p:sp>
    </p:spTree>
    <p:extLst>
      <p:ext uri="{BB962C8B-B14F-4D97-AF65-F5344CB8AC3E}">
        <p14:creationId xmlns:p14="http://schemas.microsoft.com/office/powerpoint/2010/main" val="7235175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4ED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3371D-5538-42C7-872B-0EB7B9168DEA}"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D46B2-F3E4-49E0-933C-7823A8232422}" type="slidenum">
              <a:rPr lang="en-GB" smtClean="0"/>
              <a:t>‹#›</a:t>
            </a:fld>
            <a:endParaRPr lang="en-GB"/>
          </a:p>
        </p:txBody>
      </p:sp>
    </p:spTree>
    <p:extLst>
      <p:ext uri="{BB962C8B-B14F-4D97-AF65-F5344CB8AC3E}">
        <p14:creationId xmlns:p14="http://schemas.microsoft.com/office/powerpoint/2010/main" val="30888179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dictionary.cambridge.org/dictionary/english/interroba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dictionary.cambridge.org/dictionary/english/interroba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856200" y="1263990"/>
            <a:ext cx="10515600" cy="1325563"/>
          </a:xfrm>
        </p:spPr>
        <p:txBody>
          <a:bodyPr/>
          <a:lstStyle/>
          <a:p>
            <a:pPr algn="ctr"/>
            <a:r>
              <a:rPr lang="en-GB" b="1" dirty="0">
                <a:solidFill>
                  <a:srgbClr val="E85051"/>
                </a:solidFill>
              </a:rPr>
              <a:t>Signature Work</a:t>
            </a:r>
            <a:br>
              <a:rPr lang="en-GB" sz="4000" dirty="0">
                <a:solidFill>
                  <a:srgbClr val="E85051"/>
                </a:solidFill>
              </a:rPr>
            </a:br>
            <a:r>
              <a:rPr lang="en-GB" sz="4000" dirty="0">
                <a:solidFill>
                  <a:srgbClr val="E85051"/>
                </a:solidFill>
              </a:rPr>
              <a:t>A Hallmark of Liberal Education</a:t>
            </a:r>
            <a:endParaRPr lang="en-GB" dirty="0">
              <a:solidFill>
                <a:srgbClr val="E85051"/>
              </a:solidFill>
            </a:endParaRPr>
          </a:p>
        </p:txBody>
      </p:sp>
      <p:pic>
        <p:nvPicPr>
          <p:cNvPr id="5" name="Content Placeholder 4">
            <a:extLst>
              <a:ext uri="{FF2B5EF4-FFF2-40B4-BE49-F238E27FC236}">
                <a16:creationId xmlns:a16="http://schemas.microsoft.com/office/drawing/2014/main" id="{5D30CFAA-1409-430F-9EF0-A601158854C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000" y="5641423"/>
            <a:ext cx="12276000" cy="1252909"/>
          </a:xfrm>
        </p:spPr>
      </p:pic>
      <p:sp>
        <p:nvSpPr>
          <p:cNvPr id="4" name="Subtitle 2">
            <a:extLst>
              <a:ext uri="{FF2B5EF4-FFF2-40B4-BE49-F238E27FC236}">
                <a16:creationId xmlns:a16="http://schemas.microsoft.com/office/drawing/2014/main" id="{1D1589A7-651B-4DB6-8958-7FE68FAEA4E0}"/>
              </a:ext>
            </a:extLst>
          </p:cNvPr>
          <p:cNvSpPr txBox="1">
            <a:spLocks/>
          </p:cNvSpPr>
          <p:nvPr/>
        </p:nvSpPr>
        <p:spPr>
          <a:xfrm>
            <a:off x="1393371" y="3048688"/>
            <a:ext cx="9144000" cy="213359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a:t>Blanchelande College Staff INSET</a:t>
            </a:r>
            <a:endParaRPr lang="en-GB"/>
          </a:p>
          <a:p>
            <a:pPr marL="0" indent="0" algn="ctr">
              <a:buNone/>
            </a:pPr>
            <a:endParaRPr lang="en-GB" sz="2000"/>
          </a:p>
          <a:p>
            <a:pPr marL="0" indent="0" algn="ctr">
              <a:buNone/>
            </a:pPr>
            <a:r>
              <a:rPr lang="en-GB"/>
              <a:t>5 September 2022</a:t>
            </a:r>
          </a:p>
          <a:p>
            <a:pPr marL="0" indent="0" algn="ctr">
              <a:buNone/>
            </a:pPr>
            <a:r>
              <a:rPr lang="en-GB"/>
              <a:t>Darryl </a:t>
            </a:r>
            <a:r>
              <a:rPr lang="en-GB" err="1"/>
              <a:t>Toerien</a:t>
            </a:r>
            <a:endParaRPr lang="en-GB" err="1">
              <a:cs typeface="Calibri"/>
            </a:endParaRPr>
          </a:p>
          <a:p>
            <a:pPr marL="0" indent="0" algn="ctr">
              <a:buNone/>
            </a:pPr>
            <a:r>
              <a:rPr lang="en-GB" sz="1800"/>
              <a:t>toeriend@blanchelande.sch.gg</a:t>
            </a:r>
          </a:p>
          <a:p>
            <a:endParaRPr lang="en-GB"/>
          </a:p>
        </p:txBody>
      </p:sp>
    </p:spTree>
    <p:extLst>
      <p:ext uri="{BB962C8B-B14F-4D97-AF65-F5344CB8AC3E}">
        <p14:creationId xmlns:p14="http://schemas.microsoft.com/office/powerpoint/2010/main" val="400060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Signalling Signature Work</a:t>
            </a:r>
            <a:endParaRPr lang="en-GB" sz="1800" dirty="0">
              <a:solidFill>
                <a:srgbClr val="E85051"/>
              </a:solidFill>
            </a:endParaRPr>
          </a:p>
        </p:txBody>
      </p:sp>
      <p:sp>
        <p:nvSpPr>
          <p:cNvPr id="8" name="Content Placeholder 7">
            <a:extLst>
              <a:ext uri="{FF2B5EF4-FFF2-40B4-BE49-F238E27FC236}">
                <a16:creationId xmlns:a16="http://schemas.microsoft.com/office/drawing/2014/main" id="{DDFE5B7A-BFDC-5C90-8DB2-3B36B9AF4B2B}"/>
              </a:ext>
            </a:extLst>
          </p:cNvPr>
          <p:cNvSpPr>
            <a:spLocks noGrp="1"/>
          </p:cNvSpPr>
          <p:nvPr>
            <p:ph sz="half" idx="1"/>
          </p:nvPr>
        </p:nvSpPr>
        <p:spPr>
          <a:xfrm>
            <a:off x="838199" y="1825625"/>
            <a:ext cx="6095496" cy="4351338"/>
          </a:xfrm>
        </p:spPr>
        <p:txBody>
          <a:bodyPr anchor="ctr"/>
          <a:lstStyle/>
          <a:p>
            <a:pPr marL="0" indent="0">
              <a:buNone/>
            </a:pPr>
            <a:r>
              <a:rPr lang="en-GB" dirty="0">
                <a:solidFill>
                  <a:srgbClr val="E85051"/>
                </a:solidFill>
              </a:rPr>
              <a:t>Interrobang:</a:t>
            </a:r>
            <a:r>
              <a:rPr lang="en-GB" dirty="0"/>
              <a:t> a punctuation symbol ( ‽ ) that combines the symbol ! [</a:t>
            </a:r>
            <a:r>
              <a:rPr lang="en-GB" dirty="0">
                <a:solidFill>
                  <a:srgbClr val="E85051"/>
                </a:solidFill>
              </a:rPr>
              <a:t>what!</a:t>
            </a:r>
            <a:r>
              <a:rPr lang="en-GB" dirty="0"/>
              <a:t>] and the  symbol ? [</a:t>
            </a:r>
            <a:r>
              <a:rPr lang="en-GB" dirty="0">
                <a:solidFill>
                  <a:srgbClr val="E85051"/>
                </a:solidFill>
              </a:rPr>
              <a:t>why?</a:t>
            </a:r>
            <a:r>
              <a:rPr lang="en-GB" dirty="0"/>
              <a:t>] </a:t>
            </a:r>
            <a:r>
              <a:rPr lang="en-GB" sz="2000" dirty="0"/>
              <a:t>(1)</a:t>
            </a:r>
          </a:p>
          <a:p>
            <a:pPr marL="0" indent="0">
              <a:buNone/>
            </a:pPr>
            <a:r>
              <a:rPr lang="en-GB" dirty="0"/>
              <a:t>Expresses wonder (</a:t>
            </a:r>
            <a:r>
              <a:rPr lang="en-GB" dirty="0">
                <a:solidFill>
                  <a:srgbClr val="E85051"/>
                </a:solidFill>
              </a:rPr>
              <a:t>!</a:t>
            </a:r>
            <a:r>
              <a:rPr lang="en-GB" dirty="0"/>
              <a:t>) and puzzlement (</a:t>
            </a:r>
            <a:r>
              <a:rPr lang="en-GB" dirty="0">
                <a:solidFill>
                  <a:srgbClr val="E85051"/>
                </a:solidFill>
              </a:rPr>
              <a:t>?</a:t>
            </a:r>
            <a:r>
              <a:rPr lang="en-GB" dirty="0"/>
              <a:t>) that gives rise to the dynamic process of coming to know and understand.</a:t>
            </a:r>
          </a:p>
        </p:txBody>
      </p:sp>
      <p:pic>
        <p:nvPicPr>
          <p:cNvPr id="11" name="Content Placeholder 10">
            <a:extLst>
              <a:ext uri="{FF2B5EF4-FFF2-40B4-BE49-F238E27FC236}">
                <a16:creationId xmlns:a16="http://schemas.microsoft.com/office/drawing/2014/main" id="{44EFCE67-9519-3DC1-D6CF-3AC265AE1C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52009" y="605775"/>
            <a:ext cx="2905407" cy="5646450"/>
          </a:xfrm>
        </p:spPr>
      </p:pic>
      <p:sp>
        <p:nvSpPr>
          <p:cNvPr id="12" name="TextBox 11">
            <a:extLst>
              <a:ext uri="{FF2B5EF4-FFF2-40B4-BE49-F238E27FC236}">
                <a16:creationId xmlns:a16="http://schemas.microsoft.com/office/drawing/2014/main" id="{FF0E5FBD-CEFE-7600-2E98-F07548F6EA2E}"/>
              </a:ext>
            </a:extLst>
          </p:cNvPr>
          <p:cNvSpPr txBox="1"/>
          <p:nvPr/>
        </p:nvSpPr>
        <p:spPr>
          <a:xfrm>
            <a:off x="838201" y="6189663"/>
            <a:ext cx="5453598" cy="400110"/>
          </a:xfrm>
          <a:prstGeom prst="rect">
            <a:avLst/>
          </a:prstGeom>
          <a:noFill/>
        </p:spPr>
        <p:txBody>
          <a:bodyPr wrap="square" rtlCol="0">
            <a:spAutoFit/>
          </a:bodyPr>
          <a:lstStyle/>
          <a:p>
            <a:r>
              <a:rPr lang="en-GB" sz="1000" b="1" dirty="0">
                <a:effectLst/>
                <a:latin typeface="Calibri" panose="020F0502020204030204" pitchFamily="34" charset="0"/>
              </a:rPr>
              <a:t>References</a:t>
            </a:r>
          </a:p>
          <a:p>
            <a:pPr marL="342900" indent="-342900">
              <a:buFontTx/>
              <a:buAutoNum type="arabicParenBoth"/>
            </a:pPr>
            <a:r>
              <a:rPr lang="en-GB" sz="1000" strike="noStrike" dirty="0">
                <a:effectLst/>
                <a:latin typeface="Arial" panose="020B0604020202020204" pitchFamily="34" charset="0"/>
              </a:rPr>
              <a:t> </a:t>
            </a:r>
            <a:r>
              <a:rPr lang="en-GB" sz="1000" dirty="0">
                <a:effectLst/>
                <a:latin typeface="Arial" panose="020B0604020202020204" pitchFamily="34" charset="0"/>
                <a:hlinkClick r:id="rId4"/>
              </a:rPr>
              <a:t>Cambridge Advanced Learner's Dictionary &amp; Thesaurus</a:t>
            </a:r>
            <a:r>
              <a:rPr lang="en-GB" sz="1000" strike="noStrike" dirty="0">
                <a:effectLst/>
                <a:latin typeface="Arial" panose="020B0604020202020204" pitchFamily="34" charset="0"/>
              </a:rPr>
              <a:t> © Cambridge University Press</a:t>
            </a:r>
            <a:r>
              <a:rPr lang="en-GB" sz="1000" dirty="0">
                <a:latin typeface="Calibri" panose="020F0502020204030204" pitchFamily="34" charset="0"/>
              </a:rPr>
              <a:t>.</a:t>
            </a:r>
          </a:p>
        </p:txBody>
      </p:sp>
    </p:spTree>
    <p:extLst>
      <p:ext uri="{BB962C8B-B14F-4D97-AF65-F5344CB8AC3E}">
        <p14:creationId xmlns:p14="http://schemas.microsoft.com/office/powerpoint/2010/main" val="1212988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Towards a Signature Work in Each Phase</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a:xfrm>
            <a:off x="838200" y="1825625"/>
            <a:ext cx="10715940" cy="4351338"/>
          </a:xfrm>
        </p:spPr>
        <p:txBody>
          <a:bodyPr>
            <a:normAutofit fontScale="92500" lnSpcReduction="20000"/>
          </a:bodyPr>
          <a:lstStyle/>
          <a:p>
            <a:r>
              <a:rPr lang="en-GB" dirty="0"/>
              <a:t>Human and Physical Resources</a:t>
            </a:r>
          </a:p>
          <a:p>
            <a:pPr lvl="1"/>
            <a:r>
              <a:rPr lang="en-GB" dirty="0"/>
              <a:t>Development of Junior Librarian, Senior &amp; Sixth Librarian, </a:t>
            </a:r>
            <a:r>
              <a:rPr lang="en-GB" b="1" dirty="0"/>
              <a:t>EPQ</a:t>
            </a:r>
            <a:r>
              <a:rPr lang="en-GB" dirty="0"/>
              <a:t> &amp; </a:t>
            </a:r>
            <a:r>
              <a:rPr lang="en-GB" b="1" dirty="0"/>
              <a:t>HPQ</a:t>
            </a:r>
            <a:r>
              <a:rPr lang="en-GB" dirty="0"/>
              <a:t> Coordinator roles (see below)</a:t>
            </a:r>
          </a:p>
          <a:p>
            <a:pPr lvl="1"/>
            <a:r>
              <a:rPr lang="en-GB" dirty="0"/>
              <a:t>Development of Junior Library</a:t>
            </a:r>
          </a:p>
          <a:p>
            <a:r>
              <a:rPr lang="en-GB" dirty="0"/>
              <a:t>Literacy and Reading Promotion</a:t>
            </a:r>
          </a:p>
          <a:p>
            <a:pPr lvl="1"/>
            <a:r>
              <a:rPr lang="en-GB" dirty="0"/>
              <a:t>Integrate components of a whole-school reader development programme</a:t>
            </a:r>
            <a:endParaRPr lang="en-GB" i="1" dirty="0"/>
          </a:p>
          <a:p>
            <a:r>
              <a:rPr lang="en-GB" dirty="0"/>
              <a:t>Inquiry-Based Learning (includes Media &amp; Information Literacy)</a:t>
            </a:r>
          </a:p>
          <a:p>
            <a:pPr lvl="1"/>
            <a:r>
              <a:rPr lang="en-GB" b="1" dirty="0"/>
              <a:t>Infants</a:t>
            </a:r>
            <a:r>
              <a:rPr lang="en-GB" dirty="0"/>
              <a:t> | For example, developing the Year 1 Accidental Zoo inquiry more fully</a:t>
            </a:r>
          </a:p>
          <a:p>
            <a:pPr lvl="1"/>
            <a:r>
              <a:rPr lang="en-GB" b="1" dirty="0"/>
              <a:t>Juniors</a:t>
            </a:r>
            <a:r>
              <a:rPr lang="en-GB" dirty="0"/>
              <a:t> | Year 6 Science-based interdisciplinary heat transfer inquiry, which, if done properly, could also result in at least a Bronze CREST Award for all students</a:t>
            </a:r>
          </a:p>
          <a:p>
            <a:pPr lvl="1"/>
            <a:r>
              <a:rPr lang="en-GB" b="1" dirty="0"/>
              <a:t>Seniors</a:t>
            </a:r>
            <a:r>
              <a:rPr lang="en-GB" dirty="0"/>
              <a:t> | Year 9 induction and inquiry skills programme leading to a Signature Work and a English Language Endorsement GCSE and optional </a:t>
            </a:r>
            <a:r>
              <a:rPr lang="en-GB" b="1" dirty="0"/>
              <a:t>HPQ</a:t>
            </a:r>
            <a:r>
              <a:rPr lang="en-GB" dirty="0"/>
              <a:t> [in Year 10]</a:t>
            </a:r>
          </a:p>
          <a:p>
            <a:pPr lvl="1"/>
            <a:r>
              <a:rPr lang="en-GB" b="1" dirty="0"/>
              <a:t>Sixth Form</a:t>
            </a:r>
            <a:r>
              <a:rPr lang="en-GB" dirty="0"/>
              <a:t> | Year 12 induction and inquiry skills programme leading to a Signature Work and optional </a:t>
            </a:r>
            <a:r>
              <a:rPr lang="en-GB" b="1" dirty="0"/>
              <a:t>EPQ</a:t>
            </a:r>
            <a:endParaRPr lang="en-GB" dirty="0"/>
          </a:p>
        </p:txBody>
      </p:sp>
    </p:spTree>
    <p:extLst>
      <p:ext uri="{BB962C8B-B14F-4D97-AF65-F5344CB8AC3E}">
        <p14:creationId xmlns:p14="http://schemas.microsoft.com/office/powerpoint/2010/main" val="1513421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Signalling Signature Work</a:t>
            </a:r>
            <a:endParaRPr lang="en-GB" sz="1800" dirty="0">
              <a:solidFill>
                <a:srgbClr val="E85051"/>
              </a:solidFill>
            </a:endParaRPr>
          </a:p>
        </p:txBody>
      </p:sp>
      <p:sp>
        <p:nvSpPr>
          <p:cNvPr id="8" name="Content Placeholder 7">
            <a:extLst>
              <a:ext uri="{FF2B5EF4-FFF2-40B4-BE49-F238E27FC236}">
                <a16:creationId xmlns:a16="http://schemas.microsoft.com/office/drawing/2014/main" id="{DDFE5B7A-BFDC-5C90-8DB2-3B36B9AF4B2B}"/>
              </a:ext>
            </a:extLst>
          </p:cNvPr>
          <p:cNvSpPr>
            <a:spLocks noGrp="1"/>
          </p:cNvSpPr>
          <p:nvPr>
            <p:ph sz="half" idx="1"/>
          </p:nvPr>
        </p:nvSpPr>
        <p:spPr>
          <a:xfrm>
            <a:off x="838199" y="1825625"/>
            <a:ext cx="6095496" cy="4351338"/>
          </a:xfrm>
        </p:spPr>
        <p:txBody>
          <a:bodyPr anchor="ctr"/>
          <a:lstStyle/>
          <a:p>
            <a:pPr marL="0" indent="0">
              <a:buNone/>
            </a:pPr>
            <a:r>
              <a:rPr lang="en-GB" dirty="0">
                <a:solidFill>
                  <a:srgbClr val="E85051"/>
                </a:solidFill>
              </a:rPr>
              <a:t>Interrobang:</a:t>
            </a:r>
            <a:r>
              <a:rPr lang="en-GB" dirty="0"/>
              <a:t> a punctuation symbol ( ‽ ) that combines the symbol ! [</a:t>
            </a:r>
            <a:r>
              <a:rPr lang="en-GB" dirty="0">
                <a:solidFill>
                  <a:srgbClr val="E85051"/>
                </a:solidFill>
              </a:rPr>
              <a:t>what!</a:t>
            </a:r>
            <a:r>
              <a:rPr lang="en-GB" dirty="0"/>
              <a:t>] and the  symbol ? [</a:t>
            </a:r>
            <a:r>
              <a:rPr lang="en-GB" dirty="0">
                <a:solidFill>
                  <a:srgbClr val="E85051"/>
                </a:solidFill>
              </a:rPr>
              <a:t>why?</a:t>
            </a:r>
            <a:r>
              <a:rPr lang="en-GB" dirty="0"/>
              <a:t>] </a:t>
            </a:r>
            <a:r>
              <a:rPr lang="en-GB" sz="2000" dirty="0"/>
              <a:t>(1)</a:t>
            </a:r>
          </a:p>
          <a:p>
            <a:pPr marL="0" indent="0">
              <a:buNone/>
            </a:pPr>
            <a:r>
              <a:rPr lang="en-GB" dirty="0"/>
              <a:t>Expresses wonder (</a:t>
            </a:r>
            <a:r>
              <a:rPr lang="en-GB" dirty="0">
                <a:solidFill>
                  <a:srgbClr val="E85051"/>
                </a:solidFill>
              </a:rPr>
              <a:t>!</a:t>
            </a:r>
            <a:r>
              <a:rPr lang="en-GB" dirty="0"/>
              <a:t>) and puzzlement (</a:t>
            </a:r>
            <a:r>
              <a:rPr lang="en-GB" dirty="0">
                <a:solidFill>
                  <a:srgbClr val="E85051"/>
                </a:solidFill>
              </a:rPr>
              <a:t>?</a:t>
            </a:r>
            <a:r>
              <a:rPr lang="en-GB" dirty="0"/>
              <a:t>) that gives rise to the dynamic process of coming to know and understand.</a:t>
            </a:r>
          </a:p>
        </p:txBody>
      </p:sp>
      <p:pic>
        <p:nvPicPr>
          <p:cNvPr id="11" name="Content Placeholder 10">
            <a:extLst>
              <a:ext uri="{FF2B5EF4-FFF2-40B4-BE49-F238E27FC236}">
                <a16:creationId xmlns:a16="http://schemas.microsoft.com/office/drawing/2014/main" id="{44EFCE67-9519-3DC1-D6CF-3AC265AE1C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52009" y="605775"/>
            <a:ext cx="2905407" cy="5646450"/>
          </a:xfrm>
        </p:spPr>
      </p:pic>
      <p:sp>
        <p:nvSpPr>
          <p:cNvPr id="12" name="TextBox 11">
            <a:extLst>
              <a:ext uri="{FF2B5EF4-FFF2-40B4-BE49-F238E27FC236}">
                <a16:creationId xmlns:a16="http://schemas.microsoft.com/office/drawing/2014/main" id="{FF0E5FBD-CEFE-7600-2E98-F07548F6EA2E}"/>
              </a:ext>
            </a:extLst>
          </p:cNvPr>
          <p:cNvSpPr txBox="1"/>
          <p:nvPr/>
        </p:nvSpPr>
        <p:spPr>
          <a:xfrm>
            <a:off x="838201" y="6189663"/>
            <a:ext cx="5453598" cy="400110"/>
          </a:xfrm>
          <a:prstGeom prst="rect">
            <a:avLst/>
          </a:prstGeom>
          <a:noFill/>
        </p:spPr>
        <p:txBody>
          <a:bodyPr wrap="square" rtlCol="0">
            <a:spAutoFit/>
          </a:bodyPr>
          <a:lstStyle/>
          <a:p>
            <a:r>
              <a:rPr lang="en-GB" sz="1000" b="1" dirty="0">
                <a:effectLst/>
                <a:latin typeface="Calibri" panose="020F0502020204030204" pitchFamily="34" charset="0"/>
              </a:rPr>
              <a:t>References</a:t>
            </a:r>
          </a:p>
          <a:p>
            <a:pPr marL="342900" indent="-342900">
              <a:buFontTx/>
              <a:buAutoNum type="arabicParenBoth"/>
            </a:pPr>
            <a:r>
              <a:rPr lang="en-GB" sz="1000" strike="noStrike" dirty="0">
                <a:effectLst/>
                <a:latin typeface="Arial" panose="020B0604020202020204" pitchFamily="34" charset="0"/>
              </a:rPr>
              <a:t> </a:t>
            </a:r>
            <a:r>
              <a:rPr lang="en-GB" sz="1000" dirty="0">
                <a:effectLst/>
                <a:latin typeface="Arial" panose="020B0604020202020204" pitchFamily="34" charset="0"/>
                <a:hlinkClick r:id="rId4"/>
              </a:rPr>
              <a:t>Cambridge Advanced Learner's Dictionary &amp; Thesaurus</a:t>
            </a:r>
            <a:r>
              <a:rPr lang="en-GB" sz="1000" strike="noStrike" dirty="0">
                <a:effectLst/>
                <a:latin typeface="Arial" panose="020B0604020202020204" pitchFamily="34" charset="0"/>
              </a:rPr>
              <a:t> © Cambridge University Press</a:t>
            </a:r>
            <a:r>
              <a:rPr lang="en-GB" sz="1000" dirty="0">
                <a:latin typeface="Calibri" panose="020F0502020204030204" pitchFamily="34" charset="0"/>
              </a:rPr>
              <a:t>.</a:t>
            </a:r>
          </a:p>
        </p:txBody>
      </p:sp>
    </p:spTree>
    <p:extLst>
      <p:ext uri="{BB962C8B-B14F-4D97-AF65-F5344CB8AC3E}">
        <p14:creationId xmlns:p14="http://schemas.microsoft.com/office/powerpoint/2010/main" val="54203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Becoming knowledge-able</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chor="ctr"/>
          <a:lstStyle/>
          <a:p>
            <a:pPr marL="0" indent="0">
              <a:buNone/>
            </a:pPr>
            <a:r>
              <a:rPr lang="en-GB" dirty="0"/>
              <a:t>“…for the students, </a:t>
            </a:r>
            <a:r>
              <a:rPr lang="en-GB" i="1" dirty="0"/>
              <a:t>the goal of inquiry is making not learning</a:t>
            </a:r>
            <a:r>
              <a:rPr lang="en-GB" dirty="0"/>
              <a:t>, or as I put it above, working on an improvable object. Motivated and challenged by real questions and problems, their attention is on making answers and solutions. Under these conditions, learning is an outcome that occurs because the making requires the student </a:t>
            </a:r>
            <a:r>
              <a:rPr lang="en-GB" i="1" dirty="0"/>
              <a:t>to extend his or her understanding in action</a:t>
            </a:r>
            <a:r>
              <a:rPr lang="en-GB" dirty="0"/>
              <a:t> – whether the artefact constructed is a material object, a demonstration, explanation, or theoretical formulation.”</a:t>
            </a:r>
          </a:p>
          <a:p>
            <a:pPr marL="0" indent="0" algn="r">
              <a:buNone/>
            </a:pPr>
            <a:r>
              <a:rPr lang="en-GB" sz="2000" dirty="0"/>
              <a:t>Gordon Wells in </a:t>
            </a:r>
            <a:r>
              <a:rPr lang="en-GB" sz="2000" i="1" dirty="0"/>
              <a:t>Action Talk &amp; Text: Learning &amp; Teaching Through Inquiry</a:t>
            </a:r>
            <a:r>
              <a:rPr lang="en-GB" sz="2000" dirty="0"/>
              <a:t> (2001, p. 190)</a:t>
            </a:r>
          </a:p>
        </p:txBody>
      </p:sp>
    </p:spTree>
    <p:extLst>
      <p:ext uri="{BB962C8B-B14F-4D97-AF65-F5344CB8AC3E}">
        <p14:creationId xmlns:p14="http://schemas.microsoft.com/office/powerpoint/2010/main" val="2380738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FOSIL Priority Skills in Transition Years</a:t>
            </a:r>
            <a:endParaRPr lang="en-GB" sz="1800" dirty="0">
              <a:solidFill>
                <a:srgbClr val="E85051"/>
              </a:solidFill>
            </a:endParaRPr>
          </a:p>
        </p:txBody>
      </p:sp>
      <p:pic>
        <p:nvPicPr>
          <p:cNvPr id="5" name="Content Placeholder 4" descr="Table&#10;&#10;Description automatically generated">
            <a:extLst>
              <a:ext uri="{FF2B5EF4-FFF2-40B4-BE49-F238E27FC236}">
                <a16:creationId xmlns:a16="http://schemas.microsoft.com/office/drawing/2014/main" id="{A2338839-CA03-2995-453B-7DC7630DFC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9937" y="1403609"/>
            <a:ext cx="8412126" cy="5350994"/>
          </a:xfrm>
        </p:spPr>
      </p:pic>
    </p:spTree>
    <p:extLst>
      <p:ext uri="{BB962C8B-B14F-4D97-AF65-F5344CB8AC3E}">
        <p14:creationId xmlns:p14="http://schemas.microsoft.com/office/powerpoint/2010/main" val="3166782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A2338839-CA03-2995-453B-7DC7630DFC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379" y="0"/>
            <a:ext cx="10781242" cy="6858000"/>
          </a:xfrm>
        </p:spPr>
      </p:pic>
    </p:spTree>
    <p:extLst>
      <p:ext uri="{BB962C8B-B14F-4D97-AF65-F5344CB8AC3E}">
        <p14:creationId xmlns:p14="http://schemas.microsoft.com/office/powerpoint/2010/main" val="1668195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“Do not block the way of inquiry”.</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chor="ctr"/>
          <a:lstStyle/>
          <a:p>
            <a:pPr marL="0" indent="0">
              <a:buNone/>
            </a:pPr>
            <a:r>
              <a:rPr lang="en-GB" dirty="0"/>
              <a:t>“Upon this first, and in one sense this sole, rule of reason – that in order to learn you must desire to learn, and in so desiring not be satisfied with what you already incline to think – there follows one corollary which itself deserves to be inscribed upon every wall of the city of philosophy: </a:t>
            </a:r>
            <a:r>
              <a:rPr lang="en-GB" dirty="0">
                <a:solidFill>
                  <a:srgbClr val="E85051"/>
                </a:solidFill>
              </a:rPr>
              <a:t>Do not block the way of inquiry</a:t>
            </a:r>
            <a:r>
              <a:rPr lang="en-GB" dirty="0"/>
              <a:t>”.</a:t>
            </a:r>
          </a:p>
          <a:p>
            <a:pPr marL="0" indent="0" algn="r">
              <a:buNone/>
            </a:pPr>
            <a:r>
              <a:rPr lang="en-GB" sz="2000" dirty="0"/>
              <a:t>Charles Sanders Pierce, </a:t>
            </a:r>
            <a:r>
              <a:rPr lang="en-GB" sz="2000" i="1" dirty="0"/>
              <a:t>The Scientific Attitude and Fallibilism</a:t>
            </a:r>
            <a:r>
              <a:rPr lang="en-GB" sz="2000" dirty="0"/>
              <a:t>,</a:t>
            </a:r>
            <a:r>
              <a:rPr lang="en-GB" sz="2000" i="1" dirty="0"/>
              <a:t> </a:t>
            </a:r>
            <a:r>
              <a:rPr lang="en-GB" sz="2000" dirty="0"/>
              <a:t>(1955, p. 54)</a:t>
            </a:r>
          </a:p>
        </p:txBody>
      </p:sp>
    </p:spTree>
    <p:extLst>
      <p:ext uri="{BB962C8B-B14F-4D97-AF65-F5344CB8AC3E}">
        <p14:creationId xmlns:p14="http://schemas.microsoft.com/office/powerpoint/2010/main" val="1962884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Signature Work</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ormAutofit lnSpcReduction="10000"/>
          </a:bodyPr>
          <a:lstStyle/>
          <a:p>
            <a:r>
              <a:rPr lang="en-GB" dirty="0"/>
              <a:t>Signature Work is a defining feature of a liberal education</a:t>
            </a:r>
          </a:p>
          <a:p>
            <a:r>
              <a:rPr lang="en-GB" dirty="0"/>
              <a:t>Signature Work is</a:t>
            </a:r>
          </a:p>
          <a:p>
            <a:pPr lvl="1"/>
            <a:r>
              <a:rPr lang="en-GB" dirty="0"/>
              <a:t>an inquiry-based exploration of an essential question or problem</a:t>
            </a:r>
          </a:p>
          <a:p>
            <a:pPr lvl="2"/>
            <a:r>
              <a:rPr lang="en-GB" dirty="0"/>
              <a:t>(contemporary or enduring)</a:t>
            </a:r>
          </a:p>
          <a:p>
            <a:pPr lvl="1"/>
            <a:r>
              <a:rPr lang="en-GB" dirty="0"/>
              <a:t>that the individual student identifies and defines</a:t>
            </a:r>
          </a:p>
          <a:p>
            <a:pPr lvl="1"/>
            <a:r>
              <a:rPr lang="en-GB" dirty="0"/>
              <a:t>that is conducted over an extended period</a:t>
            </a:r>
          </a:p>
          <a:p>
            <a:pPr lvl="1"/>
            <a:r>
              <a:rPr lang="en-GB" dirty="0"/>
              <a:t>and that involves substantial [age-appropriate] writing and reflection</a:t>
            </a:r>
          </a:p>
          <a:p>
            <a:r>
              <a:rPr lang="en-GB" dirty="0"/>
              <a:t>Termed Signature Work to reflect the high level of personalization and individual initiative involved, consequently bearing the distinctive imprint of the interests, commitments, and cumulative learning of the student</a:t>
            </a:r>
          </a:p>
        </p:txBody>
      </p:sp>
    </p:spTree>
    <p:extLst>
      <p:ext uri="{BB962C8B-B14F-4D97-AF65-F5344CB8AC3E}">
        <p14:creationId xmlns:p14="http://schemas.microsoft.com/office/powerpoint/2010/main" val="350574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Inquiry</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lstStyle/>
          <a:p>
            <a:r>
              <a:rPr lang="en-GB" dirty="0"/>
              <a:t>A stance of wonder and puzzlement that …</a:t>
            </a:r>
          </a:p>
          <a:p>
            <a:r>
              <a:rPr lang="en-GB" dirty="0"/>
              <a:t>… gives rise to a dynamic [learning] process …</a:t>
            </a:r>
          </a:p>
          <a:p>
            <a:r>
              <a:rPr lang="en-GB" dirty="0"/>
              <a:t>… of coming to know and understand …</a:t>
            </a:r>
          </a:p>
          <a:p>
            <a:r>
              <a:rPr lang="en-GB" dirty="0"/>
              <a:t>… the world and ourselves in it …</a:t>
            </a:r>
          </a:p>
          <a:p>
            <a:r>
              <a:rPr lang="en-GB" dirty="0"/>
              <a:t>… as the basis for responsible participation in community</a:t>
            </a:r>
          </a:p>
        </p:txBody>
      </p:sp>
    </p:spTree>
    <p:extLst>
      <p:ext uri="{BB962C8B-B14F-4D97-AF65-F5344CB8AC3E}">
        <p14:creationId xmlns:p14="http://schemas.microsoft.com/office/powerpoint/2010/main" val="3744697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Building a Community of Inquiry</a:t>
            </a:r>
            <a:endParaRPr lang="en-GB" sz="1800" dirty="0">
              <a:solidFill>
                <a:srgbClr val="E85051"/>
              </a:solidFill>
            </a:endParaRP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chor="ctr"/>
          <a:lstStyle/>
          <a:p>
            <a:pPr marL="0" indent="0">
              <a:buNone/>
            </a:pPr>
            <a:r>
              <a:rPr lang="en-GB" dirty="0"/>
              <a:t>While inquiry necessarily involves “personal struggles to find the right questions and assemble mosaic tiles of information to tell the tale coherently … acquiring knowledge is a conversation, not a destination ... a process [or]  journey we take together, not alone [because] others are always involved {both living and dead}”.</a:t>
            </a:r>
          </a:p>
          <a:p>
            <a:pPr marL="0" indent="0" algn="r">
              <a:buNone/>
            </a:pPr>
            <a:r>
              <a:rPr lang="en-GB" sz="2000" dirty="0"/>
              <a:t>Jonathan Rauch, </a:t>
            </a:r>
            <a:r>
              <a:rPr lang="en-GB" sz="2000" i="1" dirty="0"/>
              <a:t>The Constitution of Knowledge: A Defence of the Truth </a:t>
            </a:r>
            <a:r>
              <a:rPr lang="en-GB" sz="2000" dirty="0"/>
              <a:t>(2021, pp. 3-4)</a:t>
            </a:r>
          </a:p>
        </p:txBody>
      </p:sp>
    </p:spTree>
    <p:extLst>
      <p:ext uri="{BB962C8B-B14F-4D97-AF65-F5344CB8AC3E}">
        <p14:creationId xmlns:p14="http://schemas.microsoft.com/office/powerpoint/2010/main" val="827577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As we begin, … (stance)</a:t>
            </a:r>
            <a:endParaRPr lang="en-GB" sz="1800" dirty="0">
              <a:solidFill>
                <a:srgbClr val="E85051"/>
              </a:solidFill>
            </a:endParaRPr>
          </a:p>
        </p:txBody>
      </p:sp>
      <p:sp>
        <p:nvSpPr>
          <p:cNvPr id="3" name="Content Placeholder 2">
            <a:extLst>
              <a:ext uri="{FF2B5EF4-FFF2-40B4-BE49-F238E27FC236}">
                <a16:creationId xmlns:a16="http://schemas.microsoft.com/office/drawing/2014/main" id="{A2D3A3F6-DF28-4D4B-AA0A-5ED034C085A4}"/>
              </a:ext>
            </a:extLst>
          </p:cNvPr>
          <p:cNvSpPr>
            <a:spLocks noGrp="1"/>
          </p:cNvSpPr>
          <p:nvPr>
            <p:ph sz="half" idx="1"/>
          </p:nvPr>
        </p:nvSpPr>
        <p:spPr>
          <a:xfrm>
            <a:off x="838200" y="1690688"/>
            <a:ext cx="4986130" cy="4351338"/>
          </a:xfrm>
        </p:spPr>
        <p:txBody>
          <a:bodyPr anchor="ctr">
            <a:normAutofit/>
          </a:bodyPr>
          <a:lstStyle/>
          <a:p>
            <a:r>
              <a:rPr lang="en-GB" sz="2400" dirty="0"/>
              <a:t>“Only a person who has questions can have [real understanding].”</a:t>
            </a:r>
            <a:r>
              <a:rPr lang="en-GB" sz="2000" dirty="0"/>
              <a:t> (1)</a:t>
            </a:r>
          </a:p>
          <a:p>
            <a:r>
              <a:rPr lang="en-GB" sz="2400" dirty="0"/>
              <a:t>“It is easy to ask trivial questions … It is also easy to ask impossibly difficult questions. The trick is to find the medium questions that can be answered and that take you somewhere.” </a:t>
            </a:r>
            <a:r>
              <a:rPr lang="en-GB" sz="2000" dirty="0"/>
              <a:t>(2)</a:t>
            </a:r>
          </a:p>
          <a:p>
            <a:r>
              <a:rPr lang="en-GB" sz="2400" dirty="0"/>
              <a:t>“[Despite being a </a:t>
            </a:r>
            <a:r>
              <a:rPr lang="en-GB" sz="2400" dirty="0" err="1"/>
              <a:t>supergenius</a:t>
            </a:r>
            <a:r>
              <a:rPr lang="en-GB" sz="2400" dirty="0"/>
              <a:t>]…he needs twenty years of schooling before he can ask the right questions and understand the answers.” </a:t>
            </a:r>
            <a:r>
              <a:rPr lang="en-GB" sz="2000" dirty="0"/>
              <a:t>(3)</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5C475708-C022-38F9-2EED-4F838A32674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65574" y="2022444"/>
            <a:ext cx="5695122" cy="3687825"/>
          </a:xfrm>
        </p:spPr>
      </p:pic>
      <p:sp>
        <p:nvSpPr>
          <p:cNvPr id="9" name="TextBox 8">
            <a:extLst>
              <a:ext uri="{FF2B5EF4-FFF2-40B4-BE49-F238E27FC236}">
                <a16:creationId xmlns:a16="http://schemas.microsoft.com/office/drawing/2014/main" id="{2B834366-1A4C-9416-016A-AE49ECFEF8FF}"/>
              </a:ext>
            </a:extLst>
          </p:cNvPr>
          <p:cNvSpPr txBox="1"/>
          <p:nvPr/>
        </p:nvSpPr>
        <p:spPr>
          <a:xfrm>
            <a:off x="838200" y="5989018"/>
            <a:ext cx="5181600" cy="707886"/>
          </a:xfrm>
          <a:prstGeom prst="rect">
            <a:avLst/>
          </a:prstGeom>
          <a:noFill/>
        </p:spPr>
        <p:txBody>
          <a:bodyPr wrap="square" rtlCol="0">
            <a:spAutoFit/>
          </a:bodyPr>
          <a:lstStyle/>
          <a:p>
            <a:r>
              <a:rPr lang="en-GB" sz="1000" b="1" dirty="0">
                <a:effectLst/>
                <a:latin typeface="Calibri" panose="020F0502020204030204" pitchFamily="34" charset="0"/>
              </a:rPr>
              <a:t>References</a:t>
            </a:r>
          </a:p>
          <a:p>
            <a:pPr marL="342900" indent="-342900">
              <a:buAutoNum type="arabicParenBoth"/>
            </a:pPr>
            <a:r>
              <a:rPr lang="en-GB" sz="1000" dirty="0">
                <a:effectLst/>
                <a:latin typeface="Calibri" panose="020F0502020204030204" pitchFamily="34" charset="0"/>
              </a:rPr>
              <a:t>Hans-Georg Gadamer, </a:t>
            </a:r>
            <a:r>
              <a:rPr lang="en-GB" sz="1000" i="1" dirty="0">
                <a:effectLst/>
                <a:latin typeface="Calibri" panose="020F0502020204030204" pitchFamily="34" charset="0"/>
              </a:rPr>
              <a:t>Truth and Method</a:t>
            </a:r>
            <a:r>
              <a:rPr lang="en-GB" sz="1000" dirty="0">
                <a:effectLst/>
                <a:latin typeface="Calibri" panose="020F0502020204030204" pitchFamily="34" charset="0"/>
              </a:rPr>
              <a:t>, 1994, p. 365.</a:t>
            </a:r>
          </a:p>
          <a:p>
            <a:pPr marL="342900" indent="-342900">
              <a:buFontTx/>
              <a:buAutoNum type="arabicParenBoth"/>
            </a:pPr>
            <a:r>
              <a:rPr lang="en-GB" sz="1000" dirty="0">
                <a:effectLst/>
                <a:latin typeface="Calibri" panose="020F0502020204030204" pitchFamily="34" charset="0"/>
              </a:rPr>
              <a:t>Jerome Bruner, </a:t>
            </a:r>
            <a:r>
              <a:rPr lang="en-GB" sz="1000" i="1" dirty="0">
                <a:effectLst/>
                <a:latin typeface="Calibri" panose="020F0502020204030204" pitchFamily="34" charset="0"/>
              </a:rPr>
              <a:t>The Process of Education</a:t>
            </a:r>
            <a:r>
              <a:rPr lang="en-GB" sz="1000" dirty="0">
                <a:effectLst/>
                <a:latin typeface="Calibri" panose="020F0502020204030204" pitchFamily="34" charset="0"/>
              </a:rPr>
              <a:t>, 1960, p. 40.</a:t>
            </a:r>
          </a:p>
          <a:p>
            <a:pPr marL="342900" indent="-342900">
              <a:buAutoNum type="arabicParenBoth"/>
            </a:pPr>
            <a:r>
              <a:rPr lang="en-GB" sz="1000" dirty="0">
                <a:latin typeface="Calibri" panose="020F0502020204030204" pitchFamily="34" charset="0"/>
              </a:rPr>
              <a:t>Robert A. Heinlein, </a:t>
            </a:r>
            <a:r>
              <a:rPr lang="en-GB" sz="1000" i="1" dirty="0">
                <a:latin typeface="Calibri" panose="020F0502020204030204" pitchFamily="34" charset="0"/>
              </a:rPr>
              <a:t>Have Spacesuit – Will Travel</a:t>
            </a:r>
            <a:r>
              <a:rPr lang="en-GB" sz="1000" dirty="0">
                <a:latin typeface="Calibri" panose="020F0502020204030204" pitchFamily="34" charset="0"/>
              </a:rPr>
              <a:t>, 1978, p. 125.</a:t>
            </a:r>
            <a:endParaRPr lang="en-GB" sz="1000" dirty="0">
              <a:effectLst/>
              <a:latin typeface="Calibri" panose="020F0502020204030204" pitchFamily="34" charset="0"/>
            </a:endParaRPr>
          </a:p>
        </p:txBody>
      </p:sp>
    </p:spTree>
    <p:extLst>
      <p:ext uri="{BB962C8B-B14F-4D97-AF65-F5344CB8AC3E}">
        <p14:creationId xmlns:p14="http://schemas.microsoft.com/office/powerpoint/2010/main" val="2242920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 so we go (process)</a:t>
            </a:r>
            <a:endParaRPr lang="en-GB" sz="1800" dirty="0">
              <a:solidFill>
                <a:srgbClr val="E85051"/>
              </a:solidFill>
            </a:endParaRPr>
          </a:p>
        </p:txBody>
      </p:sp>
      <p:pic>
        <p:nvPicPr>
          <p:cNvPr id="8" name="Content Placeholder 7" descr="Diagram&#10;&#10;Description automatically generated">
            <a:extLst>
              <a:ext uri="{FF2B5EF4-FFF2-40B4-BE49-F238E27FC236}">
                <a16:creationId xmlns:a16="http://schemas.microsoft.com/office/drawing/2014/main" id="{89C4CE75-6F39-1937-1665-D0726C14DD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5118" y="1857417"/>
            <a:ext cx="5854148" cy="4140590"/>
          </a:xfrm>
        </p:spPr>
      </p:pic>
      <p:pic>
        <p:nvPicPr>
          <p:cNvPr id="10" name="Content Placeholder 9" descr="Diagram&#10;&#10;Description automatically generated">
            <a:extLst>
              <a:ext uri="{FF2B5EF4-FFF2-40B4-BE49-F238E27FC236}">
                <a16:creationId xmlns:a16="http://schemas.microsoft.com/office/drawing/2014/main" id="{1E7EE9E7-AC2E-0A9D-169C-5CBBA1CA7B1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912306"/>
            <a:ext cx="5854682" cy="4030811"/>
          </a:xfrm>
        </p:spPr>
      </p:pic>
    </p:spTree>
    <p:extLst>
      <p:ext uri="{BB962C8B-B14F-4D97-AF65-F5344CB8AC3E}">
        <p14:creationId xmlns:p14="http://schemas.microsoft.com/office/powerpoint/2010/main" val="3001460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Heroic Inquiry</a:t>
            </a:r>
            <a:endParaRPr lang="en-GB" sz="1800" dirty="0">
              <a:solidFill>
                <a:srgbClr val="E85051"/>
              </a:solidFill>
            </a:endParaRPr>
          </a:p>
        </p:txBody>
      </p:sp>
      <p:pic>
        <p:nvPicPr>
          <p:cNvPr id="5" name="Content Placeholder 4" descr="Diagram&#10;&#10;Description automatically generated">
            <a:extLst>
              <a:ext uri="{FF2B5EF4-FFF2-40B4-BE49-F238E27FC236}">
                <a16:creationId xmlns:a16="http://schemas.microsoft.com/office/drawing/2014/main" id="{27A38F1B-8E92-9FC9-AE29-EDD4F089EA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8142" y="1825625"/>
            <a:ext cx="7175715" cy="4351338"/>
          </a:xfrm>
        </p:spPr>
      </p:pic>
    </p:spTree>
    <p:extLst>
      <p:ext uri="{BB962C8B-B14F-4D97-AF65-F5344CB8AC3E}">
        <p14:creationId xmlns:p14="http://schemas.microsoft.com/office/powerpoint/2010/main" val="1734903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Inquiry Within and Beyond the Curriculum</a:t>
            </a:r>
            <a:endParaRPr lang="en-GB" sz="1800" dirty="0">
              <a:solidFill>
                <a:srgbClr val="E85051"/>
              </a:solidFill>
            </a:endParaRPr>
          </a:p>
        </p:txBody>
      </p:sp>
      <p:sp>
        <p:nvSpPr>
          <p:cNvPr id="6" name="Text Placeholder 5">
            <a:extLst>
              <a:ext uri="{FF2B5EF4-FFF2-40B4-BE49-F238E27FC236}">
                <a16:creationId xmlns:a16="http://schemas.microsoft.com/office/drawing/2014/main" id="{0DC7C2EA-4005-2023-9FA5-9F5536D5A29C}"/>
              </a:ext>
            </a:extLst>
          </p:cNvPr>
          <p:cNvSpPr>
            <a:spLocks noGrp="1"/>
          </p:cNvSpPr>
          <p:nvPr>
            <p:ph type="body" idx="1"/>
          </p:nvPr>
        </p:nvSpPr>
        <p:spPr/>
        <p:txBody>
          <a:bodyPr anchor="ctr"/>
          <a:lstStyle/>
          <a:p>
            <a:r>
              <a:rPr lang="en-GB" dirty="0"/>
              <a:t>Curricular Inquiry</a:t>
            </a:r>
          </a:p>
        </p:txBody>
      </p:sp>
      <p:sp>
        <p:nvSpPr>
          <p:cNvPr id="7" name="Content Placeholder 6">
            <a:extLst>
              <a:ext uri="{FF2B5EF4-FFF2-40B4-BE49-F238E27FC236}">
                <a16:creationId xmlns:a16="http://schemas.microsoft.com/office/drawing/2014/main" id="{E5087D3F-4F54-3AF9-DE5F-699EE77A54F0}"/>
              </a:ext>
            </a:extLst>
          </p:cNvPr>
          <p:cNvSpPr>
            <a:spLocks noGrp="1"/>
          </p:cNvSpPr>
          <p:nvPr>
            <p:ph sz="half" idx="2"/>
          </p:nvPr>
        </p:nvSpPr>
        <p:spPr/>
        <p:txBody>
          <a:bodyPr>
            <a:normAutofit fontScale="85000" lnSpcReduction="20000"/>
          </a:bodyPr>
          <a:lstStyle/>
          <a:p>
            <a:r>
              <a:rPr lang="en-GB" dirty="0"/>
              <a:t>“Providing a [model] of the inquiry process is only the first step in empowering students to pursue inquiry on their own. The next step is to structure teaching around a framework of the [inquiry] skills that students must develop at each phase of inquiry over their years of school and in the context of content area learning.” </a:t>
            </a:r>
            <a:r>
              <a:rPr lang="en-GB" sz="2200" dirty="0"/>
              <a:t>(1)</a:t>
            </a:r>
          </a:p>
          <a:p>
            <a:r>
              <a:rPr lang="en-GB" dirty="0"/>
              <a:t>Can be a full inquiry/ Signature Work</a:t>
            </a:r>
          </a:p>
          <a:p>
            <a:r>
              <a:rPr lang="en-GB" dirty="0"/>
              <a:t>Appropriate for all students</a:t>
            </a:r>
          </a:p>
        </p:txBody>
      </p:sp>
      <p:sp>
        <p:nvSpPr>
          <p:cNvPr id="9" name="Text Placeholder 8">
            <a:extLst>
              <a:ext uri="{FF2B5EF4-FFF2-40B4-BE49-F238E27FC236}">
                <a16:creationId xmlns:a16="http://schemas.microsoft.com/office/drawing/2014/main" id="{0E10C0F4-38E6-1542-0E94-3CC2AA034A3E}"/>
              </a:ext>
            </a:extLst>
          </p:cNvPr>
          <p:cNvSpPr>
            <a:spLocks noGrp="1"/>
          </p:cNvSpPr>
          <p:nvPr>
            <p:ph type="body" sz="quarter" idx="3"/>
          </p:nvPr>
        </p:nvSpPr>
        <p:spPr/>
        <p:txBody>
          <a:bodyPr anchor="ctr"/>
          <a:lstStyle/>
          <a:p>
            <a:r>
              <a:rPr lang="en-GB" dirty="0"/>
              <a:t>Extracurricular Inquiry</a:t>
            </a:r>
          </a:p>
        </p:txBody>
      </p:sp>
      <p:sp>
        <p:nvSpPr>
          <p:cNvPr id="10" name="Content Placeholder 9">
            <a:extLst>
              <a:ext uri="{FF2B5EF4-FFF2-40B4-BE49-F238E27FC236}">
                <a16:creationId xmlns:a16="http://schemas.microsoft.com/office/drawing/2014/main" id="{77C1D1F9-6832-55A9-D881-B824CB864183}"/>
              </a:ext>
            </a:extLst>
          </p:cNvPr>
          <p:cNvSpPr>
            <a:spLocks noGrp="1"/>
          </p:cNvSpPr>
          <p:nvPr>
            <p:ph sz="quarter" idx="4"/>
          </p:nvPr>
        </p:nvSpPr>
        <p:spPr/>
        <p:txBody>
          <a:bodyPr>
            <a:normAutofit fontScale="85000" lnSpcReduction="20000"/>
          </a:bodyPr>
          <a:lstStyle/>
          <a:p>
            <a:r>
              <a:rPr lang="en-GB" dirty="0"/>
              <a:t>Inquiry that falls outside of content/ subject area learning, even though timetabled</a:t>
            </a:r>
          </a:p>
          <a:p>
            <a:r>
              <a:rPr lang="en-GB" dirty="0"/>
              <a:t>Always a full inquiry/ Signature Work</a:t>
            </a:r>
          </a:p>
          <a:p>
            <a:r>
              <a:rPr lang="en-GB" dirty="0"/>
              <a:t>For example, EPQ in Sixth Form</a:t>
            </a:r>
          </a:p>
          <a:p>
            <a:pPr lvl="1"/>
            <a:r>
              <a:rPr lang="en-GB" dirty="0"/>
              <a:t>Worth half an A-Level</a:t>
            </a:r>
          </a:p>
          <a:p>
            <a:pPr lvl="1"/>
            <a:r>
              <a:rPr lang="en-GB" dirty="0"/>
              <a:t>Requires 30 guided/ taught hours</a:t>
            </a:r>
          </a:p>
          <a:p>
            <a:pPr lvl="2"/>
            <a:r>
              <a:rPr lang="en-GB" dirty="0"/>
              <a:t>Timetabled</a:t>
            </a:r>
          </a:p>
          <a:p>
            <a:pPr lvl="1"/>
            <a:r>
              <a:rPr lang="en-GB" dirty="0"/>
              <a:t>Requires 90 independent hours</a:t>
            </a:r>
          </a:p>
          <a:p>
            <a:pPr lvl="2"/>
            <a:r>
              <a:rPr lang="en-GB" dirty="0"/>
              <a:t>Structured accountability, including but not limited to Independent Study Periods</a:t>
            </a:r>
          </a:p>
          <a:p>
            <a:pPr lvl="1"/>
            <a:r>
              <a:rPr lang="en-GB" dirty="0"/>
              <a:t>Not appropriate for all students</a:t>
            </a:r>
          </a:p>
          <a:p>
            <a:pPr lvl="1"/>
            <a:endParaRPr lang="en-GB" dirty="0"/>
          </a:p>
        </p:txBody>
      </p:sp>
      <p:sp>
        <p:nvSpPr>
          <p:cNvPr id="11" name="TextBox 10">
            <a:extLst>
              <a:ext uri="{FF2B5EF4-FFF2-40B4-BE49-F238E27FC236}">
                <a16:creationId xmlns:a16="http://schemas.microsoft.com/office/drawing/2014/main" id="{D7016DA7-1137-762B-62A1-53A7AB288D0B}"/>
              </a:ext>
            </a:extLst>
          </p:cNvPr>
          <p:cNvSpPr txBox="1"/>
          <p:nvPr/>
        </p:nvSpPr>
        <p:spPr>
          <a:xfrm>
            <a:off x="838201" y="6189663"/>
            <a:ext cx="5181600" cy="553998"/>
          </a:xfrm>
          <a:prstGeom prst="rect">
            <a:avLst/>
          </a:prstGeom>
          <a:noFill/>
        </p:spPr>
        <p:txBody>
          <a:bodyPr wrap="square" rtlCol="0">
            <a:spAutoFit/>
          </a:bodyPr>
          <a:lstStyle/>
          <a:p>
            <a:r>
              <a:rPr lang="en-GB" sz="1000" b="1" dirty="0">
                <a:effectLst/>
                <a:latin typeface="Calibri" panose="020F0502020204030204" pitchFamily="34" charset="0"/>
              </a:rPr>
              <a:t>References</a:t>
            </a:r>
          </a:p>
          <a:p>
            <a:pPr marL="342900" indent="-342900">
              <a:buFontTx/>
              <a:buAutoNum type="arabicParenBoth"/>
            </a:pPr>
            <a:r>
              <a:rPr lang="en-GB" sz="1000" dirty="0">
                <a:latin typeface="Calibri" panose="020F0502020204030204" pitchFamily="34" charset="0"/>
              </a:rPr>
              <a:t>Barbara Stripling, Empowering Students to Inquire in a Digital Environment (2017, p. 52), in  S. W. Alman (Ed.), </a:t>
            </a:r>
            <a:r>
              <a:rPr lang="en-GB" sz="1000" i="1" dirty="0">
                <a:latin typeface="Calibri" panose="020F0502020204030204" pitchFamily="34" charset="0"/>
              </a:rPr>
              <a:t>School Librarianship: Past, Present, and Future</a:t>
            </a:r>
            <a:r>
              <a:rPr lang="en-GB" sz="1000" dirty="0">
                <a:latin typeface="Calibri" panose="020F0502020204030204" pitchFamily="34" charset="0"/>
              </a:rPr>
              <a:t>.</a:t>
            </a:r>
          </a:p>
        </p:txBody>
      </p:sp>
    </p:spTree>
    <p:extLst>
      <p:ext uri="{BB962C8B-B14F-4D97-AF65-F5344CB8AC3E}">
        <p14:creationId xmlns:p14="http://schemas.microsoft.com/office/powerpoint/2010/main" val="1477536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5" ma:contentTypeDescription="Create a new document." ma:contentTypeScope="" ma:versionID="eb11bf100dc35dea6554bfe3f7632ac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cd4bc8538c34c582c5fc4b3b6ae6600f"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AC299-4861-4E6C-81B2-96D72C73B018}">
  <ds:schemaRefs>
    <ds:schemaRef ds:uri="04ffec54-ad91-48e2-b616-473c2aab0966"/>
    <ds:schemaRef ds:uri="23bdb189-ca16-407d-80e6-67175f129138"/>
    <ds:schemaRef ds:uri="9d8d4a9a-8169-43e3-8a4d-74c12d6e1f5b"/>
    <ds:schemaRef ds:uri="c3efdda0-5dc4-485e-bba7-f823408f3d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9AAE70-D318-4414-AD7E-E71F41E8345D}">
  <ds:schemaRefs>
    <ds:schemaRef ds:uri="23bdb189-ca16-407d-80e6-67175f129138"/>
    <ds:schemaRef ds:uri="c3efdda0-5dc4-485e-bba7-f823408f3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ADB6E9-710F-4AA0-BE0E-A2FBE41556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4617</TotalTime>
  <Words>1062</Words>
  <Application>Microsoft Office PowerPoint</Application>
  <PresentationFormat>Widescreen</PresentationFormat>
  <Paragraphs>93</Paragraphs>
  <Slides>15</Slides>
  <Notes>14</Notes>
  <HiddenSlides>0</HiddenSlides>
  <MMClips>0</MMClips>
  <ScaleCrop>false</ScaleCrop>
  <HeadingPairs>
    <vt:vector size="4" baseType="variant">
      <vt:variant>
        <vt:lpstr>Theme</vt:lpstr>
      </vt:variant>
      <vt:variant>
        <vt:i4>11</vt:i4>
      </vt:variant>
      <vt:variant>
        <vt:lpstr>Slide Titles</vt:lpstr>
      </vt:variant>
      <vt:variant>
        <vt:i4>15</vt:i4>
      </vt:variant>
    </vt:vector>
  </HeadingPairs>
  <TitlesOfParts>
    <vt:vector size="26" baseType="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Signature Work A Hallmark of Liberal Education</vt:lpstr>
      <vt:lpstr>“Do not block the way of inquiry”.</vt:lpstr>
      <vt:lpstr>Signature Work</vt:lpstr>
      <vt:lpstr>Inquiry</vt:lpstr>
      <vt:lpstr>Building a Community of Inquiry</vt:lpstr>
      <vt:lpstr>As we begin, … (stance)</vt:lpstr>
      <vt:lpstr>… so we go (process)</vt:lpstr>
      <vt:lpstr>Heroic Inquiry</vt:lpstr>
      <vt:lpstr>Inquiry Within and Beyond the Curriculum</vt:lpstr>
      <vt:lpstr>Signalling Signature Work</vt:lpstr>
      <vt:lpstr>Towards a Signature Work in Each Phase</vt:lpstr>
      <vt:lpstr>Signalling Signature Work</vt:lpstr>
      <vt:lpstr>Becoming knowledge-able</vt:lpstr>
      <vt:lpstr>FOSIL Priority Skills in Transition Years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Toerien</dc:creator>
  <cp:lastModifiedBy>Darryl Toerien</cp:lastModifiedBy>
  <cp:revision>6</cp:revision>
  <cp:lastPrinted>2021-09-15T06:41:17Z</cp:lastPrinted>
  <dcterms:created xsi:type="dcterms:W3CDTF">2013-07-15T20:26:40Z</dcterms:created>
  <dcterms:modified xsi:type="dcterms:W3CDTF">2023-01-02T09:26:32Z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