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Lst>
  <p:notesMasterIdLst>
    <p:notesMasterId r:id="rId25"/>
  </p:notesMasterIdLst>
  <p:sldIdLst>
    <p:sldId id="518" r:id="rId15"/>
    <p:sldId id="520" r:id="rId16"/>
    <p:sldId id="532" r:id="rId17"/>
    <p:sldId id="521" r:id="rId18"/>
    <p:sldId id="533" r:id="rId19"/>
    <p:sldId id="534" r:id="rId20"/>
    <p:sldId id="535" r:id="rId21"/>
    <p:sldId id="542" r:id="rId22"/>
    <p:sldId id="544" r:id="rId23"/>
    <p:sldId id="545" r:id="rId24"/>
  </p:sldIdLst>
  <p:sldSz cx="12192000" cy="6858000"/>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D76D00-5301-4683-9134-BBB3FC77BA8F}">
          <p14:sldIdLst>
            <p14:sldId id="518"/>
            <p14:sldId id="520"/>
            <p14:sldId id="532"/>
            <p14:sldId id="521"/>
            <p14:sldId id="533"/>
            <p14:sldId id="534"/>
            <p14:sldId id="535"/>
            <p14:sldId id="542"/>
            <p14:sldId id="544"/>
            <p14:sldId id="545"/>
          </p14:sldIdLst>
        </p14:section>
      </p14:sectionLst>
    </p:ext>
    <p:ext uri="{EFAFB233-063F-42B5-8137-9DF3F51BA10A}">
      <p15:sldGuideLst xmlns:p15="http://schemas.microsoft.com/office/powerpoint/2012/main">
        <p15:guide id="1" orient="horz" pos="2160" userDrawn="1">
          <p15:clr>
            <a:srgbClr val="A4A3A4"/>
          </p15:clr>
        </p15:guide>
        <p15:guide id="2"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E85051"/>
    <a:srgbClr val="E64F4F"/>
    <a:srgbClr val="AA1124"/>
    <a:srgbClr val="FFFFFF"/>
    <a:srgbClr val="000000"/>
    <a:srgbClr val="FFFF00"/>
    <a:srgbClr val="009FE3"/>
    <a:srgbClr val="FBFAFA"/>
    <a:srgbClr val="EC6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98D02-FB96-E52E-589D-CCD268D8491E}" v="2" dt="2023-01-03T16:50:23.542"/>
    <p1510:client id="{17226DB8-C0A7-1743-88DE-14BDC4CDF33C}" v="4" dt="2023-01-03T17:14:01.514"/>
    <p1510:client id="{FA5130E8-47DE-E640-AD7B-3050EAB3108B}" v="2" dt="2023-01-03T16:38:14.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7"/>
    <p:restoredTop sz="94694"/>
  </p:normalViewPr>
  <p:slideViewPr>
    <p:cSldViewPr snapToGrid="0">
      <p:cViewPr varScale="1">
        <p:scale>
          <a:sx n="114" d="100"/>
          <a:sy n="114" d="100"/>
        </p:scale>
        <p:origin x="184" y="328"/>
      </p:cViewPr>
      <p:guideLst>
        <p:guide orient="horz" pos="2160"/>
        <p:guide pos="9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9092"/>
          </a:xfrm>
          <a:prstGeom prst="rect">
            <a:avLst/>
          </a:prstGeom>
        </p:spPr>
        <p:txBody>
          <a:bodyPr vert="horz" lIns="91632" tIns="45816" rIns="91632" bIns="45816" rtlCol="0"/>
          <a:lstStyle>
            <a:lvl1pPr algn="l">
              <a:defRPr sz="1200"/>
            </a:lvl1pPr>
          </a:lstStyle>
          <a:p>
            <a:endParaRPr lang="en-GB"/>
          </a:p>
        </p:txBody>
      </p:sp>
      <p:sp>
        <p:nvSpPr>
          <p:cNvPr id="3" name="Date Placeholder 2"/>
          <p:cNvSpPr>
            <a:spLocks noGrp="1"/>
          </p:cNvSpPr>
          <p:nvPr>
            <p:ph type="dt" idx="1"/>
          </p:nvPr>
        </p:nvSpPr>
        <p:spPr>
          <a:xfrm>
            <a:off x="3860336" y="0"/>
            <a:ext cx="2953226" cy="499092"/>
          </a:xfrm>
          <a:prstGeom prst="rect">
            <a:avLst/>
          </a:prstGeom>
        </p:spPr>
        <p:txBody>
          <a:bodyPr vert="horz" lIns="91632" tIns="45816" rIns="91632" bIns="45816" rtlCol="0"/>
          <a:lstStyle>
            <a:lvl1pPr algn="r">
              <a:defRPr sz="1200"/>
            </a:lvl1pPr>
          </a:lstStyle>
          <a:p>
            <a:fld id="{5996718C-A1D8-4550-8AE3-299613AF9E48}" type="datetimeFigureOut">
              <a:rPr lang="en-GB" smtClean="0"/>
              <a:t>03/01/2023</a:t>
            </a:fld>
            <a:endParaRPr lang="en-GB"/>
          </a:p>
        </p:txBody>
      </p:sp>
      <p:sp>
        <p:nvSpPr>
          <p:cNvPr id="4" name="Slide Image Placeholder 3"/>
          <p:cNvSpPr>
            <a:spLocks noGrp="1" noRot="1" noChangeAspect="1"/>
          </p:cNvSpPr>
          <p:nvPr>
            <p:ph type="sldImg" idx="2"/>
          </p:nvPr>
        </p:nvSpPr>
        <p:spPr>
          <a:xfrm>
            <a:off x="422275" y="1243013"/>
            <a:ext cx="5970588" cy="3357562"/>
          </a:xfrm>
          <a:prstGeom prst="rect">
            <a:avLst/>
          </a:prstGeom>
          <a:noFill/>
          <a:ln w="12700">
            <a:solidFill>
              <a:prstClr val="black"/>
            </a:solidFill>
          </a:ln>
        </p:spPr>
        <p:txBody>
          <a:bodyPr vert="horz" lIns="91632" tIns="45816" rIns="91632" bIns="45816" rtlCol="0" anchor="ctr"/>
          <a:lstStyle/>
          <a:p>
            <a:endParaRPr lang="en-GB"/>
          </a:p>
        </p:txBody>
      </p:sp>
      <p:sp>
        <p:nvSpPr>
          <p:cNvPr id="5" name="Notes Placeholder 4"/>
          <p:cNvSpPr>
            <a:spLocks noGrp="1"/>
          </p:cNvSpPr>
          <p:nvPr>
            <p:ph type="body" sz="quarter" idx="3"/>
          </p:nvPr>
        </p:nvSpPr>
        <p:spPr>
          <a:xfrm>
            <a:off x="681514" y="4787126"/>
            <a:ext cx="5452110" cy="3916740"/>
          </a:xfrm>
          <a:prstGeom prst="rect">
            <a:avLst/>
          </a:prstGeom>
        </p:spPr>
        <p:txBody>
          <a:bodyPr vert="horz" lIns="91632" tIns="45816" rIns="91632" bIns="458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5"/>
            <a:ext cx="2953226" cy="499091"/>
          </a:xfrm>
          <a:prstGeom prst="rect">
            <a:avLst/>
          </a:prstGeom>
        </p:spPr>
        <p:txBody>
          <a:bodyPr vert="horz" lIns="91632" tIns="45816" rIns="91632" bIns="45816" rtlCol="0" anchor="b"/>
          <a:lstStyle>
            <a:lvl1pPr algn="l">
              <a:defRPr sz="1200"/>
            </a:lvl1pPr>
          </a:lstStyle>
          <a:p>
            <a:endParaRPr lang="en-GB"/>
          </a:p>
        </p:txBody>
      </p:sp>
      <p:sp>
        <p:nvSpPr>
          <p:cNvPr id="7" name="Slide Number Placeholder 6"/>
          <p:cNvSpPr>
            <a:spLocks noGrp="1"/>
          </p:cNvSpPr>
          <p:nvPr>
            <p:ph type="sldNum" sz="quarter" idx="5"/>
          </p:nvPr>
        </p:nvSpPr>
        <p:spPr>
          <a:xfrm>
            <a:off x="3860336" y="9448185"/>
            <a:ext cx="2953226" cy="499091"/>
          </a:xfrm>
          <a:prstGeom prst="rect">
            <a:avLst/>
          </a:prstGeom>
        </p:spPr>
        <p:txBody>
          <a:bodyPr vert="horz" lIns="91632" tIns="45816" rIns="91632" bIns="45816" rtlCol="0" anchor="b"/>
          <a:lstStyle>
            <a:lvl1pPr algn="r">
              <a:defRPr sz="1200"/>
            </a:lvl1pPr>
          </a:lstStyle>
          <a:p>
            <a:fld id="{EED85C98-1F69-48FE-9C11-EFF7DB6E8C8F}" type="slidenum">
              <a:rPr lang="en-GB" smtClean="0"/>
              <a:t>‹#›</a:t>
            </a:fld>
            <a:endParaRPr lang="en-GB"/>
          </a:p>
        </p:txBody>
      </p:sp>
    </p:spTree>
    <p:extLst>
      <p:ext uri="{BB962C8B-B14F-4D97-AF65-F5344CB8AC3E}">
        <p14:creationId xmlns:p14="http://schemas.microsoft.com/office/powerpoint/2010/main" val="386193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ol.eb.co.uk/levels/intermediate/article/John-Dewey/27397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10</a:t>
            </a:fld>
            <a:endParaRPr lang="en-GB"/>
          </a:p>
        </p:txBody>
      </p:sp>
    </p:spTree>
    <p:extLst>
      <p:ext uri="{BB962C8B-B14F-4D97-AF65-F5344CB8AC3E}">
        <p14:creationId xmlns:p14="http://schemas.microsoft.com/office/powerpoint/2010/main" val="195156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a:t>
            </a:fld>
            <a:endParaRPr lang="en-GB"/>
          </a:p>
        </p:txBody>
      </p:sp>
    </p:spTree>
    <p:extLst>
      <p:ext uri="{BB962C8B-B14F-4D97-AF65-F5344CB8AC3E}">
        <p14:creationId xmlns:p14="http://schemas.microsoft.com/office/powerpoint/2010/main" val="15090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B3BBB6-A2D9-4F56-A28F-9AC86990DD0A}" type="slidenum">
              <a:rPr lang="en-GB" smtClean="0"/>
              <a:t>3</a:t>
            </a:fld>
            <a:endParaRPr lang="en-GB"/>
          </a:p>
        </p:txBody>
      </p:sp>
    </p:spTree>
    <p:extLst>
      <p:ext uri="{BB962C8B-B14F-4D97-AF65-F5344CB8AC3E}">
        <p14:creationId xmlns:p14="http://schemas.microsoft.com/office/powerpoint/2010/main" val="402034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4</a:t>
            </a:fld>
            <a:endParaRPr lang="en-GB"/>
          </a:p>
        </p:txBody>
      </p:sp>
    </p:spTree>
    <p:extLst>
      <p:ext uri="{BB962C8B-B14F-4D97-AF65-F5344CB8AC3E}">
        <p14:creationId xmlns:p14="http://schemas.microsoft.com/office/powerpoint/2010/main" val="221853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5</a:t>
            </a:fld>
            <a:endParaRPr lang="en-GB"/>
          </a:p>
        </p:txBody>
      </p:sp>
    </p:spTree>
    <p:extLst>
      <p:ext uri="{BB962C8B-B14F-4D97-AF65-F5344CB8AC3E}">
        <p14:creationId xmlns:p14="http://schemas.microsoft.com/office/powerpoint/2010/main" val="270360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6</a:t>
            </a:fld>
            <a:endParaRPr lang="en-GB"/>
          </a:p>
        </p:txBody>
      </p:sp>
    </p:spTree>
    <p:extLst>
      <p:ext uri="{BB962C8B-B14F-4D97-AF65-F5344CB8AC3E}">
        <p14:creationId xmlns:p14="http://schemas.microsoft.com/office/powerpoint/2010/main" val="25222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rPr>
              <a:t>“Scientific method [which is the most common model of the inquiry process]  is the only authentic means at our command for getting at the significance of our everyday experiences of the world in which we live” ( Dewey, 1938, p. 88).</a:t>
            </a: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rPr>
              <a:t>{Britannica: "When faced with a problem, said Dewey, a person must logically examine the options open to him to find the best solution supported by the facts. This method of inquiry and testing should be applied to moral and social questions, as well as to technological and scientific ones." </a:t>
            </a:r>
            <a:r>
              <a:rPr lang="en-GB" sz="1200">
                <a:effectLst/>
                <a:latin typeface="+mn-lt"/>
                <a:hlinkClick r:id="rId3"/>
              </a:rPr>
              <a:t>https://school.eb.co.uk/levels/intermediate/article/John-Dewey/273976</a:t>
            </a:r>
            <a:r>
              <a:rPr lang="en-GB" sz="1200">
                <a:effectLst/>
                <a:latin typeface="+mn-lt"/>
              </a:rPr>
              <a:t>}</a:t>
            </a:r>
          </a:p>
        </p:txBody>
      </p:sp>
      <p:sp>
        <p:nvSpPr>
          <p:cNvPr id="4" name="Slide Number Placeholder 3"/>
          <p:cNvSpPr>
            <a:spLocks noGrp="1"/>
          </p:cNvSpPr>
          <p:nvPr>
            <p:ph type="sldNum" sz="quarter" idx="10"/>
          </p:nvPr>
        </p:nvSpPr>
        <p:spPr/>
        <p:txBody>
          <a:bodyPr/>
          <a:lstStyle/>
          <a:p>
            <a:fld id="{98B3BBB6-A2D9-4F56-A28F-9AC86990DD0A}" type="slidenum">
              <a:rPr lang="en-GB" smtClean="0"/>
              <a:t>7</a:t>
            </a:fld>
            <a:endParaRPr lang="en-GB"/>
          </a:p>
        </p:txBody>
      </p:sp>
    </p:spTree>
    <p:extLst>
      <p:ext uri="{BB962C8B-B14F-4D97-AF65-F5344CB8AC3E}">
        <p14:creationId xmlns:p14="http://schemas.microsoft.com/office/powerpoint/2010/main" val="202829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8</a:t>
            </a:fld>
            <a:endParaRPr lang="en-GB"/>
          </a:p>
        </p:txBody>
      </p:sp>
    </p:spTree>
    <p:extLst>
      <p:ext uri="{BB962C8B-B14F-4D97-AF65-F5344CB8AC3E}">
        <p14:creationId xmlns:p14="http://schemas.microsoft.com/office/powerpoint/2010/main" val="414115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9</a:t>
            </a:fld>
            <a:endParaRPr lang="en-GB"/>
          </a:p>
        </p:txBody>
      </p:sp>
    </p:spTree>
    <p:extLst>
      <p:ext uri="{BB962C8B-B14F-4D97-AF65-F5344CB8AC3E}">
        <p14:creationId xmlns:p14="http://schemas.microsoft.com/office/powerpoint/2010/main" val="94455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8896537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749647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581745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66409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22953C-71B5-433F-8D82-A17F1BBBC813}"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428844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22953C-71B5-433F-8D82-A17F1BBBC813}"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5549349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953C-71B5-433F-8D82-A17F1BBBC813}"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508057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82902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811152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46038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196025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646306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36597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28443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3261511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3408AC-52EB-4826-9CA5-349E1CCE0B72}"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604768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3408AC-52EB-4826-9CA5-349E1CCE0B72}"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10406592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408AC-52EB-4826-9CA5-349E1CCE0B72}"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950923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0537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55740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639000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5061805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72067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9577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80641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97809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2CC169-FF12-491C-98E7-A002FFC75635}"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12156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2CC169-FF12-491C-98E7-A002FFC75635}"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83199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CC169-FF12-491C-98E7-A002FFC75635}"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28918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1017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317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33868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46543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93637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51466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0627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90978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5B53F1-01B2-4564-91BE-28CAF74F6D4C}"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68036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5B53F1-01B2-4564-91BE-28CAF74F6D4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18939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B53F1-01B2-4564-91BE-28CAF74F6D4C}"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147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873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20132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0078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2015765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786553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4159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4565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64195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B6BBB4-429D-46CE-8381-A5F24D5CC5AC}"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043185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B6BBB4-429D-46CE-8381-A5F24D5CC5A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233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6BBB4-429D-46CE-8381-A5F24D5CC5AC}"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775849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3163168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89359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90537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558976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15153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17712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762980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569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3885F6-8495-4481-B89F-07C1A75CA6C2}"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6162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3885F6-8495-4481-B89F-07C1A75CA6C2}"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596497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85F6-8495-4481-B89F-07C1A75CA6C2}"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496735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406728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43991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00201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783662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136458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65592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1414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953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B964CD-C825-4164-92E9-07382117262A}"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24675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B964CD-C825-4164-92E9-07382117262A}"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9438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64CD-C825-4164-92E9-07382117262A}"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603058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765245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444983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533730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5337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650688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663673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9334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095701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CB064C-0D0A-499D-A5D8-1F369F0AED13}"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708704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CB064C-0D0A-499D-A5D8-1F369F0AED13}"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928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B064C-0D0A-499D-A5D8-1F369F0AED13}"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544722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072674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4211018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4106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757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5704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42729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608813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817680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413C1F-3D0B-44E0-9D4F-12BD2C16E71F}"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971506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413C1F-3D0B-44E0-9D4F-12BD2C16E71F}"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231827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3C1F-3D0B-44E0-9D4F-12BD2C16E71F}"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8347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198213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09326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288812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384065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21806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84381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46578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2923145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83371D-5538-42C7-872B-0EB7B9168DEA}"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949162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83371D-5538-42C7-872B-0EB7B9168DEA}"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775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3371D-5538-42C7-872B-0EB7B9168DEA}"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857827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19540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68736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5371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4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ADE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2953C-71B5-433F-8D82-A17F1BBBC813}"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B8E88-C210-4708-807F-C8B3CEEBF736}" type="slidenum">
              <a:rPr lang="en-GB" smtClean="0"/>
              <a:t>‹#›</a:t>
            </a:fld>
            <a:endParaRPr lang="en-GB"/>
          </a:p>
        </p:txBody>
      </p:sp>
    </p:spTree>
    <p:extLst>
      <p:ext uri="{BB962C8B-B14F-4D97-AF65-F5344CB8AC3E}">
        <p14:creationId xmlns:p14="http://schemas.microsoft.com/office/powerpoint/2010/main" val="5137794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DD1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08AC-52EB-4826-9CA5-349E1CCE0B72}"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B88-EFF7-4849-AB4B-15415B5487D9}" type="slidenum">
              <a:rPr lang="en-GB" smtClean="0"/>
              <a:t>‹#›</a:t>
            </a:fld>
            <a:endParaRPr lang="en-GB"/>
          </a:p>
        </p:txBody>
      </p:sp>
    </p:spTree>
    <p:extLst>
      <p:ext uri="{BB962C8B-B14F-4D97-AF65-F5344CB8AC3E}">
        <p14:creationId xmlns:p14="http://schemas.microsoft.com/office/powerpoint/2010/main" val="3749893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Rounded Rectangle 8"/>
          <p:cNvSpPr/>
          <p:nvPr userDrawn="1"/>
        </p:nvSpPr>
        <p:spPr>
          <a:xfrm>
            <a:off x="0" y="0"/>
            <a:ext cx="12192000" cy="6858000"/>
          </a:xfrm>
          <a:prstGeom prst="roundRect">
            <a:avLst/>
          </a:prstGeom>
          <a:solidFill>
            <a:srgbClr val="FDE1C6"/>
          </a:solid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CC169-FF12-491C-98E7-A002FFC75635}"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6289F-D2A1-445D-A818-EBBC9140CCFF}"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28020525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53F1-01B2-4564-91BE-28CAF74F6D4C}"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125F2-D58B-47E6-8DE7-E81A19D11E3A}"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32664144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6BBB4-429D-46CE-8381-A5F24D5CC5AC}"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6480F-2367-4E20-8BB0-F445F54422E3}"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
        <p:nvSpPr>
          <p:cNvPr id="8" name="Rectangle 7"/>
          <p:cNvSpPr/>
          <p:nvPr userDrawn="1"/>
        </p:nvSpPr>
        <p:spPr>
          <a:xfrm>
            <a:off x="0" y="0"/>
            <a:ext cx="12192000" cy="6858000"/>
          </a:xfrm>
          <a:prstGeom prst="rect">
            <a:avLst/>
          </a:prstGeom>
          <a:no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80477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1C6"/>
            </a:gs>
            <a:gs pos="88000">
              <a:srgbClr val="FDE1C6"/>
            </a:gs>
            <a:gs pos="100000">
              <a:srgbClr val="F07D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85F6-8495-4481-B89F-07C1A75CA6C2}"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967B-3A4C-4DFB-9326-4E1BB8B9562B}" type="slidenum">
              <a:rPr lang="en-GB" smtClean="0"/>
              <a:t>‹#›</a:t>
            </a:fld>
            <a:endParaRPr lang="en-GB"/>
          </a:p>
        </p:txBody>
      </p:sp>
    </p:spTree>
    <p:extLst>
      <p:ext uri="{BB962C8B-B14F-4D97-AF65-F5344CB8AC3E}">
        <p14:creationId xmlns:p14="http://schemas.microsoft.com/office/powerpoint/2010/main" val="104295902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64CD-C825-4164-92E9-07382117262A}"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E595A-932C-4C37-9906-2C42F0803A18}" type="slidenum">
              <a:rPr lang="en-GB" smtClean="0"/>
              <a:t>‹#›</a:t>
            </a:fld>
            <a:endParaRPr lang="en-GB"/>
          </a:p>
        </p:txBody>
      </p:sp>
    </p:spTree>
    <p:extLst>
      <p:ext uri="{BB962C8B-B14F-4D97-AF65-F5344CB8AC3E}">
        <p14:creationId xmlns:p14="http://schemas.microsoft.com/office/powerpoint/2010/main" val="5698847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AEA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B064C-0D0A-499D-A5D8-1F369F0AED13}"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1161-F3F9-4A12-992A-0B687E79AE75}" type="slidenum">
              <a:rPr lang="en-GB" smtClean="0"/>
              <a:t>‹#›</a:t>
            </a:fld>
            <a:endParaRPr lang="en-GB"/>
          </a:p>
        </p:txBody>
      </p:sp>
    </p:spTree>
    <p:extLst>
      <p:ext uri="{BB962C8B-B14F-4D97-AF65-F5344CB8AC3E}">
        <p14:creationId xmlns:p14="http://schemas.microsoft.com/office/powerpoint/2010/main" val="7896711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7D5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13C1F-3D0B-44E0-9D4F-12BD2C16E71F}"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5D6A8-82F4-449C-B487-7852E6879ADD}" type="slidenum">
              <a:rPr lang="en-GB" smtClean="0"/>
              <a:t>‹#›</a:t>
            </a:fld>
            <a:endParaRPr lang="en-GB"/>
          </a:p>
        </p:txBody>
      </p:sp>
    </p:spTree>
    <p:extLst>
      <p:ext uri="{BB962C8B-B14F-4D97-AF65-F5344CB8AC3E}">
        <p14:creationId xmlns:p14="http://schemas.microsoft.com/office/powerpoint/2010/main" val="7235175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4ED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3371D-5538-42C7-872B-0EB7B9168DEA}"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D46B2-F3E4-49E0-933C-7823A8232422}" type="slidenum">
              <a:rPr lang="en-GB" smtClean="0"/>
              <a:t>‹#›</a:t>
            </a:fld>
            <a:endParaRPr lang="en-GB"/>
          </a:p>
        </p:txBody>
      </p:sp>
    </p:spTree>
    <p:extLst>
      <p:ext uri="{BB962C8B-B14F-4D97-AF65-F5344CB8AC3E}">
        <p14:creationId xmlns:p14="http://schemas.microsoft.com/office/powerpoint/2010/main" val="30888179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fosil.org.uk/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369651" y="1263989"/>
            <a:ext cx="11452698" cy="1325563"/>
          </a:xfrm>
        </p:spPr>
        <p:txBody>
          <a:bodyPr>
            <a:normAutofit fontScale="90000"/>
          </a:bodyPr>
          <a:lstStyle/>
          <a:p>
            <a:pPr algn="ctr"/>
            <a:r>
              <a:rPr lang="en-GB" b="1">
                <a:solidFill>
                  <a:srgbClr val="E85051"/>
                </a:solidFill>
              </a:rPr>
              <a:t>No Mo FOFO</a:t>
            </a:r>
            <a:br>
              <a:rPr lang="en-GB" sz="4000">
                <a:solidFill>
                  <a:srgbClr val="E85051"/>
                </a:solidFill>
              </a:rPr>
            </a:br>
            <a:r>
              <a:rPr lang="en-GB" sz="4000">
                <a:solidFill>
                  <a:srgbClr val="E85051"/>
                </a:solidFill>
              </a:rPr>
              <a:t>Developing Inquiry Through Thoughtful Research Homework</a:t>
            </a:r>
            <a:endParaRPr lang="en-GB">
              <a:solidFill>
                <a:srgbClr val="E85051"/>
              </a:solidFill>
            </a:endParaRPr>
          </a:p>
        </p:txBody>
      </p:sp>
      <p:pic>
        <p:nvPicPr>
          <p:cNvPr id="5" name="Content Placeholder 4">
            <a:extLst>
              <a:ext uri="{FF2B5EF4-FFF2-40B4-BE49-F238E27FC236}">
                <a16:creationId xmlns:a16="http://schemas.microsoft.com/office/drawing/2014/main" id="{5D30CFAA-1409-430F-9EF0-A601158854CF}"/>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000" y="5641423"/>
            <a:ext cx="12276000" cy="1252909"/>
          </a:xfrm>
        </p:spPr>
      </p:pic>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3048688"/>
            <a:ext cx="9144000" cy="21335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a:t>Blanchelande College Staff INSET</a:t>
            </a:r>
            <a:endParaRPr lang="en-GB"/>
          </a:p>
          <a:p>
            <a:pPr marL="0" indent="0" algn="ctr">
              <a:buNone/>
            </a:pPr>
            <a:endParaRPr lang="en-GB" sz="2000"/>
          </a:p>
          <a:p>
            <a:pPr marL="0" indent="0" algn="ctr">
              <a:buNone/>
            </a:pPr>
            <a:r>
              <a:rPr lang="en-GB"/>
              <a:t>4 January 2023</a:t>
            </a:r>
          </a:p>
          <a:p>
            <a:pPr marL="0" indent="0" algn="ctr">
              <a:buNone/>
            </a:pPr>
            <a:r>
              <a:rPr lang="en-GB"/>
              <a:t>Darryl Toerien</a:t>
            </a:r>
            <a:endParaRPr lang="en-GB">
              <a:cs typeface="Calibri"/>
            </a:endParaRPr>
          </a:p>
          <a:p>
            <a:pPr marL="0" indent="0" algn="ctr">
              <a:buNone/>
            </a:pPr>
            <a:r>
              <a:rPr lang="en-GB" sz="1800" err="1"/>
              <a:t>toeriend@blanchelande.sch.gg</a:t>
            </a:r>
            <a:endParaRPr lang="en-GB" sz="1800"/>
          </a:p>
          <a:p>
            <a:endParaRPr lang="en-GB"/>
          </a:p>
        </p:txBody>
      </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References</a:t>
            </a:r>
            <a:endParaRPr lang="en-GB" sz="1800" dirty="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vert="horz" lIns="91440" tIns="45720" rIns="91440" bIns="45720" rtlCol="0" anchor="t">
            <a:normAutofit/>
          </a:bodyPr>
          <a:lstStyle/>
          <a:p>
            <a:r>
              <a:rPr lang="en-US" sz="1800" dirty="0">
                <a:effectLst/>
                <a:ea typeface="Calibri" panose="020F0502020204030204" pitchFamily="34" charset="0"/>
                <a:cs typeface="Times New Roman" panose="02020603050405020304" pitchFamily="18" charset="0"/>
              </a:rPr>
              <a:t>Covington, N., &amp; McNutt, C. (2022, December 1). </a:t>
            </a:r>
            <a:r>
              <a:rPr lang="en-US" sz="1800" i="1" dirty="0">
                <a:effectLst/>
                <a:ea typeface="Calibri" panose="020F0502020204030204" pitchFamily="34" charset="0"/>
                <a:cs typeface="Times New Roman" panose="02020603050405020304" pitchFamily="18" charset="0"/>
              </a:rPr>
              <a:t>fighting back against the future.</a:t>
            </a:r>
            <a:r>
              <a:rPr lang="en-US" sz="1800" dirty="0">
                <a:effectLst/>
                <a:ea typeface="Calibri" panose="020F0502020204030204" pitchFamily="34" charset="0"/>
                <a:cs typeface="Times New Roman" panose="02020603050405020304" pitchFamily="18" charset="0"/>
              </a:rPr>
              <a:t> Retrieved from Human Restoration Project: https://</a:t>
            </a:r>
            <a:r>
              <a:rPr lang="en-US" sz="1800" dirty="0" err="1">
                <a:effectLst/>
                <a:ea typeface="Calibri" panose="020F0502020204030204" pitchFamily="34" charset="0"/>
                <a:cs typeface="Times New Roman" panose="02020603050405020304" pitchFamily="18" charset="0"/>
              </a:rPr>
              <a:t>www.humanrestorationproject.org</a:t>
            </a:r>
            <a:r>
              <a:rPr lang="en-US" sz="1800" dirty="0">
                <a:effectLst/>
                <a:ea typeface="Calibri" panose="020F0502020204030204" pitchFamily="34" charset="0"/>
                <a:cs typeface="Times New Roman" panose="02020603050405020304" pitchFamily="18" charset="0"/>
              </a:rPr>
              <a:t>/writing/fighting-back-against-the-future</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Peirce, C. S. (1955). The Scientific Attitude and Fallibilism. In J. </a:t>
            </a:r>
            <a:r>
              <a:rPr lang="en-US" sz="1800" dirty="0" err="1">
                <a:effectLst/>
                <a:ea typeface="Calibri" panose="020F0502020204030204" pitchFamily="34" charset="0"/>
                <a:cs typeface="Times New Roman" panose="02020603050405020304" pitchFamily="18" charset="0"/>
              </a:rPr>
              <a:t>Buchler</a:t>
            </a:r>
            <a:r>
              <a:rPr lang="en-US" sz="1800" dirty="0">
                <a:effectLst/>
                <a:ea typeface="Calibri" panose="020F0502020204030204" pitchFamily="34" charset="0"/>
                <a:cs typeface="Times New Roman" panose="02020603050405020304" pitchFamily="18" charset="0"/>
              </a:rPr>
              <a:t> (Ed.), </a:t>
            </a:r>
            <a:r>
              <a:rPr lang="en-US" sz="1800" i="1" dirty="0">
                <a:effectLst/>
                <a:ea typeface="Calibri" panose="020F0502020204030204" pitchFamily="34" charset="0"/>
                <a:cs typeface="Times New Roman" panose="02020603050405020304" pitchFamily="18" charset="0"/>
              </a:rPr>
              <a:t>Philosophical Writings of Peirce</a:t>
            </a:r>
            <a:r>
              <a:rPr lang="en-US" sz="1800" dirty="0">
                <a:effectLst/>
                <a:ea typeface="Calibri" panose="020F0502020204030204" pitchFamily="34" charset="0"/>
                <a:cs typeface="Times New Roman" panose="02020603050405020304" pitchFamily="18" charset="0"/>
              </a:rPr>
              <a:t> (pp. 42-59). New York, NY: Dover Publications.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Postman, N., &amp; </a:t>
            </a:r>
            <a:r>
              <a:rPr lang="en-US" sz="1800" dirty="0" err="1">
                <a:effectLst/>
                <a:ea typeface="Calibri" panose="020F0502020204030204" pitchFamily="34" charset="0"/>
                <a:cs typeface="Times New Roman" panose="02020603050405020304" pitchFamily="18" charset="0"/>
              </a:rPr>
              <a:t>Weingartner</a:t>
            </a:r>
            <a:r>
              <a:rPr lang="en-US" sz="1800" dirty="0">
                <a:effectLst/>
                <a:ea typeface="Calibri" panose="020F0502020204030204" pitchFamily="34" charset="0"/>
                <a:cs typeface="Times New Roman" panose="02020603050405020304" pitchFamily="18" charset="0"/>
              </a:rPr>
              <a:t>, C. (1971). </a:t>
            </a:r>
            <a:r>
              <a:rPr lang="en-US" sz="1800" i="1" dirty="0">
                <a:effectLst/>
                <a:ea typeface="Calibri" panose="020F0502020204030204" pitchFamily="34" charset="0"/>
                <a:cs typeface="Times New Roman" panose="02020603050405020304" pitchFamily="18" charset="0"/>
              </a:rPr>
              <a:t>Teaching as a Subversive Activity.</a:t>
            </a:r>
            <a:r>
              <a:rPr lang="en-US" sz="1800" dirty="0">
                <a:effectLst/>
                <a:ea typeface="Calibri" panose="020F0502020204030204" pitchFamily="34" charset="0"/>
                <a:cs typeface="Times New Roman" panose="02020603050405020304" pitchFamily="18" charset="0"/>
              </a:rPr>
              <a:t> Harmondsworth: Penguin Books.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Russell, B. (1922). </a:t>
            </a:r>
            <a:r>
              <a:rPr lang="en-US" sz="1800" i="1" dirty="0">
                <a:effectLst/>
                <a:ea typeface="Calibri" panose="020F0502020204030204" pitchFamily="34" charset="0"/>
                <a:cs typeface="Times New Roman" panose="02020603050405020304" pitchFamily="18" charset="0"/>
              </a:rPr>
              <a:t>Free Thought and Official Propaganda.</a:t>
            </a:r>
            <a:r>
              <a:rPr lang="en-US" sz="1800" dirty="0">
                <a:effectLst/>
                <a:ea typeface="Calibri" panose="020F0502020204030204" pitchFamily="34" charset="0"/>
                <a:cs typeface="Times New Roman" panose="02020603050405020304" pitchFamily="18" charset="0"/>
              </a:rPr>
              <a:t> Retrieved from Project Gutenberg: https://</a:t>
            </a:r>
            <a:r>
              <a:rPr lang="en-US" sz="1800" dirty="0" err="1">
                <a:effectLst/>
                <a:ea typeface="Calibri" panose="020F0502020204030204" pitchFamily="34" charset="0"/>
                <a:cs typeface="Times New Roman" panose="02020603050405020304" pitchFamily="18" charset="0"/>
              </a:rPr>
              <a:t>www.gutenberg.org</a:t>
            </a:r>
            <a:r>
              <a:rPr lang="en-US" sz="1800" dirty="0">
                <a:effectLst/>
                <a:ea typeface="Calibri" panose="020F0502020204030204" pitchFamily="34" charset="0"/>
                <a:cs typeface="Times New Roman" panose="02020603050405020304" pitchFamily="18" charset="0"/>
              </a:rPr>
              <a:t>/files/44932/44932-h/44932-h.htm</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Wells, G. (2001). The Case for Dialogic Inquiry. In G. Wells (Ed.), </a:t>
            </a:r>
            <a:r>
              <a:rPr lang="en-US" sz="1800" i="1" dirty="0">
                <a:effectLst/>
                <a:ea typeface="Calibri" panose="020F0502020204030204" pitchFamily="34" charset="0"/>
                <a:cs typeface="Times New Roman" panose="02020603050405020304" pitchFamily="18" charset="0"/>
              </a:rPr>
              <a:t>Action, Talk, &amp; Text: Learning and Teaching Through Inquiry</a:t>
            </a:r>
            <a:r>
              <a:rPr lang="en-US" sz="1800" dirty="0">
                <a:effectLst/>
                <a:ea typeface="Calibri" panose="020F0502020204030204" pitchFamily="34" charset="0"/>
                <a:cs typeface="Times New Roman" panose="02020603050405020304" pitchFamily="18" charset="0"/>
              </a:rPr>
              <a:t> (pp. 171-194). New York, NY: Teachers College Press.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Young, M. (2022, September 21). What we’ve got wrong about knowledge &amp; curriculum. (G. </a:t>
            </a:r>
            <a:r>
              <a:rPr lang="en-US" sz="1800" dirty="0" err="1">
                <a:effectLst/>
                <a:ea typeface="Calibri" panose="020F0502020204030204" pitchFamily="34" charset="0"/>
                <a:cs typeface="Times New Roman" panose="02020603050405020304" pitchFamily="18" charset="0"/>
              </a:rPr>
              <a:t>Duoblys</a:t>
            </a:r>
            <a:r>
              <a:rPr lang="en-US" sz="1800" dirty="0">
                <a:effectLst/>
                <a:ea typeface="Calibri" panose="020F0502020204030204" pitchFamily="34" charset="0"/>
                <a:cs typeface="Times New Roman" panose="02020603050405020304" pitchFamily="18" charset="0"/>
              </a:rPr>
              <a:t>, Interviewer) </a:t>
            </a:r>
            <a:r>
              <a:rPr lang="en-US" sz="1800" i="1" dirty="0" err="1">
                <a:effectLst/>
                <a:ea typeface="Calibri" panose="020F0502020204030204" pitchFamily="34" charset="0"/>
                <a:cs typeface="Times New Roman" panose="02020603050405020304" pitchFamily="18" charset="0"/>
              </a:rPr>
              <a:t>Tes</a:t>
            </a:r>
            <a:r>
              <a:rPr lang="en-US" sz="1800" i="1" dirty="0">
                <a:effectLst/>
                <a:ea typeface="Calibri" panose="020F0502020204030204" pitchFamily="34" charset="0"/>
                <a:cs typeface="Times New Roman" panose="02020603050405020304" pitchFamily="18" charset="0"/>
              </a:rPr>
              <a:t> Magazine</a:t>
            </a:r>
            <a:r>
              <a:rPr lang="en-US" sz="1800" dirty="0">
                <a:effectLst/>
                <a:ea typeface="Calibri" panose="020F0502020204030204" pitchFamily="34" charset="0"/>
                <a:cs typeface="Times New Roman" panose="02020603050405020304" pitchFamily="18" charset="0"/>
              </a:rPr>
              <a:t>.</a:t>
            </a:r>
            <a:endParaRPr lang="en-GB" sz="1800" i="0" u="none" strike="noStrike" dirty="0">
              <a:solidFill>
                <a:srgbClr val="000000"/>
              </a:solidFill>
              <a:effectLst/>
              <a:cs typeface="Calibri"/>
            </a:endParaRPr>
          </a:p>
        </p:txBody>
      </p:sp>
    </p:spTree>
    <p:extLst>
      <p:ext uri="{BB962C8B-B14F-4D97-AF65-F5344CB8AC3E}">
        <p14:creationId xmlns:p14="http://schemas.microsoft.com/office/powerpoint/2010/main" val="172830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74" y="345670"/>
            <a:ext cx="11113851" cy="1325563"/>
          </a:xfrm>
        </p:spPr>
        <p:txBody>
          <a:bodyPr>
            <a:normAutofit/>
          </a:bodyPr>
          <a:lstStyle/>
          <a:p>
            <a:pPr>
              <a:spcBef>
                <a:spcPts val="0"/>
              </a:spcBef>
            </a:pPr>
            <a:r>
              <a:rPr lang="en-GB">
                <a:solidFill>
                  <a:srgbClr val="E85051"/>
                </a:solidFill>
              </a:rPr>
              <a:t>Liberal Education, Inquiry and Research</a:t>
            </a:r>
            <a:endParaRPr lang="en-GB" sz="180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a:normAutofit fontScale="85000" lnSpcReduction="10000"/>
          </a:bodyPr>
          <a:lstStyle/>
          <a:p>
            <a:r>
              <a:rPr lang="en-GB"/>
              <a:t>Inquiry is a defining feature of a liberal education</a:t>
            </a:r>
          </a:p>
          <a:p>
            <a:r>
              <a:rPr lang="en-GB"/>
              <a:t>Inquiry is an </a:t>
            </a:r>
            <a:r>
              <a:rPr lang="en-GB">
                <a:solidFill>
                  <a:srgbClr val="E85051"/>
                </a:solidFill>
              </a:rPr>
              <a:t>engaged learning stance </a:t>
            </a:r>
            <a:r>
              <a:rPr lang="en-GB"/>
              <a:t>…</a:t>
            </a:r>
          </a:p>
          <a:p>
            <a:pPr lvl="1"/>
            <a:r>
              <a:rPr lang="en-GB"/>
              <a:t>Upon the rule of reason: “in order to learn you must desire to learn, and in so desiring not be satisfied with what you already incline to think” (Peirce, 1955, p. 54).</a:t>
            </a:r>
          </a:p>
          <a:p>
            <a:r>
              <a:rPr lang="en-GB"/>
              <a:t>… leading to a </a:t>
            </a:r>
            <a:r>
              <a:rPr lang="en-GB">
                <a:solidFill>
                  <a:srgbClr val="E85051"/>
                </a:solidFill>
              </a:rPr>
              <a:t>dynamic learning process</a:t>
            </a:r>
          </a:p>
          <a:p>
            <a:pPr lvl="1"/>
            <a:r>
              <a:rPr lang="en-GB"/>
              <a:t>The corollary: “Do not block the way [or process] of inquiry” (Peirce, 1955, p. 54).</a:t>
            </a:r>
          </a:p>
          <a:p>
            <a:r>
              <a:rPr lang="en-GB"/>
              <a:t>Not all learning is </a:t>
            </a:r>
            <a:r>
              <a:rPr lang="en-GB" i="1"/>
              <a:t>an</a:t>
            </a:r>
            <a:r>
              <a:rPr lang="en-GB"/>
              <a:t> inquiry, but inquiry [as stance and process] encompasses all learning.</a:t>
            </a:r>
          </a:p>
          <a:p>
            <a:r>
              <a:rPr lang="en-GB"/>
              <a:t>Research is integral to inquiry and aims at “generating evidence for [answering] the chosen/ given question through empirical investigations of various kinds and/ or from consulting relevant [and reliable] sources” (Wells, 2001, p. 191).</a:t>
            </a:r>
          </a:p>
          <a:p>
            <a:r>
              <a:rPr lang="en-GB"/>
              <a:t>Research is not FOFO; i.e., finding information that serves no thoughtful purpose.</a:t>
            </a:r>
          </a:p>
        </p:txBody>
      </p:sp>
    </p:spTree>
    <p:extLst>
      <p:ext uri="{BB962C8B-B14F-4D97-AF65-F5344CB8AC3E}">
        <p14:creationId xmlns:p14="http://schemas.microsoft.com/office/powerpoint/2010/main" val="1962884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44" y="449431"/>
            <a:ext cx="11621311" cy="1325563"/>
          </a:xfrm>
        </p:spPr>
        <p:txBody>
          <a:bodyPr>
            <a:normAutofit/>
          </a:bodyPr>
          <a:lstStyle/>
          <a:p>
            <a:pPr>
              <a:spcBef>
                <a:spcPts val="0"/>
              </a:spcBef>
            </a:pPr>
            <a:r>
              <a:rPr lang="en-GB" sz="4000">
                <a:solidFill>
                  <a:srgbClr val="E85051"/>
                </a:solidFill>
              </a:rPr>
              <a:t>“What we’ve got wrong about knowledge &amp; curriculum”</a:t>
            </a: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normAutofit fontScale="85000" lnSpcReduction="20000"/>
          </a:bodyPr>
          <a:lstStyle/>
          <a:p>
            <a:r>
              <a:rPr lang="en-GB"/>
              <a:t>Q: Bearing all of that in mind, what advice would you give to teachers interested in applying your ideas about powerful knowledge to how they interpret their school’s curriculum?</a:t>
            </a:r>
          </a:p>
          <a:p>
            <a:pPr lvl="1"/>
            <a:r>
              <a:rPr lang="en-GB"/>
              <a:t>[A: </a:t>
            </a:r>
            <a:r>
              <a:rPr lang="en-GB">
                <a:solidFill>
                  <a:srgbClr val="E85051"/>
                </a:solidFill>
              </a:rPr>
              <a:t>The curriculum is</a:t>
            </a:r>
            <a:r>
              <a:rPr lang="en-GB"/>
              <a:t> not just a body of knowledge; it’s </a:t>
            </a:r>
            <a:r>
              <a:rPr lang="en-GB">
                <a:solidFill>
                  <a:srgbClr val="E85051"/>
                </a:solidFill>
              </a:rPr>
              <a:t>a group of communities we must encourage our students to join</a:t>
            </a:r>
            <a:r>
              <a:rPr lang="en-GB"/>
              <a:t>.]</a:t>
            </a:r>
          </a:p>
          <a:p>
            <a:pPr lvl="1"/>
            <a:r>
              <a:rPr lang="en-GB"/>
              <a:t>[A: </a:t>
            </a:r>
            <a:r>
              <a:rPr lang="en-GB" i="1">
                <a:solidFill>
                  <a:srgbClr val="E85051"/>
                </a:solidFill>
              </a:rPr>
              <a:t>powerful knowledge</a:t>
            </a:r>
            <a:r>
              <a:rPr lang="en-GB"/>
              <a:t> is just </a:t>
            </a:r>
            <a:r>
              <a:rPr lang="en-GB">
                <a:solidFill>
                  <a:srgbClr val="E85051"/>
                </a:solidFill>
              </a:rPr>
              <a:t>a signpost towards some very difficult questions that everyone needs to think hard about</a:t>
            </a:r>
            <a:r>
              <a:rPr lang="en-GB"/>
              <a:t>.]</a:t>
            </a:r>
          </a:p>
          <a:p>
            <a:pPr lvl="1"/>
            <a:r>
              <a:rPr lang="en-GB"/>
              <a:t>A: I would remind them of a point [Russian psychologist] Lev Vygotsky made: that </a:t>
            </a:r>
            <a:r>
              <a:rPr lang="en-GB">
                <a:solidFill>
                  <a:srgbClr val="E85051"/>
                </a:solidFill>
              </a:rPr>
              <a:t>acquiring knowledge in school has to be the voluntary act of a learner</a:t>
            </a:r>
            <a:r>
              <a:rPr lang="en-GB"/>
              <a:t>. You can’t actually teach anybody anything; they have to learn it. You can help them, but they’ve got to have that desire to know. …</a:t>
            </a:r>
          </a:p>
          <a:p>
            <a:pPr lvl="1"/>
            <a:r>
              <a:rPr lang="en-GB"/>
              <a:t>A: If you haven’t encouraged students to engage in </a:t>
            </a:r>
            <a:r>
              <a:rPr lang="en-GB">
                <a:solidFill>
                  <a:srgbClr val="E85051"/>
                </a:solidFill>
              </a:rPr>
              <a:t>the process of acquiring knowledge</a:t>
            </a:r>
            <a:r>
              <a:rPr lang="en-GB"/>
              <a:t>, which is a very difficult process, then all you get is memorisation and reproduction in tests. …</a:t>
            </a:r>
          </a:p>
          <a:p>
            <a:pPr lvl="1"/>
            <a:r>
              <a:rPr lang="en-GB"/>
              <a:t>A: The current interest in the curriculum overlooks this point. It’s so concerned with saying, “Have we got the knowledge?” that it forgets to ask, “</a:t>
            </a:r>
            <a:r>
              <a:rPr lang="en-GB">
                <a:solidFill>
                  <a:srgbClr val="E85051"/>
                </a:solidFill>
              </a:rPr>
              <a:t>How is the knowledge being acquired?</a:t>
            </a:r>
            <a:r>
              <a:rPr lang="en-GB"/>
              <a:t>”</a:t>
            </a:r>
          </a:p>
          <a:p>
            <a:pPr marL="0" indent="0" algn="r">
              <a:buNone/>
            </a:pPr>
            <a:r>
              <a:rPr lang="en-GB" sz="1400"/>
              <a:t>Young, M. (2022, September 21). What we’ve got wrong about knowledge &amp; curriculum. (G. </a:t>
            </a:r>
            <a:r>
              <a:rPr lang="en-GB" sz="1400" err="1"/>
              <a:t>Duoblys</a:t>
            </a:r>
            <a:r>
              <a:rPr lang="en-GB" sz="1400"/>
              <a:t>, Interviewer) </a:t>
            </a:r>
            <a:r>
              <a:rPr lang="en-GB" sz="1400" i="1" err="1"/>
              <a:t>Tes</a:t>
            </a:r>
            <a:r>
              <a:rPr lang="en-GB" sz="1400" i="1"/>
              <a:t> Magazine</a:t>
            </a:r>
            <a:r>
              <a:rPr lang="en-GB" sz="1400"/>
              <a:t>.</a:t>
            </a:r>
          </a:p>
        </p:txBody>
      </p:sp>
    </p:spTree>
    <p:extLst>
      <p:ext uri="{BB962C8B-B14F-4D97-AF65-F5344CB8AC3E}">
        <p14:creationId xmlns:p14="http://schemas.microsoft.com/office/powerpoint/2010/main" val="798517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2" y="306758"/>
            <a:ext cx="11802895" cy="1325563"/>
          </a:xfrm>
        </p:spPr>
        <p:txBody>
          <a:bodyPr>
            <a:normAutofit/>
          </a:bodyPr>
          <a:lstStyle/>
          <a:p>
            <a:pPr>
              <a:spcBef>
                <a:spcPts val="0"/>
              </a:spcBef>
            </a:pPr>
            <a:r>
              <a:rPr lang="en-GB" sz="4000">
                <a:solidFill>
                  <a:srgbClr val="E85051"/>
                </a:solidFill>
              </a:rPr>
              <a:t>A Sound Model of the Information-to-Knowledge Process</a:t>
            </a:r>
          </a:p>
        </p:txBody>
      </p:sp>
      <p:pic>
        <p:nvPicPr>
          <p:cNvPr id="6" name="Content Placeholder 5" descr="A picture containing text, indoor&#10;&#10;Description automatically generated">
            <a:extLst>
              <a:ext uri="{FF2B5EF4-FFF2-40B4-BE49-F238E27FC236}">
                <a16:creationId xmlns:a16="http://schemas.microsoft.com/office/drawing/2014/main" id="{4E033A2C-A370-00DE-F486-2A13CA08FA0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6586538" y="2369741"/>
            <a:ext cx="4352925" cy="3264693"/>
          </a:xfrm>
        </p:spPr>
      </p:pic>
      <p:pic>
        <p:nvPicPr>
          <p:cNvPr id="10" name="Content Placeholder 9" descr="Diagram&#10;&#10;Description automatically generated">
            <a:extLst>
              <a:ext uri="{FF2B5EF4-FFF2-40B4-BE49-F238E27FC236}">
                <a16:creationId xmlns:a16="http://schemas.microsoft.com/office/drawing/2014/main" id="{B5EC2524-0C43-3709-C23E-6E341DF14B24}"/>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997370" y="1825625"/>
            <a:ext cx="4863260" cy="4351338"/>
          </a:xfrm>
        </p:spPr>
      </p:pic>
    </p:spTree>
    <p:extLst>
      <p:ext uri="{BB962C8B-B14F-4D97-AF65-F5344CB8AC3E}">
        <p14:creationId xmlns:p14="http://schemas.microsoft.com/office/powerpoint/2010/main" val="1734903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a:solidFill>
                  <a:srgbClr val="E85051"/>
                </a:solidFill>
              </a:rPr>
              <a:t>Towards a Fundamental Purpose</a:t>
            </a:r>
            <a:endParaRPr lang="en-GB" sz="180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vert="horz" lIns="91440" tIns="45720" rIns="91440" bIns="45720" rtlCol="0" anchor="t">
            <a:normAutofit fontScale="77500" lnSpcReduction="20000"/>
          </a:bodyPr>
          <a:lstStyle/>
          <a:p>
            <a:r>
              <a:rPr lang="en-GB" dirty="0"/>
              <a:t>Why? Because school “is the one institution in our society that is inflicted on everybody, and what happens in school makes a difference – for good or ill” (Postman &amp; </a:t>
            </a:r>
            <a:r>
              <a:rPr lang="en-GB" dirty="0" err="1"/>
              <a:t>Weingartner</a:t>
            </a:r>
            <a:r>
              <a:rPr lang="en-GB" dirty="0"/>
              <a:t>, 1971, p. 12).</a:t>
            </a:r>
          </a:p>
          <a:p>
            <a:r>
              <a:rPr lang="en-GB" dirty="0"/>
              <a:t>Evidence so far suggests ill. “Our system of education turns young people out of the schools able to read, but for the most part unable to weigh evidence or to form an independent opinion. They are then assailed, throughout the rest of their lives, by statements designed to make them believe all sorts of absurd propositions.” (Russell, 1922)</a:t>
            </a:r>
          </a:p>
          <a:p>
            <a:r>
              <a:rPr lang="en-GB" b="0" i="0" u="none" strike="noStrike" dirty="0">
                <a:solidFill>
                  <a:srgbClr val="000000"/>
                </a:solidFill>
                <a:effectLst/>
                <a:latin typeface="Calibri" panose="020F0502020204030204"/>
                <a:cs typeface="Calibri" panose="020F0502020204030204"/>
              </a:rPr>
              <a:t>However, “if we embrace dystopia, if we embrace </a:t>
            </a:r>
            <a:r>
              <a:rPr lang="en-GB" b="0" i="0" u="none" strike="noStrike" dirty="0" err="1">
                <a:solidFill>
                  <a:srgbClr val="000000"/>
                </a:solidFill>
                <a:effectLst/>
                <a:latin typeface="Calibri" panose="020F0502020204030204"/>
                <a:cs typeface="Calibri" panose="020F0502020204030204"/>
              </a:rPr>
              <a:t>doomerism</a:t>
            </a:r>
            <a:r>
              <a:rPr lang="en-GB" b="0" i="0" u="none" strike="noStrike" dirty="0">
                <a:solidFill>
                  <a:srgbClr val="000000"/>
                </a:solidFill>
                <a:effectLst/>
                <a:latin typeface="Calibri" panose="020F0502020204030204"/>
                <a:cs typeface="Calibri" panose="020F0502020204030204"/>
              </a:rPr>
              <a:t>, we lose hope as a platform for action in the present. In assuming that incremental change is hopeless against entropy, we either embrace the darkness or put our faith in panaceas, magic potions, grifters, charlatans, and superhero teams who will emerge from the shadows and fix everything. We become locked in a stasis and fail to do anything at all. In other words, </a:t>
            </a:r>
            <a:r>
              <a:rPr lang="en-GB" b="1" i="0" u="none" strike="noStrike" dirty="0">
                <a:solidFill>
                  <a:srgbClr val="000000"/>
                </a:solidFill>
                <a:effectLst/>
                <a:latin typeface="Calibri"/>
                <a:cs typeface="Calibri"/>
              </a:rPr>
              <a:t>the failure to reimagine education – and our fundamental relationship to the future – becomes a self-fulfilling prophecy</a:t>
            </a:r>
            <a:r>
              <a:rPr lang="en-GB" i="0" u="none" strike="noStrike" dirty="0">
                <a:solidFill>
                  <a:srgbClr val="000000"/>
                </a:solidFill>
                <a:effectLst/>
                <a:latin typeface="Calibri"/>
                <a:cs typeface="Calibri"/>
              </a:rPr>
              <a:t>.” (Covington &amp; McNutt, 2022)</a:t>
            </a:r>
          </a:p>
        </p:txBody>
      </p:sp>
    </p:spTree>
    <p:extLst>
      <p:ext uri="{BB962C8B-B14F-4D97-AF65-F5344CB8AC3E}">
        <p14:creationId xmlns:p14="http://schemas.microsoft.com/office/powerpoint/2010/main" val="668954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ble, Word&#10;&#10;Description automatically generated">
            <a:extLst>
              <a:ext uri="{FF2B5EF4-FFF2-40B4-BE49-F238E27FC236}">
                <a16:creationId xmlns:a16="http://schemas.microsoft.com/office/drawing/2014/main" id="{E7F11A41-712A-99E8-9FD3-5AD89C0B84D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16212" y="32425"/>
            <a:ext cx="10759575" cy="6793149"/>
          </a:xfrm>
        </p:spPr>
      </p:pic>
      <p:sp>
        <p:nvSpPr>
          <p:cNvPr id="10" name="Rounded Rectangle 9">
            <a:extLst>
              <a:ext uri="{FF2B5EF4-FFF2-40B4-BE49-F238E27FC236}">
                <a16:creationId xmlns:a16="http://schemas.microsoft.com/office/drawing/2014/main" id="{AA3CB6C0-B527-6378-647E-2A2DDEF1412B}"/>
              </a:ext>
            </a:extLst>
          </p:cNvPr>
          <p:cNvSpPr/>
          <p:nvPr/>
        </p:nvSpPr>
        <p:spPr>
          <a:xfrm>
            <a:off x="716212" y="421532"/>
            <a:ext cx="10392775" cy="642025"/>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A3944E7A-494A-27A1-CCAF-7E2E7938E224}"/>
              </a:ext>
            </a:extLst>
          </p:cNvPr>
          <p:cNvSpPr/>
          <p:nvPr/>
        </p:nvSpPr>
        <p:spPr>
          <a:xfrm>
            <a:off x="765242" y="1160834"/>
            <a:ext cx="758757" cy="5616102"/>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19FA13E2-6721-BC7E-DDBC-8192932FBC7A}"/>
              </a:ext>
            </a:extLst>
          </p:cNvPr>
          <p:cNvSpPr/>
          <p:nvPr/>
        </p:nvSpPr>
        <p:spPr>
          <a:xfrm>
            <a:off x="716212" y="1160833"/>
            <a:ext cx="10759575" cy="920886"/>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9930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79990414-94A0-AE9B-7FAC-5CFB401DCED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64306" y="13904"/>
            <a:ext cx="10463388" cy="6844096"/>
          </a:xfrm>
        </p:spPr>
      </p:pic>
      <p:sp>
        <p:nvSpPr>
          <p:cNvPr id="8" name="Rounded Rectangle 7">
            <a:extLst>
              <a:ext uri="{FF2B5EF4-FFF2-40B4-BE49-F238E27FC236}">
                <a16:creationId xmlns:a16="http://schemas.microsoft.com/office/drawing/2014/main" id="{DE705EF8-D1B3-8685-A565-326C693CFB8A}"/>
              </a:ext>
            </a:extLst>
          </p:cNvPr>
          <p:cNvSpPr/>
          <p:nvPr/>
        </p:nvSpPr>
        <p:spPr>
          <a:xfrm>
            <a:off x="901430" y="20389"/>
            <a:ext cx="505837" cy="6830192"/>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FB6B23E6-7DF9-7F30-F11B-EF2FB4CEF44A}"/>
              </a:ext>
            </a:extLst>
          </p:cNvPr>
          <p:cNvSpPr/>
          <p:nvPr/>
        </p:nvSpPr>
        <p:spPr>
          <a:xfrm>
            <a:off x="864306" y="20388"/>
            <a:ext cx="10463387" cy="1270147"/>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3758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937"/>
            <a:ext cx="12192000" cy="1325563"/>
          </a:xfrm>
        </p:spPr>
        <p:txBody>
          <a:bodyPr>
            <a:normAutofit/>
          </a:bodyPr>
          <a:lstStyle/>
          <a:p>
            <a:pPr>
              <a:spcBef>
                <a:spcPts val="0"/>
              </a:spcBef>
            </a:pPr>
            <a:r>
              <a:rPr lang="en-GB" sz="4000">
                <a:solidFill>
                  <a:srgbClr val="E85051"/>
                </a:solidFill>
              </a:rPr>
              <a:t>Skills and Content: Investigate &gt; Perspective / Point of View</a:t>
            </a:r>
          </a:p>
        </p:txBody>
      </p:sp>
      <p:sp>
        <p:nvSpPr>
          <p:cNvPr id="5" name="Rounded Rectangle 4">
            <a:extLst>
              <a:ext uri="{FF2B5EF4-FFF2-40B4-BE49-F238E27FC236}">
                <a16:creationId xmlns:a16="http://schemas.microsoft.com/office/drawing/2014/main" id="{330F6E41-993C-8421-403B-3A9DFE183EAA}"/>
              </a:ext>
            </a:extLst>
          </p:cNvPr>
          <p:cNvSpPr/>
          <p:nvPr/>
        </p:nvSpPr>
        <p:spPr>
          <a:xfrm>
            <a:off x="2452914" y="6343929"/>
            <a:ext cx="9492343" cy="380268"/>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Recognizes that people are different</a:t>
            </a:r>
            <a:endParaRPr lang="en-US" sz="1600"/>
          </a:p>
        </p:txBody>
      </p:sp>
      <p:sp>
        <p:nvSpPr>
          <p:cNvPr id="7" name="Rounded Rectangle 6">
            <a:extLst>
              <a:ext uri="{FF2B5EF4-FFF2-40B4-BE49-F238E27FC236}">
                <a16:creationId xmlns:a16="http://schemas.microsoft.com/office/drawing/2014/main" id="{6652121B-BC21-7818-18F6-F4484FF5C0FF}"/>
              </a:ext>
            </a:extLst>
          </p:cNvPr>
          <p:cNvSpPr/>
          <p:nvPr/>
        </p:nvSpPr>
        <p:spPr>
          <a:xfrm>
            <a:off x="2467428" y="5715475"/>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Recognizes that different  people may believe  different things</a:t>
            </a:r>
          </a:p>
        </p:txBody>
      </p:sp>
      <p:sp>
        <p:nvSpPr>
          <p:cNvPr id="10" name="Rounded Rectangle 9">
            <a:extLst>
              <a:ext uri="{FF2B5EF4-FFF2-40B4-BE49-F238E27FC236}">
                <a16:creationId xmlns:a16="http://schemas.microsoft.com/office/drawing/2014/main" id="{256FEF74-24C2-7379-90B3-9FAC5C69D127}"/>
              </a:ext>
            </a:extLst>
          </p:cNvPr>
          <p:cNvSpPr/>
          <p:nvPr/>
        </p:nvSpPr>
        <p:spPr>
          <a:xfrm>
            <a:off x="87083" y="6343929"/>
            <a:ext cx="2329543" cy="380268"/>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Reception</a:t>
            </a:r>
          </a:p>
        </p:txBody>
      </p:sp>
      <p:sp>
        <p:nvSpPr>
          <p:cNvPr id="11" name="Rounded Rectangle 10">
            <a:extLst>
              <a:ext uri="{FF2B5EF4-FFF2-40B4-BE49-F238E27FC236}">
                <a16:creationId xmlns:a16="http://schemas.microsoft.com/office/drawing/2014/main" id="{D7DAA1B0-66FC-3310-8113-8FC32FA18E0E}"/>
              </a:ext>
            </a:extLst>
          </p:cNvPr>
          <p:cNvSpPr/>
          <p:nvPr/>
        </p:nvSpPr>
        <p:spPr>
          <a:xfrm>
            <a:off x="87083" y="5712557"/>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1</a:t>
            </a:r>
          </a:p>
        </p:txBody>
      </p:sp>
      <p:sp>
        <p:nvSpPr>
          <p:cNvPr id="12" name="Rounded Rectangle 11">
            <a:extLst>
              <a:ext uri="{FF2B5EF4-FFF2-40B4-BE49-F238E27FC236}">
                <a16:creationId xmlns:a16="http://schemas.microsoft.com/office/drawing/2014/main" id="{E1514F81-FF7F-0479-D351-0A1085DC5FBA}"/>
              </a:ext>
            </a:extLst>
          </p:cNvPr>
          <p:cNvSpPr/>
          <p:nvPr/>
        </p:nvSpPr>
        <p:spPr>
          <a:xfrm>
            <a:off x="87082" y="4828438"/>
            <a:ext cx="2329543" cy="83740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2</a:t>
            </a:r>
          </a:p>
        </p:txBody>
      </p:sp>
      <p:sp>
        <p:nvSpPr>
          <p:cNvPr id="13" name="Rounded Rectangle 12">
            <a:extLst>
              <a:ext uri="{FF2B5EF4-FFF2-40B4-BE49-F238E27FC236}">
                <a16:creationId xmlns:a16="http://schemas.microsoft.com/office/drawing/2014/main" id="{3AE72516-2C43-763C-2AF7-FFB33CD37C72}"/>
              </a:ext>
            </a:extLst>
          </p:cNvPr>
          <p:cNvSpPr/>
          <p:nvPr/>
        </p:nvSpPr>
        <p:spPr>
          <a:xfrm>
            <a:off x="87082" y="4209511"/>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3</a:t>
            </a:r>
          </a:p>
        </p:txBody>
      </p:sp>
      <p:sp>
        <p:nvSpPr>
          <p:cNvPr id="14" name="Rounded Rectangle 13">
            <a:extLst>
              <a:ext uri="{FF2B5EF4-FFF2-40B4-BE49-F238E27FC236}">
                <a16:creationId xmlns:a16="http://schemas.microsoft.com/office/drawing/2014/main" id="{8C0B4178-1A1C-E20B-DCF7-F5F00821A1E9}"/>
              </a:ext>
            </a:extLst>
          </p:cNvPr>
          <p:cNvSpPr/>
          <p:nvPr/>
        </p:nvSpPr>
        <p:spPr>
          <a:xfrm>
            <a:off x="87082" y="2733525"/>
            <a:ext cx="2329543" cy="144678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4</a:t>
            </a:r>
          </a:p>
        </p:txBody>
      </p:sp>
      <p:sp>
        <p:nvSpPr>
          <p:cNvPr id="15" name="Rounded Rectangle 14">
            <a:extLst>
              <a:ext uri="{FF2B5EF4-FFF2-40B4-BE49-F238E27FC236}">
                <a16:creationId xmlns:a16="http://schemas.microsoft.com/office/drawing/2014/main" id="{E36DE892-BCAC-2BCA-A2D8-91A885E9F31F}"/>
              </a:ext>
            </a:extLst>
          </p:cNvPr>
          <p:cNvSpPr/>
          <p:nvPr/>
        </p:nvSpPr>
        <p:spPr>
          <a:xfrm>
            <a:off x="87082" y="2125512"/>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5</a:t>
            </a:r>
          </a:p>
        </p:txBody>
      </p:sp>
      <p:sp>
        <p:nvSpPr>
          <p:cNvPr id="16" name="Rounded Rectangle 15">
            <a:extLst>
              <a:ext uri="{FF2B5EF4-FFF2-40B4-BE49-F238E27FC236}">
                <a16:creationId xmlns:a16="http://schemas.microsoft.com/office/drawing/2014/main" id="{D8A6560D-03D4-3B72-BC28-30CBACAC2F51}"/>
              </a:ext>
            </a:extLst>
          </p:cNvPr>
          <p:cNvSpPr/>
          <p:nvPr/>
        </p:nvSpPr>
        <p:spPr>
          <a:xfrm>
            <a:off x="87083" y="1243026"/>
            <a:ext cx="2329543" cy="83740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a:solidFill>
                  <a:srgbClr val="000000"/>
                </a:solidFill>
                <a:effectLst/>
                <a:latin typeface="Calibri" panose="020F0502020204030204" pitchFamily="34" charset="0"/>
              </a:rPr>
              <a:t>Year 6</a:t>
            </a:r>
          </a:p>
        </p:txBody>
      </p:sp>
      <p:sp>
        <p:nvSpPr>
          <p:cNvPr id="17" name="Rounded Rectangle 16">
            <a:extLst>
              <a:ext uri="{FF2B5EF4-FFF2-40B4-BE49-F238E27FC236}">
                <a16:creationId xmlns:a16="http://schemas.microsoft.com/office/drawing/2014/main" id="{B32EE613-C0D6-EAF4-52AC-DD1087271E1A}"/>
              </a:ext>
            </a:extLst>
          </p:cNvPr>
          <p:cNvSpPr/>
          <p:nvPr/>
        </p:nvSpPr>
        <p:spPr>
          <a:xfrm>
            <a:off x="7193007" y="5713179"/>
            <a:ext cx="4752250"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a:solidFill>
                  <a:srgbClr val="000000"/>
                </a:solidFill>
                <a:effectLst/>
                <a:latin typeface="Calibri" panose="020F0502020204030204" pitchFamily="34" charset="0"/>
              </a:rPr>
              <a:t>Recognizes that people have different backgrounds, families, homes, and needs</a:t>
            </a:r>
          </a:p>
        </p:txBody>
      </p:sp>
      <p:sp>
        <p:nvSpPr>
          <p:cNvPr id="18" name="Rounded Rectangle 17">
            <a:extLst>
              <a:ext uri="{FF2B5EF4-FFF2-40B4-BE49-F238E27FC236}">
                <a16:creationId xmlns:a16="http://schemas.microsoft.com/office/drawing/2014/main" id="{CD6D5BA2-5A83-B313-105A-DB28E6B9D5B4}"/>
              </a:ext>
            </a:extLst>
          </p:cNvPr>
          <p:cNvSpPr/>
          <p:nvPr/>
        </p:nvSpPr>
        <p:spPr>
          <a:xfrm>
            <a:off x="2467428" y="4840984"/>
            <a:ext cx="4682036"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a:solidFill>
                  <a:srgbClr val="000000"/>
                </a:solidFill>
                <a:effectLst/>
                <a:latin typeface="Calibri" panose="020F0502020204030204" pitchFamily="34" charset="0"/>
              </a:rPr>
              <a:t>Begins to recognize different points of view of characters in a story</a:t>
            </a:r>
          </a:p>
        </p:txBody>
      </p:sp>
      <p:sp>
        <p:nvSpPr>
          <p:cNvPr id="19" name="Rounded Rectangle 18">
            <a:extLst>
              <a:ext uri="{FF2B5EF4-FFF2-40B4-BE49-F238E27FC236}">
                <a16:creationId xmlns:a16="http://schemas.microsoft.com/office/drawing/2014/main" id="{CA15F011-C628-8860-15BD-90653ED846D8}"/>
              </a:ext>
            </a:extLst>
          </p:cNvPr>
          <p:cNvSpPr/>
          <p:nvPr/>
        </p:nvSpPr>
        <p:spPr>
          <a:xfrm>
            <a:off x="7200266" y="4828438"/>
            <a:ext cx="4769121"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With help, identifies point of view by examining illustrations, text features, and opinion words in text</a:t>
            </a:r>
          </a:p>
        </p:txBody>
      </p:sp>
      <p:sp>
        <p:nvSpPr>
          <p:cNvPr id="20" name="Rounded Rectangle 19">
            <a:extLst>
              <a:ext uri="{FF2B5EF4-FFF2-40B4-BE49-F238E27FC236}">
                <a16:creationId xmlns:a16="http://schemas.microsoft.com/office/drawing/2014/main" id="{40A1F79D-3807-973E-2F22-1FC762AFF507}"/>
              </a:ext>
            </a:extLst>
          </p:cNvPr>
          <p:cNvSpPr/>
          <p:nvPr/>
        </p:nvSpPr>
        <p:spPr>
          <a:xfrm>
            <a:off x="2481942" y="4206155"/>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a:solidFill>
                  <a:srgbClr val="000000"/>
                </a:solidFill>
                <a:latin typeface="Calibri" panose="020F0502020204030204" pitchFamily="34" charset="0"/>
              </a:rPr>
              <a:t>Recognizes different point of view of individuals and characters in a story</a:t>
            </a:r>
          </a:p>
        </p:txBody>
      </p:sp>
      <p:sp>
        <p:nvSpPr>
          <p:cNvPr id="21" name="Rounded Rectangle 20">
            <a:extLst>
              <a:ext uri="{FF2B5EF4-FFF2-40B4-BE49-F238E27FC236}">
                <a16:creationId xmlns:a16="http://schemas.microsoft.com/office/drawing/2014/main" id="{8B3C0BE2-16A0-AB07-8053-D6E25DAE7B30}"/>
              </a:ext>
            </a:extLst>
          </p:cNvPr>
          <p:cNvSpPr/>
          <p:nvPr/>
        </p:nvSpPr>
        <p:spPr>
          <a:xfrm>
            <a:off x="7214779" y="4185100"/>
            <a:ext cx="4769121" cy="59264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a:solidFill>
                  <a:srgbClr val="000000"/>
                </a:solidFill>
                <a:effectLst/>
                <a:latin typeface="Calibri" panose="020F0502020204030204" pitchFamily="34" charset="0"/>
              </a:rPr>
              <a:t>Identifies point of view by examining illustrations, text features, and opinion words in text</a:t>
            </a:r>
            <a:endParaRPr lang="en-GB" sz="1600">
              <a:solidFill>
                <a:srgbClr val="000000"/>
              </a:solidFill>
              <a:latin typeface="Calibri" panose="020F0502020204030204" pitchFamily="34" charset="0"/>
            </a:endParaRPr>
          </a:p>
        </p:txBody>
      </p:sp>
      <p:sp>
        <p:nvSpPr>
          <p:cNvPr id="22" name="Rounded Rectangle 21">
            <a:extLst>
              <a:ext uri="{FF2B5EF4-FFF2-40B4-BE49-F238E27FC236}">
                <a16:creationId xmlns:a16="http://schemas.microsoft.com/office/drawing/2014/main" id="{794235F1-8F13-7F6F-75ED-92AA9C77A823}"/>
              </a:ext>
            </a:extLst>
          </p:cNvPr>
          <p:cNvSpPr/>
          <p:nvPr/>
        </p:nvSpPr>
        <p:spPr>
          <a:xfrm>
            <a:off x="7228113" y="2705953"/>
            <a:ext cx="4769121" cy="143577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Begins to understand that different points of view are presented in nonfiction and that nonfiction does not equate to “true” because some of the information may be opinion or stated from only one point of view</a:t>
            </a:r>
          </a:p>
        </p:txBody>
      </p:sp>
      <p:sp>
        <p:nvSpPr>
          <p:cNvPr id="23" name="Rounded Rectangle 22">
            <a:extLst>
              <a:ext uri="{FF2B5EF4-FFF2-40B4-BE49-F238E27FC236}">
                <a16:creationId xmlns:a16="http://schemas.microsoft.com/office/drawing/2014/main" id="{833112C9-236C-5649-9EA2-EFCE217C8ADC}"/>
              </a:ext>
            </a:extLst>
          </p:cNvPr>
          <p:cNvSpPr/>
          <p:nvPr/>
        </p:nvSpPr>
        <p:spPr>
          <a:xfrm>
            <a:off x="2467428" y="2733525"/>
            <a:ext cx="4682036" cy="143577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Demonstrates understanding and respect for different points of view in fiction and explains some of the diverse perspectives presented</a:t>
            </a:r>
          </a:p>
        </p:txBody>
      </p:sp>
      <p:sp>
        <p:nvSpPr>
          <p:cNvPr id="24" name="Rounded Rectangle 23">
            <a:extLst>
              <a:ext uri="{FF2B5EF4-FFF2-40B4-BE49-F238E27FC236}">
                <a16:creationId xmlns:a16="http://schemas.microsoft.com/office/drawing/2014/main" id="{69B7F07C-7C04-310C-0908-615F695076BA}"/>
              </a:ext>
            </a:extLst>
          </p:cNvPr>
          <p:cNvSpPr/>
          <p:nvPr/>
        </p:nvSpPr>
        <p:spPr>
          <a:xfrm>
            <a:off x="2452914" y="2113807"/>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With help, begins to examine why someone might have a different perspective</a:t>
            </a:r>
          </a:p>
        </p:txBody>
      </p:sp>
      <p:sp>
        <p:nvSpPr>
          <p:cNvPr id="25" name="Rounded Rectangle 24">
            <a:extLst>
              <a:ext uri="{FF2B5EF4-FFF2-40B4-BE49-F238E27FC236}">
                <a16:creationId xmlns:a16="http://schemas.microsoft.com/office/drawing/2014/main" id="{6A748020-5C2C-BD1B-C4CF-5699737DAA10}"/>
              </a:ext>
            </a:extLst>
          </p:cNvPr>
          <p:cNvSpPr/>
          <p:nvPr/>
        </p:nvSpPr>
        <p:spPr>
          <a:xfrm>
            <a:off x="7200265" y="2113807"/>
            <a:ext cx="4744991" cy="559093"/>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With help, begins to describe how a particular point of view can impact a nonfiction text</a:t>
            </a:r>
          </a:p>
        </p:txBody>
      </p:sp>
      <p:sp>
        <p:nvSpPr>
          <p:cNvPr id="26" name="Rounded Rectangle 25">
            <a:extLst>
              <a:ext uri="{FF2B5EF4-FFF2-40B4-BE49-F238E27FC236}">
                <a16:creationId xmlns:a16="http://schemas.microsoft.com/office/drawing/2014/main" id="{5F514322-9535-90A6-79F8-E8EDC3C14CFA}"/>
              </a:ext>
            </a:extLst>
          </p:cNvPr>
          <p:cNvSpPr/>
          <p:nvPr/>
        </p:nvSpPr>
        <p:spPr>
          <a:xfrm>
            <a:off x="2452914" y="1235963"/>
            <a:ext cx="4682036"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Begins to </a:t>
            </a:r>
            <a:r>
              <a:rPr lang="en-GB" sz="1600" b="0" i="0" u="none" strike="noStrike" err="1">
                <a:solidFill>
                  <a:srgbClr val="000000"/>
                </a:solidFill>
                <a:effectLst/>
                <a:latin typeface="Calibri" panose="020F0502020204030204" pitchFamily="34" charset="0"/>
              </a:rPr>
              <a:t>analyze</a:t>
            </a:r>
            <a:r>
              <a:rPr lang="en-GB" sz="1600" b="0" i="0" u="none" strike="noStrike">
                <a:solidFill>
                  <a:srgbClr val="000000"/>
                </a:solidFill>
                <a:effectLst/>
                <a:latin typeface="Calibri" panose="020F0502020204030204" pitchFamily="34" charset="0"/>
              </a:rPr>
              <a:t> multiple points of view from multiple sources to determine similarities and differences</a:t>
            </a:r>
          </a:p>
        </p:txBody>
      </p:sp>
      <p:sp>
        <p:nvSpPr>
          <p:cNvPr id="27" name="Rounded Rectangle 26">
            <a:extLst>
              <a:ext uri="{FF2B5EF4-FFF2-40B4-BE49-F238E27FC236}">
                <a16:creationId xmlns:a16="http://schemas.microsoft.com/office/drawing/2014/main" id="{43AF1822-D8B6-D3C6-A324-B68FC951BE7E}"/>
              </a:ext>
            </a:extLst>
          </p:cNvPr>
          <p:cNvSpPr/>
          <p:nvPr/>
        </p:nvSpPr>
        <p:spPr>
          <a:xfrm>
            <a:off x="7200264" y="1229066"/>
            <a:ext cx="4769121"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a:solidFill>
                  <a:srgbClr val="000000"/>
                </a:solidFill>
                <a:effectLst/>
                <a:latin typeface="Calibri" panose="020F0502020204030204" pitchFamily="34" charset="0"/>
              </a:rPr>
              <a:t>Begins to identify the effect of point of view on the information</a:t>
            </a:r>
          </a:p>
        </p:txBody>
      </p:sp>
    </p:spTree>
    <p:extLst>
      <p:ext uri="{BB962C8B-B14F-4D97-AF65-F5344CB8AC3E}">
        <p14:creationId xmlns:p14="http://schemas.microsoft.com/office/powerpoint/2010/main" val="3244862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fill="hold"/>
                                        <p:tgtEl>
                                          <p:spTgt spid="7"/>
                                        </p:tgtEl>
                                        <p:attrNameLst>
                                          <p:attrName>ppt_x</p:attrName>
                                        </p:attrNameLst>
                                      </p:cBhvr>
                                      <p:tavLst>
                                        <p:tav tm="0">
                                          <p:val>
                                            <p:strVal val="#ppt_x"/>
                                          </p:val>
                                        </p:tav>
                                        <p:tav tm="100000">
                                          <p:val>
                                            <p:strVal val="#ppt_x"/>
                                          </p:val>
                                        </p:tav>
                                      </p:tavLst>
                                    </p:anim>
                                    <p:anim calcmode="lin" valueType="num">
                                      <p:cBhvr additive="base">
                                        <p:cTn id="50" dur="1000" fill="hold"/>
                                        <p:tgtEl>
                                          <p:spTgt spid="7"/>
                                        </p:tgtEl>
                                        <p:attrNameLst>
                                          <p:attrName>ppt_y</p:attrName>
                                        </p:attrNameLst>
                                      </p:cBhvr>
                                      <p:tavLst>
                                        <p:tav tm="0">
                                          <p:val>
                                            <p:strVal val="0-#ppt_h/2"/>
                                          </p:val>
                                        </p:tav>
                                        <p:tav tm="100000">
                                          <p:val>
                                            <p:strVal val="#ppt_y"/>
                                          </p:val>
                                        </p:tav>
                                      </p:tavLst>
                                    </p:anim>
                                  </p:childTnLst>
                                </p:cTn>
                              </p:par>
                            </p:childTnLst>
                          </p:cTn>
                        </p:par>
                        <p:par>
                          <p:cTn id="51" fill="hold">
                            <p:stCondLst>
                              <p:cond delay="1000"/>
                            </p:stCondLst>
                            <p:childTnLst>
                              <p:par>
                                <p:cTn id="52" presetID="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ppt_x"/>
                                          </p:val>
                                        </p:tav>
                                        <p:tav tm="100000">
                                          <p:val>
                                            <p:strVal val="#ppt_x"/>
                                          </p:val>
                                        </p:tav>
                                      </p:tavLst>
                                    </p:anim>
                                    <p:anim calcmode="lin" valueType="num">
                                      <p:cBhvr additive="base">
                                        <p:cTn id="55"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1000" fill="hold"/>
                                        <p:tgtEl>
                                          <p:spTgt spid="18"/>
                                        </p:tgtEl>
                                        <p:attrNameLst>
                                          <p:attrName>ppt_x</p:attrName>
                                        </p:attrNameLst>
                                      </p:cBhvr>
                                      <p:tavLst>
                                        <p:tav tm="0">
                                          <p:val>
                                            <p:strVal val="#ppt_x"/>
                                          </p:val>
                                        </p:tav>
                                        <p:tav tm="100000">
                                          <p:val>
                                            <p:strVal val="#ppt_x"/>
                                          </p:val>
                                        </p:tav>
                                      </p:tavLst>
                                    </p:anim>
                                    <p:anim calcmode="lin" valueType="num">
                                      <p:cBhvr additive="base">
                                        <p:cTn id="61" dur="1000" fill="hold"/>
                                        <p:tgtEl>
                                          <p:spTgt spid="18"/>
                                        </p:tgtEl>
                                        <p:attrNameLst>
                                          <p:attrName>ppt_y</p:attrName>
                                        </p:attrNameLst>
                                      </p:cBhvr>
                                      <p:tavLst>
                                        <p:tav tm="0">
                                          <p:val>
                                            <p:strVal val="0-#ppt_h/2"/>
                                          </p:val>
                                        </p:tav>
                                        <p:tav tm="100000">
                                          <p:val>
                                            <p:strVal val="#ppt_y"/>
                                          </p:val>
                                        </p:tav>
                                      </p:tavLst>
                                    </p:anim>
                                  </p:childTnLst>
                                </p:cTn>
                              </p:par>
                            </p:childTnLst>
                          </p:cTn>
                        </p:par>
                        <p:par>
                          <p:cTn id="62" fill="hold">
                            <p:stCondLst>
                              <p:cond delay="1000"/>
                            </p:stCondLst>
                            <p:childTnLst>
                              <p:par>
                                <p:cTn id="63" presetID="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1000" fill="hold"/>
                                        <p:tgtEl>
                                          <p:spTgt spid="19"/>
                                        </p:tgtEl>
                                        <p:attrNameLst>
                                          <p:attrName>ppt_x</p:attrName>
                                        </p:attrNameLst>
                                      </p:cBhvr>
                                      <p:tavLst>
                                        <p:tav tm="0">
                                          <p:val>
                                            <p:strVal val="#ppt_x"/>
                                          </p:val>
                                        </p:tav>
                                        <p:tav tm="100000">
                                          <p:val>
                                            <p:strVal val="#ppt_x"/>
                                          </p:val>
                                        </p:tav>
                                      </p:tavLst>
                                    </p:anim>
                                    <p:anim calcmode="lin" valueType="num">
                                      <p:cBhvr additive="base">
                                        <p:cTn id="66"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ppt_x"/>
                                          </p:val>
                                        </p:tav>
                                        <p:tav tm="100000">
                                          <p:val>
                                            <p:strVal val="#ppt_x"/>
                                          </p:val>
                                        </p:tav>
                                      </p:tavLst>
                                    </p:anim>
                                    <p:anim calcmode="lin" valueType="num">
                                      <p:cBhvr additive="base">
                                        <p:cTn id="72" dur="1000" fill="hold"/>
                                        <p:tgtEl>
                                          <p:spTgt spid="20"/>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1000" fill="hold"/>
                                        <p:tgtEl>
                                          <p:spTgt spid="21"/>
                                        </p:tgtEl>
                                        <p:attrNameLst>
                                          <p:attrName>ppt_x</p:attrName>
                                        </p:attrNameLst>
                                      </p:cBhvr>
                                      <p:tavLst>
                                        <p:tav tm="0">
                                          <p:val>
                                            <p:strVal val="#ppt_x"/>
                                          </p:val>
                                        </p:tav>
                                        <p:tav tm="100000">
                                          <p:val>
                                            <p:strVal val="#ppt_x"/>
                                          </p:val>
                                        </p:tav>
                                      </p:tavLst>
                                    </p:anim>
                                    <p:anim calcmode="lin" valueType="num">
                                      <p:cBhvr additive="base">
                                        <p:cTn id="77"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1000" fill="hold"/>
                                        <p:tgtEl>
                                          <p:spTgt spid="23"/>
                                        </p:tgtEl>
                                        <p:attrNameLst>
                                          <p:attrName>ppt_x</p:attrName>
                                        </p:attrNameLst>
                                      </p:cBhvr>
                                      <p:tavLst>
                                        <p:tav tm="0">
                                          <p:val>
                                            <p:strVal val="#ppt_x"/>
                                          </p:val>
                                        </p:tav>
                                        <p:tav tm="100000">
                                          <p:val>
                                            <p:strVal val="#ppt_x"/>
                                          </p:val>
                                        </p:tav>
                                      </p:tavLst>
                                    </p:anim>
                                    <p:anim calcmode="lin" valueType="num">
                                      <p:cBhvr additive="base">
                                        <p:cTn id="83" dur="1000" fill="hold"/>
                                        <p:tgtEl>
                                          <p:spTgt spid="23"/>
                                        </p:tgtEl>
                                        <p:attrNameLst>
                                          <p:attrName>ppt_y</p:attrName>
                                        </p:attrNameLst>
                                      </p:cBhvr>
                                      <p:tavLst>
                                        <p:tav tm="0">
                                          <p:val>
                                            <p:strVal val="0-#ppt_h/2"/>
                                          </p:val>
                                        </p:tav>
                                        <p:tav tm="100000">
                                          <p:val>
                                            <p:strVal val="#ppt_y"/>
                                          </p:val>
                                        </p:tav>
                                      </p:tavLst>
                                    </p:anim>
                                  </p:childTnLst>
                                </p:cTn>
                              </p:par>
                            </p:childTnLst>
                          </p:cTn>
                        </p:par>
                        <p:par>
                          <p:cTn id="84" fill="hold">
                            <p:stCondLst>
                              <p:cond delay="1000"/>
                            </p:stCondLst>
                            <p:childTnLst>
                              <p:par>
                                <p:cTn id="85" presetID="2" presetClass="entr" presetSubtype="1"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000" fill="hold"/>
                                        <p:tgtEl>
                                          <p:spTgt spid="22"/>
                                        </p:tgtEl>
                                        <p:attrNameLst>
                                          <p:attrName>ppt_x</p:attrName>
                                        </p:attrNameLst>
                                      </p:cBhvr>
                                      <p:tavLst>
                                        <p:tav tm="0">
                                          <p:val>
                                            <p:strVal val="#ppt_x"/>
                                          </p:val>
                                        </p:tav>
                                        <p:tav tm="100000">
                                          <p:val>
                                            <p:strVal val="#ppt_x"/>
                                          </p:val>
                                        </p:tav>
                                      </p:tavLst>
                                    </p:anim>
                                    <p:anim calcmode="lin" valueType="num">
                                      <p:cBhvr additive="base">
                                        <p:cTn id="8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1000" fill="hold"/>
                                        <p:tgtEl>
                                          <p:spTgt spid="24"/>
                                        </p:tgtEl>
                                        <p:attrNameLst>
                                          <p:attrName>ppt_x</p:attrName>
                                        </p:attrNameLst>
                                      </p:cBhvr>
                                      <p:tavLst>
                                        <p:tav tm="0">
                                          <p:val>
                                            <p:strVal val="#ppt_x"/>
                                          </p:val>
                                        </p:tav>
                                        <p:tav tm="100000">
                                          <p:val>
                                            <p:strVal val="#ppt_x"/>
                                          </p:val>
                                        </p:tav>
                                      </p:tavLst>
                                    </p:anim>
                                    <p:anim calcmode="lin" valueType="num">
                                      <p:cBhvr additive="base">
                                        <p:cTn id="94" dur="1000" fill="hold"/>
                                        <p:tgtEl>
                                          <p:spTgt spid="24"/>
                                        </p:tgtEl>
                                        <p:attrNameLst>
                                          <p:attrName>ppt_y</p:attrName>
                                        </p:attrNameLst>
                                      </p:cBhvr>
                                      <p:tavLst>
                                        <p:tav tm="0">
                                          <p:val>
                                            <p:strVal val="0-#ppt_h/2"/>
                                          </p:val>
                                        </p:tav>
                                        <p:tav tm="100000">
                                          <p:val>
                                            <p:strVal val="#ppt_y"/>
                                          </p:val>
                                        </p:tav>
                                      </p:tavLst>
                                    </p:anim>
                                  </p:childTnLst>
                                </p:cTn>
                              </p:par>
                            </p:childTnLst>
                          </p:cTn>
                        </p:par>
                        <p:par>
                          <p:cTn id="95" fill="hold">
                            <p:stCondLst>
                              <p:cond delay="1000"/>
                            </p:stCondLst>
                            <p:childTnLst>
                              <p:par>
                                <p:cTn id="96" presetID="2" presetClass="entr" presetSubtype="1"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000" fill="hold"/>
                                        <p:tgtEl>
                                          <p:spTgt spid="25"/>
                                        </p:tgtEl>
                                        <p:attrNameLst>
                                          <p:attrName>ppt_x</p:attrName>
                                        </p:attrNameLst>
                                      </p:cBhvr>
                                      <p:tavLst>
                                        <p:tav tm="0">
                                          <p:val>
                                            <p:strVal val="#ppt_x"/>
                                          </p:val>
                                        </p:tav>
                                        <p:tav tm="100000">
                                          <p:val>
                                            <p:strVal val="#ppt_x"/>
                                          </p:val>
                                        </p:tav>
                                      </p:tavLst>
                                    </p:anim>
                                    <p:anim calcmode="lin" valueType="num">
                                      <p:cBhvr additive="base">
                                        <p:cTn id="99"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1000" fill="hold"/>
                                        <p:tgtEl>
                                          <p:spTgt spid="26"/>
                                        </p:tgtEl>
                                        <p:attrNameLst>
                                          <p:attrName>ppt_x</p:attrName>
                                        </p:attrNameLst>
                                      </p:cBhvr>
                                      <p:tavLst>
                                        <p:tav tm="0">
                                          <p:val>
                                            <p:strVal val="#ppt_x"/>
                                          </p:val>
                                        </p:tav>
                                        <p:tav tm="100000">
                                          <p:val>
                                            <p:strVal val="#ppt_x"/>
                                          </p:val>
                                        </p:tav>
                                      </p:tavLst>
                                    </p:anim>
                                    <p:anim calcmode="lin" valueType="num">
                                      <p:cBhvr additive="base">
                                        <p:cTn id="105" dur="1000" fill="hold"/>
                                        <p:tgtEl>
                                          <p:spTgt spid="26"/>
                                        </p:tgtEl>
                                        <p:attrNameLst>
                                          <p:attrName>ppt_y</p:attrName>
                                        </p:attrNameLst>
                                      </p:cBhvr>
                                      <p:tavLst>
                                        <p:tav tm="0">
                                          <p:val>
                                            <p:strVal val="0-#ppt_h/2"/>
                                          </p:val>
                                        </p:tav>
                                        <p:tav tm="100000">
                                          <p:val>
                                            <p:strVal val="#ppt_y"/>
                                          </p:val>
                                        </p:tav>
                                      </p:tavLst>
                                    </p:anim>
                                  </p:childTnLst>
                                </p:cTn>
                              </p:par>
                            </p:childTnLst>
                          </p:cTn>
                        </p:par>
                        <p:par>
                          <p:cTn id="106" fill="hold">
                            <p:stCondLst>
                              <p:cond delay="1000"/>
                            </p:stCondLst>
                            <p:childTnLst>
                              <p:par>
                                <p:cTn id="107" presetID="2" presetClass="entr" presetSubtype="1"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1000" fill="hold"/>
                                        <p:tgtEl>
                                          <p:spTgt spid="27"/>
                                        </p:tgtEl>
                                        <p:attrNameLst>
                                          <p:attrName>ppt_x</p:attrName>
                                        </p:attrNameLst>
                                      </p:cBhvr>
                                      <p:tavLst>
                                        <p:tav tm="0">
                                          <p:val>
                                            <p:strVal val="#ppt_x"/>
                                          </p:val>
                                        </p:tav>
                                        <p:tav tm="100000">
                                          <p:val>
                                            <p:strVal val="#ppt_x"/>
                                          </p:val>
                                        </p:tav>
                                      </p:tavLst>
                                    </p:anim>
                                    <p:anim calcmode="lin" valueType="num">
                                      <p:cBhvr additive="base">
                                        <p:cTn id="110" dur="1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a:solidFill>
                  <a:srgbClr val="E85051"/>
                </a:solidFill>
              </a:rPr>
              <a:t>Where to find supporting resources</a:t>
            </a:r>
          </a:p>
        </p:txBody>
      </p:sp>
      <p:pic>
        <p:nvPicPr>
          <p:cNvPr id="3" name="Picture 2">
            <a:extLst>
              <a:ext uri="{FF2B5EF4-FFF2-40B4-BE49-F238E27FC236}">
                <a16:creationId xmlns:a16="http://schemas.microsoft.com/office/drawing/2014/main" id="{7B6F8A80-06A4-DBFC-7FDE-1E918D349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3000" y="1301579"/>
            <a:ext cx="7772400" cy="5793355"/>
          </a:xfrm>
          <a:prstGeom prst="rect">
            <a:avLst/>
          </a:prstGeom>
        </p:spPr>
      </p:pic>
      <p:sp>
        <p:nvSpPr>
          <p:cNvPr id="4" name="TextBox 3">
            <a:extLst>
              <a:ext uri="{FF2B5EF4-FFF2-40B4-BE49-F238E27FC236}">
                <a16:creationId xmlns:a16="http://schemas.microsoft.com/office/drawing/2014/main" id="{47E0C0C2-F76B-EB1B-638B-1CDD8E209495}"/>
              </a:ext>
            </a:extLst>
          </p:cNvPr>
          <p:cNvSpPr txBox="1"/>
          <p:nvPr/>
        </p:nvSpPr>
        <p:spPr>
          <a:xfrm>
            <a:off x="1509486" y="5534561"/>
            <a:ext cx="9579428" cy="1323439"/>
          </a:xfrm>
          <a:prstGeom prst="rect">
            <a:avLst/>
          </a:prstGeom>
          <a:solidFill>
            <a:schemeClr val="bg1"/>
          </a:solidFill>
          <a:effectLst>
            <a:softEdge rad="127000"/>
          </a:effectLst>
        </p:spPr>
        <p:txBody>
          <a:bodyPr wrap="square" rtlCol="0">
            <a:spAutoFit/>
          </a:bodyPr>
          <a:lstStyle/>
          <a:p>
            <a:pPr algn="ctr"/>
            <a:endParaRPr lang="en-US" sz="2000"/>
          </a:p>
          <a:p>
            <a:pPr algn="ctr"/>
            <a:r>
              <a:rPr lang="en-US" sz="4000">
                <a:hlinkClick r:id="rId4"/>
              </a:rPr>
              <a:t>https://fosil.org.uk/resources/</a:t>
            </a:r>
            <a:endParaRPr lang="en-US" sz="4000"/>
          </a:p>
          <a:p>
            <a:pPr algn="ctr"/>
            <a:endParaRPr lang="en-US" sz="2000"/>
          </a:p>
        </p:txBody>
      </p:sp>
      <p:sp>
        <p:nvSpPr>
          <p:cNvPr id="6" name="Rectangle 5">
            <a:extLst>
              <a:ext uri="{FF2B5EF4-FFF2-40B4-BE49-F238E27FC236}">
                <a16:creationId xmlns:a16="http://schemas.microsoft.com/office/drawing/2014/main" id="{8C448C59-332D-27DC-D340-487C9F92F9F9}"/>
              </a:ext>
            </a:extLst>
          </p:cNvPr>
          <p:cNvSpPr/>
          <p:nvPr/>
        </p:nvSpPr>
        <p:spPr>
          <a:xfrm>
            <a:off x="2547258" y="3955143"/>
            <a:ext cx="1937656" cy="1601278"/>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8D42013-DD3F-6D88-D6DC-6FD17713E385}"/>
              </a:ext>
            </a:extLst>
          </p:cNvPr>
          <p:cNvGrpSpPr/>
          <p:nvPr/>
        </p:nvGrpSpPr>
        <p:grpSpPr>
          <a:xfrm>
            <a:off x="5776686" y="1785257"/>
            <a:ext cx="885371" cy="841829"/>
            <a:chOff x="5776686" y="1785257"/>
            <a:chExt cx="885371" cy="841829"/>
          </a:xfrm>
        </p:grpSpPr>
        <p:pic>
          <p:nvPicPr>
            <p:cNvPr id="7" name="Picture 6">
              <a:extLst>
                <a:ext uri="{FF2B5EF4-FFF2-40B4-BE49-F238E27FC236}">
                  <a16:creationId xmlns:a16="http://schemas.microsoft.com/office/drawing/2014/main" id="{D882B39C-8C71-89A1-63ED-FF3E056320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1200" y="1952842"/>
              <a:ext cx="782864" cy="246294"/>
            </a:xfrm>
            <a:prstGeom prst="rect">
              <a:avLst/>
            </a:prstGeom>
          </p:spPr>
        </p:pic>
        <p:sp>
          <p:nvSpPr>
            <p:cNvPr id="5" name="Rectangle 4">
              <a:extLst>
                <a:ext uri="{FF2B5EF4-FFF2-40B4-BE49-F238E27FC236}">
                  <a16:creationId xmlns:a16="http://schemas.microsoft.com/office/drawing/2014/main" id="{8C6842D7-74CC-F1F1-132E-2B2AFF4CB344}"/>
                </a:ext>
              </a:extLst>
            </p:cNvPr>
            <p:cNvSpPr/>
            <p:nvPr/>
          </p:nvSpPr>
          <p:spPr>
            <a:xfrm>
              <a:off x="5776686" y="1785257"/>
              <a:ext cx="885371" cy="841829"/>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6513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AC299-4861-4E6C-81B2-96D72C73B018}">
  <ds:schemaRefs>
    <ds:schemaRef ds:uri="http://purl.org/dc/elements/1.1/"/>
    <ds:schemaRef ds:uri="c3efdda0-5dc4-485e-bba7-f823408f3d96"/>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3bdb189-ca16-407d-80e6-67175f129138"/>
    <ds:schemaRef ds:uri="http://www.w3.org/XML/1998/namespace"/>
  </ds:schemaRefs>
</ds:datastoreItem>
</file>

<file path=customXml/itemProps2.xml><?xml version="1.0" encoding="utf-8"?>
<ds:datastoreItem xmlns:ds="http://schemas.openxmlformats.org/officeDocument/2006/customXml" ds:itemID="{2BC6B0DA-D615-40C0-BD72-E0792A0B0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ADB6E9-710F-4AA0-BE0E-A2FBE41556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1274</Words>
  <Application>Microsoft Macintosh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10</vt:i4>
      </vt:variant>
    </vt:vector>
  </HeadingPairs>
  <TitlesOfParts>
    <vt:vector size="24" baseType="lpstr">
      <vt:lpstr>Arial</vt:lpstr>
      <vt:lpstr>Calibri</vt:lpstr>
      <vt:lpstr>Calibri Light</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No Mo FOFO Developing Inquiry Through Thoughtful Research Homework</vt:lpstr>
      <vt:lpstr>Liberal Education, Inquiry and Research</vt:lpstr>
      <vt:lpstr>“What we’ve got wrong about knowledge &amp; curriculum”</vt:lpstr>
      <vt:lpstr>A Sound Model of the Information-to-Knowledge Process</vt:lpstr>
      <vt:lpstr>Towards a Fundamental Purpose</vt:lpstr>
      <vt:lpstr>PowerPoint Presentation</vt:lpstr>
      <vt:lpstr>PowerPoint Presentation</vt:lpstr>
      <vt:lpstr>Skills and Content: Investigate &gt; Perspective / Point of View</vt:lpstr>
      <vt:lpstr>Where to find supporting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Toerien</dc:creator>
  <cp:lastModifiedBy>Darryl Toerien</cp:lastModifiedBy>
  <cp:revision>2</cp:revision>
  <cp:lastPrinted>2021-09-15T06:41:17Z</cp:lastPrinted>
  <dcterms:created xsi:type="dcterms:W3CDTF">2013-07-15T20:26:40Z</dcterms:created>
  <dcterms:modified xsi:type="dcterms:W3CDTF">2023-01-03T17:39:51Z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