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8" r:id="rId5"/>
    <p:sldMasterId id="2147483710" r:id="rId6"/>
    <p:sldMasterId id="2147483722" r:id="rId7"/>
    <p:sldMasterId id="2147483734" r:id="rId8"/>
    <p:sldMasterId id="2147483746" r:id="rId9"/>
    <p:sldMasterId id="2147483758" r:id="rId10"/>
    <p:sldMasterId id="2147483770" r:id="rId11"/>
    <p:sldMasterId id="2147483782" r:id="rId12"/>
    <p:sldMasterId id="2147483794" r:id="rId13"/>
    <p:sldMasterId id="2147483806" r:id="rId14"/>
  </p:sldMasterIdLst>
  <p:notesMasterIdLst>
    <p:notesMasterId r:id="rId53"/>
  </p:notesMasterIdLst>
  <p:sldIdLst>
    <p:sldId id="450" r:id="rId15"/>
    <p:sldId id="537" r:id="rId16"/>
    <p:sldId id="532" r:id="rId17"/>
    <p:sldId id="345" r:id="rId18"/>
    <p:sldId id="538" r:id="rId19"/>
    <p:sldId id="539" r:id="rId20"/>
    <p:sldId id="540" r:id="rId21"/>
    <p:sldId id="541" r:id="rId22"/>
    <p:sldId id="571" r:id="rId23"/>
    <p:sldId id="542" r:id="rId24"/>
    <p:sldId id="543" r:id="rId25"/>
    <p:sldId id="544" r:id="rId26"/>
    <p:sldId id="545" r:id="rId27"/>
    <p:sldId id="572" r:id="rId28"/>
    <p:sldId id="546" r:id="rId29"/>
    <p:sldId id="547" r:id="rId30"/>
    <p:sldId id="548" r:id="rId31"/>
    <p:sldId id="573" r:id="rId32"/>
    <p:sldId id="549" r:id="rId33"/>
    <p:sldId id="550" r:id="rId34"/>
    <p:sldId id="569" r:id="rId35"/>
    <p:sldId id="552" r:id="rId36"/>
    <p:sldId id="553" r:id="rId37"/>
    <p:sldId id="554" r:id="rId38"/>
    <p:sldId id="556" r:id="rId39"/>
    <p:sldId id="574" r:id="rId40"/>
    <p:sldId id="557" r:id="rId41"/>
    <p:sldId id="563" r:id="rId42"/>
    <p:sldId id="570" r:id="rId43"/>
    <p:sldId id="559" r:id="rId44"/>
    <p:sldId id="560" r:id="rId45"/>
    <p:sldId id="561" r:id="rId46"/>
    <p:sldId id="562" r:id="rId47"/>
    <p:sldId id="564" r:id="rId48"/>
    <p:sldId id="567" r:id="rId49"/>
    <p:sldId id="565" r:id="rId50"/>
    <p:sldId id="566" r:id="rId51"/>
    <p:sldId id="56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7D76D00-5301-4683-9134-BBB3FC77BA8F}">
          <p14:sldIdLst>
            <p14:sldId id="450"/>
            <p14:sldId id="537"/>
            <p14:sldId id="532"/>
            <p14:sldId id="345"/>
            <p14:sldId id="538"/>
            <p14:sldId id="539"/>
            <p14:sldId id="540"/>
            <p14:sldId id="541"/>
            <p14:sldId id="571"/>
            <p14:sldId id="542"/>
            <p14:sldId id="543"/>
            <p14:sldId id="544"/>
            <p14:sldId id="545"/>
            <p14:sldId id="572"/>
            <p14:sldId id="546"/>
            <p14:sldId id="547"/>
            <p14:sldId id="548"/>
            <p14:sldId id="573"/>
            <p14:sldId id="549"/>
            <p14:sldId id="550"/>
            <p14:sldId id="569"/>
            <p14:sldId id="552"/>
            <p14:sldId id="553"/>
            <p14:sldId id="554"/>
            <p14:sldId id="556"/>
            <p14:sldId id="574"/>
            <p14:sldId id="557"/>
            <p14:sldId id="563"/>
            <p14:sldId id="570"/>
            <p14:sldId id="559"/>
            <p14:sldId id="560"/>
            <p14:sldId id="561"/>
            <p14:sldId id="562"/>
            <p14:sldId id="564"/>
            <p14:sldId id="567"/>
            <p14:sldId id="565"/>
            <p14:sldId id="566"/>
            <p14:sldId id="568"/>
          </p14:sldIdLst>
        </p14:section>
      </p14:sectionLst>
    </p:ext>
    <p:ext uri="{EFAFB233-063F-42B5-8137-9DF3F51BA10A}">
      <p15:sldGuideLst xmlns:p15="http://schemas.microsoft.com/office/powerpoint/2012/main">
        <p15:guide id="1" orient="horz" pos="2160" userDrawn="1">
          <p15:clr>
            <a:srgbClr val="A4A3A4"/>
          </p15:clr>
        </p15:guide>
        <p15:guide id="2" pos="9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C619F"/>
    <a:srgbClr val="BF9000"/>
    <a:srgbClr val="009FE3"/>
    <a:srgbClr val="E64F4F"/>
    <a:srgbClr val="AA1124"/>
    <a:srgbClr val="FADEEC"/>
    <a:srgbClr val="FFFF00"/>
    <a:srgbClr val="FBFAFA"/>
    <a:srgbClr val="D4E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46B9AC-7945-CB4C-ADFF-2CB745D8A199}" v="33" dt="2023-01-16T02:18:32.6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60" autoAdjust="0"/>
    <p:restoredTop sz="83666" autoAdjust="0"/>
  </p:normalViewPr>
  <p:slideViewPr>
    <p:cSldViewPr snapToGrid="0">
      <p:cViewPr varScale="1">
        <p:scale>
          <a:sx n="64" d="100"/>
          <a:sy n="64" d="100"/>
        </p:scale>
        <p:origin x="176" y="704"/>
      </p:cViewPr>
      <p:guideLst>
        <p:guide orient="horz" pos="2160"/>
        <p:guide pos="960"/>
      </p:guideLst>
    </p:cSldViewPr>
  </p:slideViewPr>
  <p:outlineViewPr>
    <p:cViewPr>
      <p:scale>
        <a:sx n="33" d="100"/>
        <a:sy n="33" d="100"/>
      </p:scale>
      <p:origin x="0" y="-737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microsoft.com/office/2015/10/relationships/revisionInfo" Target="revisionInfo.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Toerien" userId="5a166c0d-fc55-4e4d-8a88-6977aa8a270d" providerId="ADAL" clId="{DE46B9AC-7945-CB4C-ADFF-2CB745D8A199}"/>
    <pc:docChg chg="custSel addSld modSld modSection">
      <pc:chgData name="Jenny Toerien" userId="5a166c0d-fc55-4e4d-8a88-6977aa8a270d" providerId="ADAL" clId="{DE46B9AC-7945-CB4C-ADFF-2CB745D8A199}" dt="2023-01-16T02:18:32.669" v="880"/>
      <pc:docMkLst>
        <pc:docMk/>
      </pc:docMkLst>
      <pc:sldChg chg="modSp mod">
        <pc:chgData name="Jenny Toerien" userId="5a166c0d-fc55-4e4d-8a88-6977aa8a270d" providerId="ADAL" clId="{DE46B9AC-7945-CB4C-ADFF-2CB745D8A199}" dt="2023-01-16T02:05:40.247" v="348" actId="20577"/>
        <pc:sldMkLst>
          <pc:docMk/>
          <pc:sldMk cId="3437017091" sldId="450"/>
        </pc:sldMkLst>
        <pc:spChg chg="mod">
          <ac:chgData name="Jenny Toerien" userId="5a166c0d-fc55-4e4d-8a88-6977aa8a270d" providerId="ADAL" clId="{DE46B9AC-7945-CB4C-ADFF-2CB745D8A199}" dt="2023-01-16T02:05:40.247" v="348" actId="20577"/>
          <ac:spMkLst>
            <pc:docMk/>
            <pc:sldMk cId="3437017091" sldId="450"/>
            <ac:spMk id="3" creationId="{174D0681-B351-439F-B615-AFAA1BCC75E1}"/>
          </ac:spMkLst>
        </pc:spChg>
      </pc:sldChg>
      <pc:sldChg chg="addSp modSp mod">
        <pc:chgData name="Jenny Toerien" userId="5a166c0d-fc55-4e4d-8a88-6977aa8a270d" providerId="ADAL" clId="{DE46B9AC-7945-CB4C-ADFF-2CB745D8A199}" dt="2023-01-16T02:11:32.680" v="706" actId="20577"/>
        <pc:sldMkLst>
          <pc:docMk/>
          <pc:sldMk cId="111469038" sldId="542"/>
        </pc:sldMkLst>
        <pc:spChg chg="add mod">
          <ac:chgData name="Jenny Toerien" userId="5a166c0d-fc55-4e4d-8a88-6977aa8a270d" providerId="ADAL" clId="{DE46B9AC-7945-CB4C-ADFF-2CB745D8A199}" dt="2023-01-16T02:11:32.680" v="706" actId="20577"/>
          <ac:spMkLst>
            <pc:docMk/>
            <pc:sldMk cId="111469038" sldId="542"/>
            <ac:spMk id="2" creationId="{5E468A2E-FF7A-FF78-F820-41F9D1D0431B}"/>
          </ac:spMkLst>
        </pc:spChg>
      </pc:sldChg>
      <pc:sldChg chg="modAnim">
        <pc:chgData name="Jenny Toerien" userId="5a166c0d-fc55-4e4d-8a88-6977aa8a270d" providerId="ADAL" clId="{DE46B9AC-7945-CB4C-ADFF-2CB745D8A199}" dt="2023-01-16T02:17:20.469" v="879"/>
        <pc:sldMkLst>
          <pc:docMk/>
          <pc:sldMk cId="2609206525" sldId="549"/>
        </pc:sldMkLst>
      </pc:sldChg>
      <pc:sldChg chg="modSp mod">
        <pc:chgData name="Jenny Toerien" userId="5a166c0d-fc55-4e4d-8a88-6977aa8a270d" providerId="ADAL" clId="{DE46B9AC-7945-CB4C-ADFF-2CB745D8A199}" dt="2023-01-16T02:05:04.257" v="322" actId="20577"/>
        <pc:sldMkLst>
          <pc:docMk/>
          <pc:sldMk cId="855179659" sldId="568"/>
        </pc:sldMkLst>
        <pc:spChg chg="mod">
          <ac:chgData name="Jenny Toerien" userId="5a166c0d-fc55-4e4d-8a88-6977aa8a270d" providerId="ADAL" clId="{DE46B9AC-7945-CB4C-ADFF-2CB745D8A199}" dt="2023-01-16T02:05:04.257" v="322" actId="20577"/>
          <ac:spMkLst>
            <pc:docMk/>
            <pc:sldMk cId="855179659" sldId="568"/>
            <ac:spMk id="2" creationId="{FDE8FBB2-FD87-214E-8E39-ED76325621D4}"/>
          </ac:spMkLst>
        </pc:spChg>
      </pc:sldChg>
      <pc:sldChg chg="addSp delSp modSp new mod modAnim">
        <pc:chgData name="Jenny Toerien" userId="5a166c0d-fc55-4e4d-8a88-6977aa8a270d" providerId="ADAL" clId="{DE46B9AC-7945-CB4C-ADFF-2CB745D8A199}" dt="2023-01-16T02:07:46.960" v="430"/>
        <pc:sldMkLst>
          <pc:docMk/>
          <pc:sldMk cId="70370282" sldId="571"/>
        </pc:sldMkLst>
        <pc:spChg chg="mod">
          <ac:chgData name="Jenny Toerien" userId="5a166c0d-fc55-4e4d-8a88-6977aa8a270d" providerId="ADAL" clId="{DE46B9AC-7945-CB4C-ADFF-2CB745D8A199}" dt="2023-01-16T02:02:52.199" v="254" actId="1076"/>
          <ac:spMkLst>
            <pc:docMk/>
            <pc:sldMk cId="70370282" sldId="571"/>
            <ac:spMk id="2" creationId="{78D33B77-65E0-11AE-78B0-25C7DF4243B5}"/>
          </ac:spMkLst>
        </pc:spChg>
        <pc:spChg chg="mod">
          <ac:chgData name="Jenny Toerien" userId="5a166c0d-fc55-4e4d-8a88-6977aa8a270d" providerId="ADAL" clId="{DE46B9AC-7945-CB4C-ADFF-2CB745D8A199}" dt="2023-01-16T01:50:05.999" v="74" actId="20577"/>
          <ac:spMkLst>
            <pc:docMk/>
            <pc:sldMk cId="70370282" sldId="571"/>
            <ac:spMk id="3" creationId="{25FE20A5-60AC-DD8F-D15C-EE7CC9DF9B9D}"/>
          </ac:spMkLst>
        </pc:spChg>
        <pc:spChg chg="add mod">
          <ac:chgData name="Jenny Toerien" userId="5a166c0d-fc55-4e4d-8a88-6977aa8a270d" providerId="ADAL" clId="{DE46B9AC-7945-CB4C-ADFF-2CB745D8A199}" dt="2023-01-16T02:07:36.970" v="428" actId="13926"/>
          <ac:spMkLst>
            <pc:docMk/>
            <pc:sldMk cId="70370282" sldId="571"/>
            <ac:spMk id="5" creationId="{179BBA6E-5107-B78B-39DE-442E1EDC1263}"/>
          </ac:spMkLst>
        </pc:spChg>
        <pc:picChg chg="add mod">
          <ac:chgData name="Jenny Toerien" userId="5a166c0d-fc55-4e4d-8a88-6977aa8a270d" providerId="ADAL" clId="{DE46B9AC-7945-CB4C-ADFF-2CB745D8A199}" dt="2023-01-16T02:07:25.171" v="426" actId="1440"/>
          <ac:picMkLst>
            <pc:docMk/>
            <pc:sldMk cId="70370282" sldId="571"/>
            <ac:picMk id="4" creationId="{3EA9E6AF-B853-A41D-73EB-65434F7193AA}"/>
          </ac:picMkLst>
        </pc:picChg>
        <pc:picChg chg="add del mod">
          <ac:chgData name="Jenny Toerien" userId="5a166c0d-fc55-4e4d-8a88-6977aa8a270d" providerId="ADAL" clId="{DE46B9AC-7945-CB4C-ADFF-2CB745D8A199}" dt="2023-01-16T01:52:49.912" v="86"/>
          <ac:picMkLst>
            <pc:docMk/>
            <pc:sldMk cId="70370282" sldId="571"/>
            <ac:picMk id="1026" creationId="{17864A96-7C5F-11C8-5447-A209E0ACAFAF}"/>
          </ac:picMkLst>
        </pc:picChg>
        <pc:picChg chg="add del mod">
          <ac:chgData name="Jenny Toerien" userId="5a166c0d-fc55-4e4d-8a88-6977aa8a270d" providerId="ADAL" clId="{DE46B9AC-7945-CB4C-ADFF-2CB745D8A199}" dt="2023-01-16T01:54:40.169" v="92" actId="478"/>
          <ac:picMkLst>
            <pc:docMk/>
            <pc:sldMk cId="70370282" sldId="571"/>
            <ac:picMk id="1028" creationId="{79775E44-23D0-B653-0B66-AAFB1BA21138}"/>
          </ac:picMkLst>
        </pc:picChg>
        <pc:picChg chg="add mod">
          <ac:chgData name="Jenny Toerien" userId="5a166c0d-fc55-4e4d-8a88-6977aa8a270d" providerId="ADAL" clId="{DE46B9AC-7945-CB4C-ADFF-2CB745D8A199}" dt="2023-01-16T02:07:28.538" v="427" actId="1440"/>
          <ac:picMkLst>
            <pc:docMk/>
            <pc:sldMk cId="70370282" sldId="571"/>
            <ac:picMk id="1030" creationId="{89D7C374-CE2C-73DC-A8CD-A0C963956C80}"/>
          </ac:picMkLst>
        </pc:picChg>
      </pc:sldChg>
      <pc:sldChg chg="addSp modSp new mod">
        <pc:chgData name="Jenny Toerien" userId="5a166c0d-fc55-4e4d-8a88-6977aa8a270d" providerId="ADAL" clId="{DE46B9AC-7945-CB4C-ADFF-2CB745D8A199}" dt="2023-01-16T02:14:28.016" v="874" actId="1076"/>
        <pc:sldMkLst>
          <pc:docMk/>
          <pc:sldMk cId="2108938932" sldId="572"/>
        </pc:sldMkLst>
        <pc:spChg chg="add mod">
          <ac:chgData name="Jenny Toerien" userId="5a166c0d-fc55-4e4d-8a88-6977aa8a270d" providerId="ADAL" clId="{DE46B9AC-7945-CB4C-ADFF-2CB745D8A199}" dt="2023-01-16T02:12:52.814" v="731" actId="255"/>
          <ac:spMkLst>
            <pc:docMk/>
            <pc:sldMk cId="2108938932" sldId="572"/>
            <ac:spMk id="2" creationId="{57753043-BCCF-B162-7376-1357427542A3}"/>
          </ac:spMkLst>
        </pc:spChg>
        <pc:spChg chg="add mod">
          <ac:chgData name="Jenny Toerien" userId="5a166c0d-fc55-4e4d-8a88-6977aa8a270d" providerId="ADAL" clId="{DE46B9AC-7945-CB4C-ADFF-2CB745D8A199}" dt="2023-01-16T02:14:28.016" v="874" actId="1076"/>
          <ac:spMkLst>
            <pc:docMk/>
            <pc:sldMk cId="2108938932" sldId="572"/>
            <ac:spMk id="3" creationId="{7118B1FE-689B-E533-051C-8BD3ACD9B818}"/>
          </ac:spMkLst>
        </pc:spChg>
        <pc:picChg chg="add mod">
          <ac:chgData name="Jenny Toerien" userId="5a166c0d-fc55-4e4d-8a88-6977aa8a270d" providerId="ADAL" clId="{DE46B9AC-7945-CB4C-ADFF-2CB745D8A199}" dt="2023-01-16T02:12:39.175" v="712" actId="1076"/>
          <ac:picMkLst>
            <pc:docMk/>
            <pc:sldMk cId="2108938932" sldId="572"/>
            <ac:picMk id="2050" creationId="{71744939-2657-C676-2F79-46018EDF9312}"/>
          </ac:picMkLst>
        </pc:picChg>
      </pc:sldChg>
      <pc:sldChg chg="add">
        <pc:chgData name="Jenny Toerien" userId="5a166c0d-fc55-4e4d-8a88-6977aa8a270d" providerId="ADAL" clId="{DE46B9AC-7945-CB4C-ADFF-2CB745D8A199}" dt="2023-01-16T02:15:11.137" v="875"/>
        <pc:sldMkLst>
          <pc:docMk/>
          <pc:sldMk cId="343238618" sldId="573"/>
        </pc:sldMkLst>
      </pc:sldChg>
      <pc:sldChg chg="add">
        <pc:chgData name="Jenny Toerien" userId="5a166c0d-fc55-4e4d-8a88-6977aa8a270d" providerId="ADAL" clId="{DE46B9AC-7945-CB4C-ADFF-2CB745D8A199}" dt="2023-01-16T02:18:32.669" v="880"/>
        <pc:sldMkLst>
          <pc:docMk/>
          <pc:sldMk cId="3134804608" sldId="5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6718C-A1D8-4550-8AE3-299613AF9E48}" type="datetimeFigureOut">
              <a:rPr lang="en-GB" smtClean="0"/>
              <a:t>16/01/2023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85C98-1F69-48FE-9C11-EFF7DB6E8C8F}" type="slidenum">
              <a:rPr lang="en-GB" smtClean="0"/>
              <a:t>‹#›</a:t>
            </a:fld>
            <a:endParaRPr lang="en-GB"/>
          </a:p>
        </p:txBody>
      </p:sp>
    </p:spTree>
    <p:extLst>
      <p:ext uri="{BB962C8B-B14F-4D97-AF65-F5344CB8AC3E}">
        <p14:creationId xmlns:p14="http://schemas.microsoft.com/office/powerpoint/2010/main" val="3861934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ED85C98-1F69-48FE-9C11-EFF7DB6E8C8F}" type="slidenum">
              <a:rPr lang="en-GB" smtClean="0"/>
              <a:t>1</a:t>
            </a:fld>
            <a:endParaRPr lang="en-GB"/>
          </a:p>
        </p:txBody>
      </p:sp>
    </p:spTree>
    <p:extLst>
      <p:ext uri="{BB962C8B-B14F-4D97-AF65-F5344CB8AC3E}">
        <p14:creationId xmlns:p14="http://schemas.microsoft.com/office/powerpoint/2010/main" val="407282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Calibri" panose="020F0502020204030204" pitchFamily="34" charset="0"/>
              </a:rPr>
              <a:t>FOSIL, which stands for </a:t>
            </a:r>
            <a:r>
              <a:rPr lang="en-GB" sz="1200" b="1">
                <a:effectLst/>
                <a:latin typeface="Calibri" panose="020F0502020204030204" pitchFamily="34" charset="0"/>
              </a:rPr>
              <a:t>F</a:t>
            </a:r>
            <a:r>
              <a:rPr lang="en-GB" sz="1200">
                <a:effectLst/>
                <a:latin typeface="Calibri" panose="020F0502020204030204" pitchFamily="34" charset="0"/>
              </a:rPr>
              <a:t>ramework </a:t>
            </a:r>
            <a:r>
              <a:rPr lang="en-GB" sz="1200" b="1">
                <a:effectLst/>
                <a:latin typeface="Calibri" panose="020F0502020204030204" pitchFamily="34" charset="0"/>
              </a:rPr>
              <a:t>O</a:t>
            </a:r>
            <a:r>
              <a:rPr lang="en-GB" sz="1200">
                <a:effectLst/>
                <a:latin typeface="Calibri" panose="020F0502020204030204" pitchFamily="34" charset="0"/>
              </a:rPr>
              <a:t>f </a:t>
            </a:r>
            <a:r>
              <a:rPr lang="en-GB" sz="1200" b="1">
                <a:effectLst/>
                <a:latin typeface="Calibri" panose="020F0502020204030204" pitchFamily="34" charset="0"/>
              </a:rPr>
              <a:t>S</a:t>
            </a:r>
            <a:r>
              <a:rPr lang="en-GB" sz="1200">
                <a:effectLst/>
                <a:latin typeface="Calibri" panose="020F0502020204030204" pitchFamily="34" charset="0"/>
              </a:rPr>
              <a:t>kills for </a:t>
            </a:r>
            <a:r>
              <a:rPr lang="en-GB" sz="1200" b="1">
                <a:effectLst/>
                <a:latin typeface="Calibri" panose="020F0502020204030204" pitchFamily="34" charset="0"/>
              </a:rPr>
              <a:t>I</a:t>
            </a:r>
            <a:r>
              <a:rPr lang="en-GB" sz="1200">
                <a:effectLst/>
                <a:latin typeface="Calibri" panose="020F0502020204030204" pitchFamily="34" charset="0"/>
              </a:rPr>
              <a:t>nquiry </a:t>
            </a:r>
            <a:r>
              <a:rPr lang="en-GB" sz="1200" b="1">
                <a:effectLst/>
                <a:latin typeface="Calibri" panose="020F0502020204030204" pitchFamily="34" charset="0"/>
              </a:rPr>
              <a:t>L</a:t>
            </a:r>
            <a:r>
              <a:rPr lang="en-GB" sz="1200">
                <a:effectLst/>
                <a:latin typeface="Calibri" panose="020F0502020204030204" pitchFamily="34" charset="0"/>
              </a:rPr>
              <a:t>earning, is a case in point, being an adaption of the ESIFC that has been underway since 2011.</a:t>
            </a:r>
          </a:p>
          <a:p>
            <a:endParaRPr lang="en-GB" sz="1200">
              <a:effectLst/>
              <a:latin typeface="Calibri" panose="020F0502020204030204" pitchFamily="34" charset="0"/>
            </a:endParaRPr>
          </a:p>
          <a:p>
            <a:r>
              <a:rPr lang="en-GB" sz="1200">
                <a:effectLst/>
                <a:latin typeface="Calibri" panose="020F0502020204030204" pitchFamily="34" charset="0"/>
              </a:rPr>
              <a:t>As an instructional model of the inquiry process, FOSIL closely resembles Stripling’s Model.</a:t>
            </a:r>
          </a:p>
          <a:p>
            <a:endParaRPr lang="en-GB" sz="1200">
              <a:effectLst/>
              <a:latin typeface="Calibri" panose="020F0502020204030204" pitchFamily="34" charset="0"/>
            </a:endParaRPr>
          </a:p>
          <a:p>
            <a:r>
              <a:rPr lang="en-GB" sz="1200">
                <a:effectLst/>
                <a:latin typeface="Calibri" panose="020F0502020204030204" pitchFamily="34" charset="0"/>
              </a:rPr>
              <a:t>It expresses an inquiry stance – learning by finding our for (not by) yourself – that gives rise to a dynamic process that we have tried to make as self-explanatory as possible at a surface level.</a:t>
            </a: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3</a:t>
            </a:fld>
            <a:endParaRPr lang="en-GB"/>
          </a:p>
        </p:txBody>
      </p:sp>
    </p:spTree>
    <p:extLst>
      <p:ext uri="{BB962C8B-B14F-4D97-AF65-F5344CB8AC3E}">
        <p14:creationId xmlns:p14="http://schemas.microsoft.com/office/powerpoint/2010/main" val="4086927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effectLst/>
            </a:endParaRPr>
          </a:p>
        </p:txBody>
      </p:sp>
      <p:sp>
        <p:nvSpPr>
          <p:cNvPr id="4" name="Slide Number Placeholder 3"/>
          <p:cNvSpPr>
            <a:spLocks noGrp="1"/>
          </p:cNvSpPr>
          <p:nvPr>
            <p:ph type="sldNum" sz="quarter" idx="5"/>
          </p:nvPr>
        </p:nvSpPr>
        <p:spPr/>
        <p:txBody>
          <a:bodyPr/>
          <a:lstStyle/>
          <a:p>
            <a:fld id="{EED85C98-1F69-48FE-9C11-EFF7DB6E8C8F}" type="slidenum">
              <a:rPr lang="en-GB" smtClean="0"/>
              <a:t>4</a:t>
            </a:fld>
            <a:endParaRPr lang="en-GB"/>
          </a:p>
        </p:txBody>
      </p:sp>
    </p:spTree>
    <p:extLst>
      <p:ext uri="{BB962C8B-B14F-4D97-AF65-F5344CB8AC3E}">
        <p14:creationId xmlns:p14="http://schemas.microsoft.com/office/powerpoint/2010/main" val="1593769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122953C-71B5-433F-8D82-A17F1BBBC813}"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38896537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22953C-71B5-433F-8D82-A17F1BBBC813}"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7496478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22953C-71B5-433F-8D82-A17F1BBBC813}"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25817453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122953C-71B5-433F-8D82-A17F1BBBC813}"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6640983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122953C-71B5-433F-8D82-A17F1BBBC813}" type="datetimeFigureOut">
              <a:rPr lang="en-GB" smtClean="0"/>
              <a:t>16/01/2023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14288445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122953C-71B5-433F-8D82-A17F1BBBC813}" type="datetimeFigureOut">
              <a:rPr lang="en-GB" smtClean="0"/>
              <a:t>16/01/2023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15549349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953C-71B5-433F-8D82-A17F1BBBC813}" type="datetimeFigureOut">
              <a:rPr lang="en-GB" smtClean="0"/>
              <a:t>16/01/2023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35080570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22953C-71B5-433F-8D82-A17F1BBBC813}"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1829020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22953C-71B5-433F-8D82-A17F1BBBC813}"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8111528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22953C-71B5-433F-8D82-A17F1BBBC813}"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2460385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22953C-71B5-433F-8D82-A17F1BBBC813}"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21960252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83408AC-52EB-4826-9CA5-349E1CCE0B72}"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6463065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3408AC-52EB-4826-9CA5-349E1CCE0B72}"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41365973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3408AC-52EB-4826-9CA5-349E1CCE0B72}"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22284439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83408AC-52EB-4826-9CA5-349E1CCE0B72}"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33261511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83408AC-52EB-4826-9CA5-349E1CCE0B72}" type="datetimeFigureOut">
              <a:rPr lang="en-GB" smtClean="0"/>
              <a:t>16/01/2023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26047684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83408AC-52EB-4826-9CA5-349E1CCE0B72}" type="datetimeFigureOut">
              <a:rPr lang="en-GB" smtClean="0"/>
              <a:t>16/01/2023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10406592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3408AC-52EB-4826-9CA5-349E1CCE0B72}" type="datetimeFigureOut">
              <a:rPr lang="en-GB" smtClean="0"/>
              <a:t>16/01/2023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22950923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3408AC-52EB-4826-9CA5-349E1CCE0B72}"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4105376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3408AC-52EB-4826-9CA5-349E1CCE0B72}"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55740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32CC169-FF12-491C-98E7-A002FFC75635}"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12639000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3408AC-52EB-4826-9CA5-349E1CCE0B72}"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35061805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3408AC-52EB-4826-9CA5-349E1CCE0B72}"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720676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2CC169-FF12-491C-98E7-A002FFC75635}"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2957723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2CC169-FF12-491C-98E7-A002FFC75635}"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2806412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32CC169-FF12-491C-98E7-A002FFC75635}"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3978097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32CC169-FF12-491C-98E7-A002FFC75635}" type="datetimeFigureOut">
              <a:rPr lang="en-GB" smtClean="0"/>
              <a:t>16/01/2023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1121564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32CC169-FF12-491C-98E7-A002FFC75635}" type="datetimeFigureOut">
              <a:rPr lang="en-GB" smtClean="0"/>
              <a:t>16/01/2023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3831992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2CC169-FF12-491C-98E7-A002FFC75635}" type="datetimeFigureOut">
              <a:rPr lang="en-GB" smtClean="0"/>
              <a:t>16/01/2023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3289184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2CC169-FF12-491C-98E7-A002FFC75635}"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210175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Title 1">
            <a:extLst>
              <a:ext uri="{FF2B5EF4-FFF2-40B4-BE49-F238E27FC236}">
                <a16:creationId xmlns:a16="http://schemas.microsoft.com/office/drawing/2014/main" id="{17296EF2-7D56-4495-938C-7C742E454B15}"/>
              </a:ext>
            </a:extLst>
          </p:cNvPr>
          <p:cNvSpPr txBox="1">
            <a:spLocks/>
          </p:cNvSpPr>
          <p:nvPr userDrawn="1"/>
        </p:nvSpPr>
        <p:spPr>
          <a:xfrm>
            <a:off x="0" y="0"/>
            <a:ext cx="12192000" cy="1325563"/>
          </a:xfrm>
          <a:prstGeom prst="rect">
            <a:avLst/>
          </a:prstGeom>
          <a:solidFill>
            <a:srgbClr val="FADEE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01700"/>
            <a:endParaRPr lang="en-GB" b="1" dirty="0">
              <a:solidFill>
                <a:srgbClr val="EC619F"/>
              </a:solidFill>
            </a:endParaRPr>
          </a:p>
        </p:txBody>
      </p:sp>
      <p:sp>
        <p:nvSpPr>
          <p:cNvPr id="2" name="Title 1"/>
          <p:cNvSpPr>
            <a:spLocks noGrp="1"/>
          </p:cNvSpPr>
          <p:nvPr>
            <p:ph type="title"/>
          </p:nvPr>
        </p:nvSpPr>
        <p:spPr>
          <a:xfrm>
            <a:off x="838200" y="89694"/>
            <a:ext cx="10515600" cy="1235870"/>
          </a:xfrm>
        </p:spPr>
        <p:txBody>
          <a:bodyPr/>
          <a:lstStyle>
            <a:lvl1pPr>
              <a:defRPr b="1">
                <a:solidFill>
                  <a:srgbClr val="EC619F"/>
                </a:solidFill>
                <a:latin typeface="+mn-lt"/>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02657C76-0EDC-7B44-9AFC-A530F1DC4929}"/>
              </a:ext>
            </a:extLst>
          </p:cNvPr>
          <p:cNvCxnSpPr/>
          <p:nvPr userDrawn="1"/>
        </p:nvCxnSpPr>
        <p:spPr>
          <a:xfrm>
            <a:off x="0" y="1325563"/>
            <a:ext cx="12292149" cy="0"/>
          </a:xfrm>
          <a:prstGeom prst="line">
            <a:avLst/>
          </a:prstGeom>
          <a:ln w="28575">
            <a:solidFill>
              <a:srgbClr val="EC619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2CC169-FF12-491C-98E7-A002FFC75635}"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1231724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2CC169-FF12-491C-98E7-A002FFC75635}"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2338687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2CC169-FF12-491C-98E7-A002FFC75635}"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3465430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15B53F1-01B2-4564-91BE-28CAF74F6D4C}"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3936377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5B53F1-01B2-4564-91BE-28CAF74F6D4C}"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514662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5B53F1-01B2-4564-91BE-28CAF74F6D4C}"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606272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15B53F1-01B2-4564-91BE-28CAF74F6D4C}"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1909789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15B53F1-01B2-4564-91BE-28CAF74F6D4C}" type="datetimeFigureOut">
              <a:rPr lang="en-GB" smtClean="0"/>
              <a:t>16/01/2023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3680369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15B53F1-01B2-4564-91BE-28CAF74F6D4C}" type="datetimeFigureOut">
              <a:rPr lang="en-GB" smtClean="0"/>
              <a:t>16/01/2023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3189390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5B53F1-01B2-4564-91BE-28CAF74F6D4C}" type="datetimeFigureOut">
              <a:rPr lang="en-GB" smtClean="0"/>
              <a:t>16/01/2023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614792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5B53F1-01B2-4564-91BE-28CAF74F6D4C}"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873365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5B53F1-01B2-4564-91BE-28CAF74F6D4C}"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3201324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5B53F1-01B2-4564-91BE-28CAF74F6D4C}"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100786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5B53F1-01B2-4564-91BE-28CAF74F6D4C}"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2015765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3B6BBB4-429D-46CE-8381-A5F24D5CC5AC}"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786553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B6BBB4-429D-46CE-8381-A5F24D5CC5AC}"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104159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B6BBB4-429D-46CE-8381-A5F24D5CC5AC}"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1245653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3B6BBB4-429D-46CE-8381-A5F24D5CC5AC}"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2641951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3B6BBB4-429D-46CE-8381-A5F24D5CC5AC}" type="datetimeFigureOut">
              <a:rPr lang="en-GB" smtClean="0"/>
              <a:t>16/01/2023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2043185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3B6BBB4-429D-46CE-8381-A5F24D5CC5AC}" type="datetimeFigureOut">
              <a:rPr lang="en-GB" smtClean="0"/>
              <a:t>16/01/2023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1223338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B6BBB4-429D-46CE-8381-A5F24D5CC5AC}" type="datetimeFigureOut">
              <a:rPr lang="en-GB" smtClean="0"/>
              <a:t>16/01/2023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1775849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B6BBB4-429D-46CE-8381-A5F24D5CC5AC}"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3163168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B6BBB4-429D-46CE-8381-A5F24D5CC5AC}"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1089359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B6BBB4-429D-46CE-8381-A5F24D5CC5AC}"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2905373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B6BBB4-429D-46CE-8381-A5F24D5CC5AC}"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2558976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33885F6-8495-4481-B89F-07C1A75CA6C2}"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2151532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33885F6-8495-4481-B89F-07C1A75CA6C2}"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3177120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3885F6-8495-4481-B89F-07C1A75CA6C2}"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27629808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33885F6-8495-4481-B89F-07C1A75CA6C2}"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1956982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33885F6-8495-4481-B89F-07C1A75CA6C2}" type="datetimeFigureOut">
              <a:rPr lang="en-GB" smtClean="0"/>
              <a:t>16/01/2023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2616246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33885F6-8495-4481-B89F-07C1A75CA6C2}" type="datetimeFigureOut">
              <a:rPr lang="en-GB" smtClean="0"/>
              <a:t>16/01/2023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596497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885F6-8495-4481-B89F-07C1A75CA6C2}" type="datetimeFigureOut">
              <a:rPr lang="en-GB" smtClean="0"/>
              <a:t>16/01/2023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4967357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3885F6-8495-4481-B89F-07C1A75CA6C2}"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14067289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3885F6-8495-4481-B89F-07C1A75CA6C2}"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19439919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33885F6-8495-4481-B89F-07C1A75CA6C2}"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30020194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33885F6-8495-4481-B89F-07C1A75CA6C2}"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783662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5B964CD-C825-4164-92E9-07382117262A}"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41364587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B964CD-C825-4164-92E9-07382117262A}"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29655921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B964CD-C825-4164-92E9-07382117262A}"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29141498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5B964CD-C825-4164-92E9-07382117262A}"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495329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5B964CD-C825-4164-92E9-07382117262A}" type="datetimeFigureOut">
              <a:rPr lang="en-GB" smtClean="0"/>
              <a:t>16/01/2023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22467578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5B964CD-C825-4164-92E9-07382117262A}" type="datetimeFigureOut">
              <a:rPr lang="en-GB" smtClean="0"/>
              <a:t>16/01/2023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9943863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964CD-C825-4164-92E9-07382117262A}" type="datetimeFigureOut">
              <a:rPr lang="en-GB" smtClean="0"/>
              <a:t>16/01/2023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16030589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B964CD-C825-4164-92E9-07382117262A}"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17652451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B964CD-C825-4164-92E9-07382117262A}"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14449831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B964CD-C825-4164-92E9-07382117262A}"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15337306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B964CD-C825-4164-92E9-07382117262A}"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95337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DCB064C-0D0A-499D-A5D8-1F369F0AED13}"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36506889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CB064C-0D0A-499D-A5D8-1F369F0AED13}"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16636730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CB064C-0D0A-499D-A5D8-1F369F0AED13}"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933425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DCB064C-0D0A-499D-A5D8-1F369F0AED13}"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10957019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DCB064C-0D0A-499D-A5D8-1F369F0AED13}" type="datetimeFigureOut">
              <a:rPr lang="en-GB" smtClean="0"/>
              <a:t>16/01/2023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27087047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DCB064C-0D0A-499D-A5D8-1F369F0AED13}" type="datetimeFigureOut">
              <a:rPr lang="en-GB" smtClean="0"/>
              <a:t>16/01/2023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849285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CB064C-0D0A-499D-A5D8-1F369F0AED13}" type="datetimeFigureOut">
              <a:rPr lang="en-GB" smtClean="0"/>
              <a:t>16/01/2023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35447224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CB064C-0D0A-499D-A5D8-1F369F0AED13}"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20726744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CB064C-0D0A-499D-A5D8-1F369F0AED13}"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42110187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CB064C-0D0A-499D-A5D8-1F369F0AED13}"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8441060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CB064C-0D0A-499D-A5D8-1F369F0AED13}"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757844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4413C1F-3D0B-44E0-9D4F-12BD2C16E71F}"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10570491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413C1F-3D0B-44E0-9D4F-12BD2C16E71F}"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4272942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413C1F-3D0B-44E0-9D4F-12BD2C16E71F}"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36088135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4413C1F-3D0B-44E0-9D4F-12BD2C16E71F}"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28176806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4413C1F-3D0B-44E0-9D4F-12BD2C16E71F}" type="datetimeFigureOut">
              <a:rPr lang="en-GB" smtClean="0"/>
              <a:t>16/01/2023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9715066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4413C1F-3D0B-44E0-9D4F-12BD2C16E71F}" type="datetimeFigureOut">
              <a:rPr lang="en-GB" smtClean="0"/>
              <a:t>16/01/2023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3231827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13C1F-3D0B-44E0-9D4F-12BD2C16E71F}" type="datetimeFigureOut">
              <a:rPr lang="en-GB" smtClean="0"/>
              <a:t>16/01/2023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1083478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413C1F-3D0B-44E0-9D4F-12BD2C16E71F}"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11982132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413C1F-3D0B-44E0-9D4F-12BD2C16E71F}"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2093265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413C1F-3D0B-44E0-9D4F-12BD2C16E71F}"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22888125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413C1F-3D0B-44E0-9D4F-12BD2C16E71F}"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33840655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783371D-5538-42C7-872B-0EB7B9168DEA}"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3218069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83371D-5538-42C7-872B-0EB7B9168DEA}"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15843812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83371D-5538-42C7-872B-0EB7B9168DEA}"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15465782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783371D-5538-42C7-872B-0EB7B9168DEA}"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29231459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783371D-5538-42C7-872B-0EB7B9168DEA}" type="datetimeFigureOut">
              <a:rPr lang="en-GB" smtClean="0"/>
              <a:t>16/01/2023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39491620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783371D-5538-42C7-872B-0EB7B9168DEA}" type="datetimeFigureOut">
              <a:rPr lang="en-GB" smtClean="0"/>
              <a:t>16/01/2023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40487750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3371D-5538-42C7-872B-0EB7B9168DEA}" type="datetimeFigureOut">
              <a:rPr lang="en-GB" smtClean="0"/>
              <a:t>16/01/2023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18578270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83371D-5538-42C7-872B-0EB7B9168DEA}"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41954055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83371D-5538-42C7-872B-0EB7B9168DEA}" type="datetimeFigureOut">
              <a:rPr lang="en-GB" smtClean="0"/>
              <a:t>16/01/2023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3687368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83371D-5538-42C7-872B-0EB7B9168DEA}"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4053710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83371D-5538-42C7-872B-0EB7B9168DEA}" type="datetimeFigureOut">
              <a:rPr lang="en-GB" smtClean="0"/>
              <a:t>16/01/2023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404840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ADE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2953C-71B5-433F-8D82-A17F1BBBC813}" type="datetimeFigureOut">
              <a:rPr lang="en-GB" smtClean="0"/>
              <a:t>16/01/2023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B8E88-C210-4708-807F-C8B3CEEBF736}" type="slidenum">
              <a:rPr lang="en-GB" smtClean="0"/>
              <a:t>‹#›</a:t>
            </a:fld>
            <a:endParaRPr lang="en-GB"/>
          </a:p>
        </p:txBody>
      </p:sp>
    </p:spTree>
    <p:extLst>
      <p:ext uri="{BB962C8B-B14F-4D97-AF65-F5344CB8AC3E}">
        <p14:creationId xmlns:p14="http://schemas.microsoft.com/office/powerpoint/2010/main" val="5137794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DDD1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408AC-52EB-4826-9CA5-349E1CCE0B72}" type="datetimeFigureOut">
              <a:rPr lang="en-GB" smtClean="0"/>
              <a:t>16/01/2023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C4B88-EFF7-4849-AB4B-15415B5487D9}" type="slidenum">
              <a:rPr lang="en-GB" smtClean="0"/>
              <a:t>‹#›</a:t>
            </a:fld>
            <a:endParaRPr lang="en-GB"/>
          </a:p>
        </p:txBody>
      </p:sp>
    </p:spTree>
    <p:extLst>
      <p:ext uri="{BB962C8B-B14F-4D97-AF65-F5344CB8AC3E}">
        <p14:creationId xmlns:p14="http://schemas.microsoft.com/office/powerpoint/2010/main" val="37498936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Rounded Rectangle 8"/>
          <p:cNvSpPr/>
          <p:nvPr userDrawn="1"/>
        </p:nvSpPr>
        <p:spPr>
          <a:xfrm>
            <a:off x="0" y="0"/>
            <a:ext cx="12192000" cy="6858000"/>
          </a:xfrm>
          <a:prstGeom prst="roundRect">
            <a:avLst/>
          </a:prstGeom>
          <a:solidFill>
            <a:srgbClr val="FDE1C6"/>
          </a:solidFill>
          <a:ln w="76200">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CC169-FF12-491C-98E7-A002FFC75635}" type="datetimeFigureOut">
              <a:rPr lang="en-GB" smtClean="0"/>
              <a:t>16/01/2023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6289F-D2A1-445D-A818-EBBC9140CCFF}" type="slidenum">
              <a:rPr lang="en-GB" smtClean="0"/>
              <a:t>‹#›</a:t>
            </a:fld>
            <a:endParaRPr lang="en-GB"/>
          </a:p>
        </p:txBody>
      </p:sp>
      <p:sp>
        <p:nvSpPr>
          <p:cNvPr id="7" name="TextBox 6"/>
          <p:cNvSpPr txBox="1"/>
          <p:nvPr userDrawn="1"/>
        </p:nvSpPr>
        <p:spPr>
          <a:xfrm>
            <a:off x="0" y="0"/>
            <a:ext cx="923330" cy="6858000"/>
          </a:xfrm>
          <a:prstGeom prst="rect">
            <a:avLst/>
          </a:prstGeom>
          <a:noFill/>
        </p:spPr>
        <p:txBody>
          <a:bodyPr vert="vert270" wrap="square" rtlCol="0">
            <a:spAutoFit/>
          </a:bodyPr>
          <a:lstStyle/>
          <a:p>
            <a:pPr algn="ctr"/>
            <a:r>
              <a:rPr lang="en-GB" sz="4800" dirty="0">
                <a:solidFill>
                  <a:srgbClr val="F07D00"/>
                </a:solidFill>
              </a:rPr>
              <a:t>CONNECT</a:t>
            </a:r>
          </a:p>
        </p:txBody>
      </p:sp>
    </p:spTree>
    <p:extLst>
      <p:ext uri="{BB962C8B-B14F-4D97-AF65-F5344CB8AC3E}">
        <p14:creationId xmlns:p14="http://schemas.microsoft.com/office/powerpoint/2010/main" val="28020525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E1C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B53F1-01B2-4564-91BE-28CAF74F6D4C}" type="datetimeFigureOut">
              <a:rPr lang="en-GB" smtClean="0"/>
              <a:t>16/01/2023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125F2-D58B-47E6-8DE7-E81A19D11E3A}" type="slidenum">
              <a:rPr lang="en-GB" smtClean="0"/>
              <a:t>‹#›</a:t>
            </a:fld>
            <a:endParaRPr lang="en-GB"/>
          </a:p>
        </p:txBody>
      </p:sp>
      <p:sp>
        <p:nvSpPr>
          <p:cNvPr id="7" name="TextBox 6"/>
          <p:cNvSpPr txBox="1"/>
          <p:nvPr userDrawn="1"/>
        </p:nvSpPr>
        <p:spPr>
          <a:xfrm>
            <a:off x="0" y="0"/>
            <a:ext cx="923330" cy="6858000"/>
          </a:xfrm>
          <a:prstGeom prst="rect">
            <a:avLst/>
          </a:prstGeom>
          <a:noFill/>
        </p:spPr>
        <p:txBody>
          <a:bodyPr vert="vert270" wrap="square" rtlCol="0">
            <a:spAutoFit/>
          </a:bodyPr>
          <a:lstStyle/>
          <a:p>
            <a:pPr algn="ctr"/>
            <a:r>
              <a:rPr lang="en-GB" sz="4800" dirty="0">
                <a:solidFill>
                  <a:srgbClr val="F07D00"/>
                </a:solidFill>
              </a:rPr>
              <a:t>CONNECT</a:t>
            </a:r>
          </a:p>
        </p:txBody>
      </p:sp>
    </p:spTree>
    <p:extLst>
      <p:ext uri="{BB962C8B-B14F-4D97-AF65-F5344CB8AC3E}">
        <p14:creationId xmlns:p14="http://schemas.microsoft.com/office/powerpoint/2010/main" val="32664144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DE1C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6BBB4-429D-46CE-8381-A5F24D5CC5AC}" type="datetimeFigureOut">
              <a:rPr lang="en-GB" smtClean="0"/>
              <a:t>16/01/2023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6480F-2367-4E20-8BB0-F445F54422E3}" type="slidenum">
              <a:rPr lang="en-GB" smtClean="0"/>
              <a:t>‹#›</a:t>
            </a:fld>
            <a:endParaRPr lang="en-GB"/>
          </a:p>
        </p:txBody>
      </p:sp>
      <p:sp>
        <p:nvSpPr>
          <p:cNvPr id="7" name="TextBox 6"/>
          <p:cNvSpPr txBox="1"/>
          <p:nvPr userDrawn="1"/>
        </p:nvSpPr>
        <p:spPr>
          <a:xfrm>
            <a:off x="0" y="0"/>
            <a:ext cx="923330" cy="6858000"/>
          </a:xfrm>
          <a:prstGeom prst="rect">
            <a:avLst/>
          </a:prstGeom>
          <a:noFill/>
        </p:spPr>
        <p:txBody>
          <a:bodyPr vert="vert270" wrap="square" rtlCol="0">
            <a:spAutoFit/>
          </a:bodyPr>
          <a:lstStyle/>
          <a:p>
            <a:pPr algn="ctr"/>
            <a:r>
              <a:rPr lang="en-GB" sz="4800" dirty="0">
                <a:solidFill>
                  <a:srgbClr val="F07D00"/>
                </a:solidFill>
              </a:rPr>
              <a:t>CONNECT</a:t>
            </a:r>
          </a:p>
        </p:txBody>
      </p:sp>
      <p:sp>
        <p:nvSpPr>
          <p:cNvPr id="8" name="Rectangle 7"/>
          <p:cNvSpPr/>
          <p:nvPr userDrawn="1"/>
        </p:nvSpPr>
        <p:spPr>
          <a:xfrm>
            <a:off x="0" y="0"/>
            <a:ext cx="12192000" cy="6858000"/>
          </a:xfrm>
          <a:prstGeom prst="rect">
            <a:avLst/>
          </a:prstGeom>
          <a:noFill/>
          <a:ln w="76200">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804771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DE1C6"/>
            </a:gs>
            <a:gs pos="88000">
              <a:srgbClr val="FDE1C6"/>
            </a:gs>
            <a:gs pos="100000">
              <a:srgbClr val="F07D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885F6-8495-4481-B89F-07C1A75CA6C2}" type="datetimeFigureOut">
              <a:rPr lang="en-GB" smtClean="0"/>
              <a:t>16/01/2023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A967B-3A4C-4DFB-9326-4E1BB8B9562B}" type="slidenum">
              <a:rPr lang="en-GB" smtClean="0"/>
              <a:t>‹#›</a:t>
            </a:fld>
            <a:endParaRPr lang="en-GB"/>
          </a:p>
        </p:txBody>
      </p:sp>
    </p:spTree>
    <p:extLst>
      <p:ext uri="{BB962C8B-B14F-4D97-AF65-F5344CB8AC3E}">
        <p14:creationId xmlns:p14="http://schemas.microsoft.com/office/powerpoint/2010/main" val="104295902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E1C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964CD-C825-4164-92E9-07382117262A}" type="datetimeFigureOut">
              <a:rPr lang="en-GB" smtClean="0"/>
              <a:t>16/01/2023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E595A-932C-4C37-9906-2C42F0803A18}" type="slidenum">
              <a:rPr lang="en-GB" smtClean="0"/>
              <a:t>‹#›</a:t>
            </a:fld>
            <a:endParaRPr lang="en-GB"/>
          </a:p>
        </p:txBody>
      </p:sp>
    </p:spTree>
    <p:extLst>
      <p:ext uri="{BB962C8B-B14F-4D97-AF65-F5344CB8AC3E}">
        <p14:creationId xmlns:p14="http://schemas.microsoft.com/office/powerpoint/2010/main" val="56988474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DAEAC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CB064C-0D0A-499D-A5D8-1F369F0AED13}" type="datetimeFigureOut">
              <a:rPr lang="en-GB" smtClean="0"/>
              <a:t>16/01/2023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C1161-F3F9-4A12-992A-0B687E79AE75}" type="slidenum">
              <a:rPr lang="en-GB" smtClean="0"/>
              <a:t>‹#›</a:t>
            </a:fld>
            <a:endParaRPr lang="en-GB"/>
          </a:p>
        </p:txBody>
      </p:sp>
    </p:spTree>
    <p:extLst>
      <p:ext uri="{BB962C8B-B14F-4D97-AF65-F5344CB8AC3E}">
        <p14:creationId xmlns:p14="http://schemas.microsoft.com/office/powerpoint/2010/main" val="78967112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7D5C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13C1F-3D0B-44E0-9D4F-12BD2C16E71F}" type="datetimeFigureOut">
              <a:rPr lang="en-GB" smtClean="0"/>
              <a:t>16/01/2023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5D6A8-82F4-449C-B487-7852E6879ADD}" type="slidenum">
              <a:rPr lang="en-GB" smtClean="0"/>
              <a:t>‹#›</a:t>
            </a:fld>
            <a:endParaRPr lang="en-GB"/>
          </a:p>
        </p:txBody>
      </p:sp>
    </p:spTree>
    <p:extLst>
      <p:ext uri="{BB962C8B-B14F-4D97-AF65-F5344CB8AC3E}">
        <p14:creationId xmlns:p14="http://schemas.microsoft.com/office/powerpoint/2010/main" val="72351755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D4EDF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3371D-5538-42C7-872B-0EB7B9168DEA}" type="datetimeFigureOut">
              <a:rPr lang="en-GB" smtClean="0"/>
              <a:t>16/01/2023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D46B2-F3E4-49E0-933C-7823A8232422}" type="slidenum">
              <a:rPr lang="en-GB" smtClean="0"/>
              <a:t>‹#›</a:t>
            </a:fld>
            <a:endParaRPr lang="en-GB"/>
          </a:p>
        </p:txBody>
      </p:sp>
    </p:spTree>
    <p:extLst>
      <p:ext uri="{BB962C8B-B14F-4D97-AF65-F5344CB8AC3E}">
        <p14:creationId xmlns:p14="http://schemas.microsoft.com/office/powerpoint/2010/main" val="308881795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www.read2live.com/2020%20/07/29/the-integrity-of-integrit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hyperlink" Target="https://www.read2live.com/2020%20/07/29/the-integrity-of-integrit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search.ebscohost.com/login.aspx?direct=true&amp;db=lfh&amp;AN=5733182&amp;site=ehost-liv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search.ebscohost.com/login.aspx?direct=true&amp;db=lfh&amp;AN=5733182&amp;site=ehost-live" TargetMode="External"/><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hyperlink" Target="https://fosil.org.uk/fosil-cycl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oakham-rutland.libguides.com/APAReferencing" TargetMode="External"/><Relationship Id="rId2" Type="http://schemas.openxmlformats.org/officeDocument/2006/relationships/hyperlink" Target="https://owl.purdue.edu/owl/research_and_citation/apa6_style/apa_formatting_and_style_guide/in_text_citations_the_basics.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hyperlink" Target="https://www.read2live.com/2020%20/07/29/the-integrity-of-integrity/"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DE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9D881-8B7D-4086-B57F-9FCD5E3BA7F3}"/>
              </a:ext>
            </a:extLst>
          </p:cNvPr>
          <p:cNvSpPr>
            <a:spLocks noGrp="1"/>
          </p:cNvSpPr>
          <p:nvPr>
            <p:ph type="ctrTitle"/>
          </p:nvPr>
        </p:nvSpPr>
        <p:spPr>
          <a:xfrm>
            <a:off x="1367405" y="1183250"/>
            <a:ext cx="9457189" cy="2387600"/>
          </a:xfrm>
        </p:spPr>
        <p:txBody>
          <a:bodyPr anchor="ctr">
            <a:normAutofit/>
          </a:bodyPr>
          <a:lstStyle/>
          <a:p>
            <a:r>
              <a:rPr lang="en-GB" b="1" dirty="0">
                <a:solidFill>
                  <a:srgbClr val="EC619F"/>
                </a:solidFill>
              </a:rPr>
              <a:t>Using sources in your writing</a:t>
            </a:r>
            <a:endParaRPr lang="en-GB" b="1" dirty="0">
              <a:solidFill>
                <a:srgbClr val="EC619F"/>
              </a:solidFill>
              <a:cs typeface="Calibri Light"/>
            </a:endParaRPr>
          </a:p>
        </p:txBody>
      </p:sp>
      <p:sp>
        <p:nvSpPr>
          <p:cNvPr id="3" name="Subtitle 2">
            <a:extLst>
              <a:ext uri="{FF2B5EF4-FFF2-40B4-BE49-F238E27FC236}">
                <a16:creationId xmlns:a16="http://schemas.microsoft.com/office/drawing/2014/main" id="{174D0681-B351-439F-B615-AFAA1BCC75E1}"/>
              </a:ext>
            </a:extLst>
          </p:cNvPr>
          <p:cNvSpPr>
            <a:spLocks noGrp="1"/>
          </p:cNvSpPr>
          <p:nvPr>
            <p:ph type="subTitle" idx="1"/>
          </p:nvPr>
        </p:nvSpPr>
        <p:spPr>
          <a:xfrm>
            <a:off x="1524000" y="3602037"/>
            <a:ext cx="9144000" cy="2133599"/>
          </a:xfrm>
        </p:spPr>
        <p:txBody>
          <a:bodyPr>
            <a:normAutofit/>
          </a:bodyPr>
          <a:lstStyle/>
          <a:p>
            <a:r>
              <a:rPr lang="en-GB" b="1" dirty="0"/>
              <a:t>Year 13 English Coursework</a:t>
            </a:r>
            <a:endParaRPr lang="en-GB" dirty="0"/>
          </a:p>
          <a:p>
            <a:endParaRPr lang="en-GB" sz="2000" dirty="0"/>
          </a:p>
          <a:p>
            <a:r>
              <a:rPr lang="en-GB" dirty="0"/>
              <a:t>16 January 2023</a:t>
            </a:r>
          </a:p>
          <a:p>
            <a:r>
              <a:rPr lang="en-GB" dirty="0"/>
              <a:t>Blanchelande College Senior Library</a:t>
            </a:r>
          </a:p>
          <a:p>
            <a:r>
              <a:rPr lang="en-GB" sz="1800" dirty="0" err="1"/>
              <a:t>toerienj@blanchelande.sch.gg</a:t>
            </a:r>
            <a:endParaRPr lang="en-GB" sz="1800" dirty="0"/>
          </a:p>
          <a:p>
            <a:endParaRPr lang="en-GB" dirty="0"/>
          </a:p>
        </p:txBody>
      </p:sp>
    </p:spTree>
    <p:extLst>
      <p:ext uri="{BB962C8B-B14F-4D97-AF65-F5344CB8AC3E}">
        <p14:creationId xmlns:p14="http://schemas.microsoft.com/office/powerpoint/2010/main" val="3437017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6139E0-DE68-7B4E-9638-DAD911DC30F3}"/>
              </a:ext>
            </a:extLst>
          </p:cNvPr>
          <p:cNvSpPr>
            <a:spLocks noGrp="1"/>
          </p:cNvSpPr>
          <p:nvPr>
            <p:ph type="title"/>
          </p:nvPr>
        </p:nvSpPr>
        <p:spPr/>
        <p:txBody>
          <a:bodyPr/>
          <a:lstStyle/>
          <a:p>
            <a:r>
              <a:rPr lang="en-US" dirty="0"/>
              <a:t>Creating citations &amp; references in Word</a:t>
            </a:r>
            <a:endParaRPr lang="en-US" b="0" dirty="0"/>
          </a:p>
        </p:txBody>
      </p:sp>
      <p:pic>
        <p:nvPicPr>
          <p:cNvPr id="4" name="Picture 3">
            <a:extLst>
              <a:ext uri="{FF2B5EF4-FFF2-40B4-BE49-F238E27FC236}">
                <a16:creationId xmlns:a16="http://schemas.microsoft.com/office/drawing/2014/main" id="{00B3E3E6-296B-6B4F-9EB6-B4CCDD624596}"/>
              </a:ext>
            </a:extLst>
          </p:cNvPr>
          <p:cNvPicPr>
            <a:picLocks noChangeAspect="1"/>
          </p:cNvPicPr>
          <p:nvPr/>
        </p:nvPicPr>
        <p:blipFill>
          <a:blip r:embed="rId2"/>
          <a:stretch>
            <a:fillRect/>
          </a:stretch>
        </p:blipFill>
        <p:spPr>
          <a:xfrm>
            <a:off x="10595042" y="-77721"/>
            <a:ext cx="1517515" cy="1517515"/>
          </a:xfrm>
          <a:prstGeom prst="rect">
            <a:avLst/>
          </a:prstGeom>
        </p:spPr>
      </p:pic>
      <p:pic>
        <p:nvPicPr>
          <p:cNvPr id="8" name="Picture 7">
            <a:extLst>
              <a:ext uri="{FF2B5EF4-FFF2-40B4-BE49-F238E27FC236}">
                <a16:creationId xmlns:a16="http://schemas.microsoft.com/office/drawing/2014/main" id="{3281957E-4D49-D447-8488-C5EFF1230EF7}"/>
              </a:ext>
            </a:extLst>
          </p:cNvPr>
          <p:cNvPicPr>
            <a:picLocks noChangeAspect="1"/>
          </p:cNvPicPr>
          <p:nvPr/>
        </p:nvPicPr>
        <p:blipFill>
          <a:blip r:embed="rId3"/>
          <a:stretch>
            <a:fillRect/>
          </a:stretch>
        </p:blipFill>
        <p:spPr>
          <a:xfrm>
            <a:off x="3606800" y="2827713"/>
            <a:ext cx="4978400" cy="30099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C62023D7-4E6A-CE4D-88E0-A5D892DF0E8D}"/>
              </a:ext>
            </a:extLst>
          </p:cNvPr>
          <p:cNvSpPr txBox="1"/>
          <p:nvPr/>
        </p:nvSpPr>
        <p:spPr>
          <a:xfrm>
            <a:off x="838200" y="1653702"/>
            <a:ext cx="7430311" cy="584775"/>
          </a:xfrm>
          <a:prstGeom prst="rect">
            <a:avLst/>
          </a:prstGeom>
          <a:noFill/>
        </p:spPr>
        <p:txBody>
          <a:bodyPr wrap="square" rtlCol="0">
            <a:spAutoFit/>
          </a:bodyPr>
          <a:lstStyle/>
          <a:p>
            <a:r>
              <a:rPr lang="en-US" sz="3200" dirty="0"/>
              <a:t>Use the desktop app</a:t>
            </a:r>
          </a:p>
        </p:txBody>
      </p:sp>
      <p:sp>
        <p:nvSpPr>
          <p:cNvPr id="11" name="Rectangle 10">
            <a:extLst>
              <a:ext uri="{FF2B5EF4-FFF2-40B4-BE49-F238E27FC236}">
                <a16:creationId xmlns:a16="http://schemas.microsoft.com/office/drawing/2014/main" id="{6634271C-3C4E-804C-8595-D9BDFC285C09}"/>
              </a:ext>
            </a:extLst>
          </p:cNvPr>
          <p:cNvSpPr/>
          <p:nvPr/>
        </p:nvSpPr>
        <p:spPr>
          <a:xfrm>
            <a:off x="4553355" y="5204298"/>
            <a:ext cx="3715156"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582C7D4-D1CA-E345-8EB7-79563118A1CE}"/>
              </a:ext>
            </a:extLst>
          </p:cNvPr>
          <p:cNvSpPr/>
          <p:nvPr/>
        </p:nvSpPr>
        <p:spPr>
          <a:xfrm>
            <a:off x="4413925" y="2827713"/>
            <a:ext cx="1481037"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E468A2E-FF7A-FF78-F820-41F9D1D0431B}"/>
              </a:ext>
            </a:extLst>
          </p:cNvPr>
          <p:cNvSpPr txBox="1"/>
          <p:nvPr/>
        </p:nvSpPr>
        <p:spPr>
          <a:xfrm>
            <a:off x="9086850" y="1843088"/>
            <a:ext cx="2757488" cy="3416320"/>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wrap="square" rtlCol="0">
            <a:spAutoFit/>
          </a:bodyPr>
          <a:lstStyle/>
          <a:p>
            <a:r>
              <a:rPr lang="en-US" dirty="0"/>
              <a:t>Using an iPad Pro or a </a:t>
            </a:r>
            <a:r>
              <a:rPr lang="en-US" dirty="0" err="1"/>
              <a:t>ChromeBook</a:t>
            </a:r>
            <a:r>
              <a:rPr lang="en-US" dirty="0"/>
              <a:t>? Then you can’t use the tools in Word. Try an online app like Zotero instead.</a:t>
            </a:r>
          </a:p>
          <a:p>
            <a:endParaRPr lang="en-US" dirty="0"/>
          </a:p>
          <a:p>
            <a:r>
              <a:rPr lang="en-US" dirty="0"/>
              <a:t>I don’t recommend automatic  tools like </a:t>
            </a:r>
            <a:r>
              <a:rPr lang="en-US" dirty="0" err="1"/>
              <a:t>citethisforme</a:t>
            </a:r>
            <a:r>
              <a:rPr lang="en-US" dirty="0"/>
              <a:t> or </a:t>
            </a:r>
            <a:r>
              <a:rPr lang="en-US" dirty="0" err="1"/>
              <a:t>citationmachine</a:t>
            </a:r>
            <a:r>
              <a:rPr lang="en-US" dirty="0"/>
              <a:t>. They aren’t always very accurate!</a:t>
            </a:r>
          </a:p>
        </p:txBody>
      </p:sp>
    </p:spTree>
    <p:extLst>
      <p:ext uri="{BB962C8B-B14F-4D97-AF65-F5344CB8AC3E}">
        <p14:creationId xmlns:p14="http://schemas.microsoft.com/office/powerpoint/2010/main" val="11146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EC43E8-A7E7-0640-B17A-B71CE3F1FB3B}"/>
              </a:ext>
            </a:extLst>
          </p:cNvPr>
          <p:cNvPicPr>
            <a:picLocks noChangeAspect="1"/>
          </p:cNvPicPr>
          <p:nvPr/>
        </p:nvPicPr>
        <p:blipFill>
          <a:blip r:embed="rId2"/>
          <a:stretch>
            <a:fillRect/>
          </a:stretch>
        </p:blipFill>
        <p:spPr>
          <a:xfrm>
            <a:off x="892918" y="699531"/>
            <a:ext cx="5943600" cy="1651000"/>
          </a:xfrm>
          <a:prstGeom prst="rect">
            <a:avLst/>
          </a:prstGeom>
          <a:ln w="38100">
            <a:solidFill>
              <a:srgbClr val="7030A0"/>
            </a:solidFill>
          </a:ln>
        </p:spPr>
      </p:pic>
      <p:sp>
        <p:nvSpPr>
          <p:cNvPr id="5" name="TextBox 4">
            <a:extLst>
              <a:ext uri="{FF2B5EF4-FFF2-40B4-BE49-F238E27FC236}">
                <a16:creationId xmlns:a16="http://schemas.microsoft.com/office/drawing/2014/main" id="{2A3A8BBD-13B6-5148-90AB-233DCBFF4232}"/>
              </a:ext>
            </a:extLst>
          </p:cNvPr>
          <p:cNvSpPr txBox="1"/>
          <p:nvPr/>
        </p:nvSpPr>
        <p:spPr>
          <a:xfrm>
            <a:off x="8132324" y="1232643"/>
            <a:ext cx="2140085" cy="584775"/>
          </a:xfrm>
          <a:prstGeom prst="rect">
            <a:avLst/>
          </a:prstGeom>
          <a:noFill/>
        </p:spPr>
        <p:txBody>
          <a:bodyPr wrap="square" rtlCol="0">
            <a:spAutoFit/>
          </a:bodyPr>
          <a:lstStyle/>
          <a:p>
            <a:r>
              <a:rPr lang="en-US" sz="3200" dirty="0">
                <a:solidFill>
                  <a:srgbClr val="7030A0"/>
                </a:solidFill>
              </a:rPr>
              <a:t>Mac</a:t>
            </a:r>
          </a:p>
        </p:txBody>
      </p:sp>
      <p:sp>
        <p:nvSpPr>
          <p:cNvPr id="11" name="Rectangle 10">
            <a:extLst>
              <a:ext uri="{FF2B5EF4-FFF2-40B4-BE49-F238E27FC236}">
                <a16:creationId xmlns:a16="http://schemas.microsoft.com/office/drawing/2014/main" id="{6634271C-3C4E-804C-8595-D9BDFC285C09}"/>
              </a:ext>
            </a:extLst>
          </p:cNvPr>
          <p:cNvSpPr/>
          <p:nvPr/>
        </p:nvSpPr>
        <p:spPr>
          <a:xfrm>
            <a:off x="3769265" y="1115291"/>
            <a:ext cx="627637" cy="797733"/>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582C7D4-D1CA-E345-8EB7-79563118A1CE}"/>
              </a:ext>
            </a:extLst>
          </p:cNvPr>
          <p:cNvSpPr/>
          <p:nvPr/>
        </p:nvSpPr>
        <p:spPr>
          <a:xfrm>
            <a:off x="838201" y="645352"/>
            <a:ext cx="1282430"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30421DB-D911-BA4D-9C35-2224627F7CCE}"/>
              </a:ext>
            </a:extLst>
          </p:cNvPr>
          <p:cNvSpPr/>
          <p:nvPr/>
        </p:nvSpPr>
        <p:spPr>
          <a:xfrm>
            <a:off x="4978940" y="1061113"/>
            <a:ext cx="1694234"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65037EFD-15E7-4045-B2A5-E30C4F21D59E}"/>
              </a:ext>
            </a:extLst>
          </p:cNvPr>
          <p:cNvPicPr>
            <a:picLocks noChangeAspect="1"/>
          </p:cNvPicPr>
          <p:nvPr/>
        </p:nvPicPr>
        <p:blipFill rotWithShape="1">
          <a:blip r:embed="rId3">
            <a:extLst>
              <a:ext uri="{28A0092B-C50C-407E-A947-70E740481C1C}">
                <a14:useLocalDpi xmlns:a14="http://schemas.microsoft.com/office/drawing/2010/main" val="0"/>
              </a:ext>
            </a:extLst>
          </a:blip>
          <a:srcRect t="-998" b="734"/>
          <a:stretch/>
        </p:blipFill>
        <p:spPr>
          <a:xfrm>
            <a:off x="847576" y="3034748"/>
            <a:ext cx="5305425" cy="2955235"/>
          </a:xfrm>
          <a:prstGeom prst="rect">
            <a:avLst/>
          </a:prstGeom>
          <a:ln w="38100">
            <a:solidFill>
              <a:schemeClr val="accent2">
                <a:lumMod val="75000"/>
              </a:schemeClr>
            </a:solidFill>
          </a:ln>
        </p:spPr>
      </p:pic>
      <p:sp>
        <p:nvSpPr>
          <p:cNvPr id="10" name="TextBox 9">
            <a:extLst>
              <a:ext uri="{FF2B5EF4-FFF2-40B4-BE49-F238E27FC236}">
                <a16:creationId xmlns:a16="http://schemas.microsoft.com/office/drawing/2014/main" id="{77568A22-FF32-4BD7-96CB-7D21A8B52A15}"/>
              </a:ext>
            </a:extLst>
          </p:cNvPr>
          <p:cNvSpPr txBox="1"/>
          <p:nvPr/>
        </p:nvSpPr>
        <p:spPr>
          <a:xfrm>
            <a:off x="8483508" y="4075233"/>
            <a:ext cx="2140085" cy="584775"/>
          </a:xfrm>
          <a:prstGeom prst="rect">
            <a:avLst/>
          </a:prstGeom>
          <a:noFill/>
        </p:spPr>
        <p:txBody>
          <a:bodyPr wrap="square" rtlCol="0">
            <a:spAutoFit/>
          </a:bodyPr>
          <a:lstStyle/>
          <a:p>
            <a:r>
              <a:rPr lang="en-US" sz="3200" dirty="0">
                <a:solidFill>
                  <a:schemeClr val="accent2">
                    <a:lumMod val="75000"/>
                  </a:schemeClr>
                </a:solidFill>
              </a:rPr>
              <a:t>Windows</a:t>
            </a:r>
          </a:p>
        </p:txBody>
      </p:sp>
      <p:sp>
        <p:nvSpPr>
          <p:cNvPr id="13" name="Rectangle 12">
            <a:extLst>
              <a:ext uri="{FF2B5EF4-FFF2-40B4-BE49-F238E27FC236}">
                <a16:creationId xmlns:a16="http://schemas.microsoft.com/office/drawing/2014/main" id="{FC7A05F4-A64E-44DB-9DC6-4784C270D9AE}"/>
              </a:ext>
            </a:extLst>
          </p:cNvPr>
          <p:cNvSpPr/>
          <p:nvPr/>
        </p:nvSpPr>
        <p:spPr>
          <a:xfrm>
            <a:off x="4017770" y="3974812"/>
            <a:ext cx="1886725" cy="537553"/>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7CB12A3-8D05-4559-9690-F5AA86167294}"/>
              </a:ext>
            </a:extLst>
          </p:cNvPr>
          <p:cNvSpPr/>
          <p:nvPr/>
        </p:nvSpPr>
        <p:spPr>
          <a:xfrm>
            <a:off x="2872651" y="3508225"/>
            <a:ext cx="896614" cy="1151783"/>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357D29D-A50D-497B-AD76-CBB9A3490464}"/>
              </a:ext>
            </a:extLst>
          </p:cNvPr>
          <p:cNvSpPr/>
          <p:nvPr/>
        </p:nvSpPr>
        <p:spPr>
          <a:xfrm>
            <a:off x="892918" y="3034748"/>
            <a:ext cx="1282430"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6A31A88-E757-4B74-A67B-1132BCCD916C}"/>
              </a:ext>
            </a:extLst>
          </p:cNvPr>
          <p:cNvSpPr/>
          <p:nvPr/>
        </p:nvSpPr>
        <p:spPr>
          <a:xfrm>
            <a:off x="3025051" y="5035826"/>
            <a:ext cx="2540862" cy="416603"/>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4" descr="Image result for windows logo">
            <a:extLst>
              <a:ext uri="{FF2B5EF4-FFF2-40B4-BE49-F238E27FC236}">
                <a16:creationId xmlns:a16="http://schemas.microsoft.com/office/drawing/2014/main" id="{F2CBE139-4848-4A5E-BBE1-5D4CF4982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4871" y="3960740"/>
            <a:ext cx="726358" cy="8137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apple mac logo">
            <a:extLst>
              <a:ext uri="{FF2B5EF4-FFF2-40B4-BE49-F238E27FC236}">
                <a16:creationId xmlns:a16="http://schemas.microsoft.com/office/drawing/2014/main" id="{A75C1AE7-6134-47F0-8BDD-6507AB830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631" t="-1" r="17395" b="7189"/>
          <a:stretch/>
        </p:blipFill>
        <p:spPr bwMode="auto">
          <a:xfrm>
            <a:off x="7525724" y="1090854"/>
            <a:ext cx="682859" cy="788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74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9"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151F84-2AAA-D044-AFBD-B124E47549C1}"/>
              </a:ext>
            </a:extLst>
          </p:cNvPr>
          <p:cNvPicPr>
            <a:picLocks noChangeAspect="1"/>
          </p:cNvPicPr>
          <p:nvPr/>
        </p:nvPicPr>
        <p:blipFill>
          <a:blip r:embed="rId2"/>
          <a:stretch>
            <a:fillRect/>
          </a:stretch>
        </p:blipFill>
        <p:spPr>
          <a:xfrm>
            <a:off x="1252330" y="108064"/>
            <a:ext cx="9687339" cy="6641872"/>
          </a:xfrm>
          <a:prstGeom prst="rect">
            <a:avLst/>
          </a:prstGeom>
          <a:ln w="38100">
            <a:solidFill>
              <a:srgbClr val="7030A0"/>
            </a:solidFill>
          </a:ln>
        </p:spPr>
      </p:pic>
    </p:spTree>
    <p:extLst>
      <p:ext uri="{BB962C8B-B14F-4D97-AF65-F5344CB8AC3E}">
        <p14:creationId xmlns:p14="http://schemas.microsoft.com/office/powerpoint/2010/main" val="4294701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CDDE7C-73FA-5646-8ADC-F46B4A0785E1}"/>
              </a:ext>
            </a:extLst>
          </p:cNvPr>
          <p:cNvPicPr>
            <a:picLocks noChangeAspect="1"/>
          </p:cNvPicPr>
          <p:nvPr/>
        </p:nvPicPr>
        <p:blipFill>
          <a:blip r:embed="rId2"/>
          <a:stretch>
            <a:fillRect/>
          </a:stretch>
        </p:blipFill>
        <p:spPr>
          <a:xfrm>
            <a:off x="1212292" y="116437"/>
            <a:ext cx="9767416" cy="6625125"/>
          </a:xfrm>
          <a:prstGeom prst="rect">
            <a:avLst/>
          </a:prstGeom>
          <a:ln w="38100">
            <a:solidFill>
              <a:srgbClr val="7030A0"/>
            </a:solidFill>
          </a:ln>
        </p:spPr>
      </p:pic>
    </p:spTree>
    <p:extLst>
      <p:ext uri="{BB962C8B-B14F-4D97-AF65-F5344CB8AC3E}">
        <p14:creationId xmlns:p14="http://schemas.microsoft.com/office/powerpoint/2010/main" val="3561313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1744939-2657-C676-2F79-46018EDF9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839" y="1338263"/>
            <a:ext cx="9605962" cy="48029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753043-BCCF-B162-7376-1357427542A3}"/>
              </a:ext>
            </a:extLst>
          </p:cNvPr>
          <p:cNvSpPr txBox="1"/>
          <p:nvPr/>
        </p:nvSpPr>
        <p:spPr>
          <a:xfrm>
            <a:off x="857250" y="532090"/>
            <a:ext cx="2503762" cy="523220"/>
          </a:xfrm>
          <a:prstGeom prst="rect">
            <a:avLst/>
          </a:prstGeom>
          <a:noFill/>
        </p:spPr>
        <p:txBody>
          <a:bodyPr wrap="none" rtlCol="0">
            <a:spAutoFit/>
          </a:bodyPr>
          <a:lstStyle/>
          <a:p>
            <a:r>
              <a:rPr lang="en-US" sz="2800" dirty="0"/>
              <a:t>Classic sources?</a:t>
            </a:r>
          </a:p>
        </p:txBody>
      </p:sp>
      <p:sp>
        <p:nvSpPr>
          <p:cNvPr id="3" name="TextBox 2">
            <a:extLst>
              <a:ext uri="{FF2B5EF4-FFF2-40B4-BE49-F238E27FC236}">
                <a16:creationId xmlns:a16="http://schemas.microsoft.com/office/drawing/2014/main" id="{7118B1FE-689B-E533-051C-8BD3ACD9B818}"/>
              </a:ext>
            </a:extLst>
          </p:cNvPr>
          <p:cNvSpPr txBox="1"/>
          <p:nvPr/>
        </p:nvSpPr>
        <p:spPr>
          <a:xfrm>
            <a:off x="1857906" y="6239531"/>
            <a:ext cx="10407914" cy="369332"/>
          </a:xfrm>
          <a:prstGeom prst="rect">
            <a:avLst/>
          </a:prstGeom>
          <a:noFill/>
        </p:spPr>
        <p:txBody>
          <a:bodyPr wrap="none" rtlCol="0">
            <a:spAutoFit/>
          </a:bodyPr>
          <a:lstStyle/>
          <a:p>
            <a:r>
              <a:rPr lang="en-US" dirty="0"/>
              <a:t>You’ll need to delete the automatically generated in-text citation and type it manually…. Dickens (1838/2020)</a:t>
            </a:r>
          </a:p>
        </p:txBody>
      </p:sp>
    </p:spTree>
    <p:extLst>
      <p:ext uri="{BB962C8B-B14F-4D97-AF65-F5344CB8AC3E}">
        <p14:creationId xmlns:p14="http://schemas.microsoft.com/office/powerpoint/2010/main" val="2108938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837A45-B8E3-1148-81FF-E1311126FB26}"/>
              </a:ext>
            </a:extLst>
          </p:cNvPr>
          <p:cNvPicPr>
            <a:picLocks noChangeAspect="1"/>
          </p:cNvPicPr>
          <p:nvPr/>
        </p:nvPicPr>
        <p:blipFill>
          <a:blip r:embed="rId2"/>
          <a:stretch>
            <a:fillRect/>
          </a:stretch>
        </p:blipFill>
        <p:spPr>
          <a:xfrm>
            <a:off x="346142" y="381539"/>
            <a:ext cx="6597143" cy="3256605"/>
          </a:xfrm>
          <a:prstGeom prst="rect">
            <a:avLst/>
          </a:prstGeom>
          <a:ln w="38100">
            <a:solidFill>
              <a:srgbClr val="7030A0"/>
            </a:solidFill>
          </a:ln>
        </p:spPr>
      </p:pic>
      <p:pic>
        <p:nvPicPr>
          <p:cNvPr id="4" name="Picture 3">
            <a:extLst>
              <a:ext uri="{FF2B5EF4-FFF2-40B4-BE49-F238E27FC236}">
                <a16:creationId xmlns:a16="http://schemas.microsoft.com/office/drawing/2014/main" id="{9738DE29-9ADA-451B-8ADB-BF97BE8C480C}"/>
              </a:ext>
            </a:extLst>
          </p:cNvPr>
          <p:cNvPicPr>
            <a:picLocks noChangeAspect="1"/>
          </p:cNvPicPr>
          <p:nvPr/>
        </p:nvPicPr>
        <p:blipFill>
          <a:blip r:embed="rId3"/>
          <a:stretch>
            <a:fillRect/>
          </a:stretch>
        </p:blipFill>
        <p:spPr>
          <a:xfrm>
            <a:off x="5690122" y="3638144"/>
            <a:ext cx="6347204" cy="3104760"/>
          </a:xfrm>
          <a:prstGeom prst="rect">
            <a:avLst/>
          </a:prstGeom>
          <a:ln w="38100">
            <a:solidFill>
              <a:schemeClr val="accent2">
                <a:lumMod val="75000"/>
              </a:schemeClr>
            </a:solidFill>
          </a:ln>
        </p:spPr>
      </p:pic>
      <p:sp>
        <p:nvSpPr>
          <p:cNvPr id="5" name="Rectangle 4">
            <a:extLst>
              <a:ext uri="{FF2B5EF4-FFF2-40B4-BE49-F238E27FC236}">
                <a16:creationId xmlns:a16="http://schemas.microsoft.com/office/drawing/2014/main" id="{E2B95412-FD40-4C83-A699-32A207744F21}"/>
              </a:ext>
            </a:extLst>
          </p:cNvPr>
          <p:cNvSpPr/>
          <p:nvPr/>
        </p:nvSpPr>
        <p:spPr>
          <a:xfrm>
            <a:off x="1368289" y="2195856"/>
            <a:ext cx="1282430"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C34F61E-C3C3-4763-994C-44554560BB12}"/>
              </a:ext>
            </a:extLst>
          </p:cNvPr>
          <p:cNvSpPr/>
          <p:nvPr/>
        </p:nvSpPr>
        <p:spPr>
          <a:xfrm>
            <a:off x="727074" y="377535"/>
            <a:ext cx="902943" cy="25857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0095237-B86F-482D-82C3-0C51876DD23A}"/>
              </a:ext>
            </a:extLst>
          </p:cNvPr>
          <p:cNvSpPr/>
          <p:nvPr/>
        </p:nvSpPr>
        <p:spPr>
          <a:xfrm>
            <a:off x="5690122" y="3671275"/>
            <a:ext cx="902943" cy="25857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25966AF-78A9-4701-8551-424D8B14BE27}"/>
              </a:ext>
            </a:extLst>
          </p:cNvPr>
          <p:cNvSpPr/>
          <p:nvPr/>
        </p:nvSpPr>
        <p:spPr>
          <a:xfrm>
            <a:off x="3463649" y="927500"/>
            <a:ext cx="1134856" cy="238692"/>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3923868-17FE-4686-A5A9-A316032E9F59}"/>
              </a:ext>
            </a:extLst>
          </p:cNvPr>
          <p:cNvSpPr/>
          <p:nvPr/>
        </p:nvSpPr>
        <p:spPr>
          <a:xfrm>
            <a:off x="7728867" y="4671238"/>
            <a:ext cx="1335619" cy="324831"/>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819A161-06B3-47BF-A569-7DD69DB3F80F}"/>
              </a:ext>
            </a:extLst>
          </p:cNvPr>
          <p:cNvSpPr/>
          <p:nvPr/>
        </p:nvSpPr>
        <p:spPr>
          <a:xfrm>
            <a:off x="3463649" y="1344944"/>
            <a:ext cx="3479636" cy="1080204"/>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EEAAC10-12A9-4606-A9C5-F3879DF6F48B}"/>
              </a:ext>
            </a:extLst>
          </p:cNvPr>
          <p:cNvSpPr/>
          <p:nvPr/>
        </p:nvSpPr>
        <p:spPr>
          <a:xfrm>
            <a:off x="7728866" y="5322758"/>
            <a:ext cx="4308459" cy="1420145"/>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Image result for apple mac logo">
            <a:extLst>
              <a:ext uri="{FF2B5EF4-FFF2-40B4-BE49-F238E27FC236}">
                <a16:creationId xmlns:a16="http://schemas.microsoft.com/office/drawing/2014/main" id="{FBF9B2BC-300E-40A1-B458-187220DCC4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31" t="-1" r="17395" b="7189"/>
          <a:stretch/>
        </p:blipFill>
        <p:spPr bwMode="auto">
          <a:xfrm>
            <a:off x="7493732" y="377535"/>
            <a:ext cx="682859" cy="7886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indows logo">
            <a:extLst>
              <a:ext uri="{FF2B5EF4-FFF2-40B4-BE49-F238E27FC236}">
                <a16:creationId xmlns:a16="http://schemas.microsoft.com/office/drawing/2014/main" id="{947C4287-7449-4C6D-A2DB-E05F5E6CAD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0288" y="5929141"/>
            <a:ext cx="726358" cy="81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96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FB1242-9626-C948-ADFD-3AB7295DC693}"/>
              </a:ext>
            </a:extLst>
          </p:cNvPr>
          <p:cNvPicPr>
            <a:picLocks noChangeAspect="1"/>
          </p:cNvPicPr>
          <p:nvPr/>
        </p:nvPicPr>
        <p:blipFill>
          <a:blip r:embed="rId2"/>
          <a:stretch>
            <a:fillRect/>
          </a:stretch>
        </p:blipFill>
        <p:spPr>
          <a:xfrm>
            <a:off x="1085850" y="1041400"/>
            <a:ext cx="1498600" cy="1447800"/>
          </a:xfrm>
          <a:prstGeom prst="rect">
            <a:avLst/>
          </a:prstGeom>
          <a:ln w="38100">
            <a:solidFill>
              <a:srgbClr val="7030A0"/>
            </a:solidFill>
          </a:ln>
        </p:spPr>
      </p:pic>
      <p:pic>
        <p:nvPicPr>
          <p:cNvPr id="4" name="Picture 3">
            <a:extLst>
              <a:ext uri="{FF2B5EF4-FFF2-40B4-BE49-F238E27FC236}">
                <a16:creationId xmlns:a16="http://schemas.microsoft.com/office/drawing/2014/main" id="{7EB66955-B300-9346-84F1-9FC1499B2CBA}"/>
              </a:ext>
            </a:extLst>
          </p:cNvPr>
          <p:cNvPicPr>
            <a:picLocks noChangeAspect="1"/>
          </p:cNvPicPr>
          <p:nvPr/>
        </p:nvPicPr>
        <p:blipFill>
          <a:blip r:embed="rId3"/>
          <a:stretch>
            <a:fillRect/>
          </a:stretch>
        </p:blipFill>
        <p:spPr>
          <a:xfrm>
            <a:off x="1835150" y="4481773"/>
            <a:ext cx="8521700" cy="18796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83D03B9-CF0F-4AAC-AE56-D6409B6A455D}"/>
              </a:ext>
            </a:extLst>
          </p:cNvPr>
          <p:cNvPicPr>
            <a:picLocks noChangeAspect="1"/>
          </p:cNvPicPr>
          <p:nvPr/>
        </p:nvPicPr>
        <p:blipFill>
          <a:blip r:embed="rId4"/>
          <a:stretch>
            <a:fillRect/>
          </a:stretch>
        </p:blipFill>
        <p:spPr>
          <a:xfrm>
            <a:off x="8916043" y="843969"/>
            <a:ext cx="2190107" cy="3064516"/>
          </a:xfrm>
          <a:prstGeom prst="rect">
            <a:avLst/>
          </a:prstGeom>
          <a:ln w="38100">
            <a:solidFill>
              <a:schemeClr val="accent2">
                <a:lumMod val="75000"/>
              </a:schemeClr>
            </a:solidFill>
          </a:ln>
        </p:spPr>
      </p:pic>
      <p:sp>
        <p:nvSpPr>
          <p:cNvPr id="6" name="Rectangle 5">
            <a:extLst>
              <a:ext uri="{FF2B5EF4-FFF2-40B4-BE49-F238E27FC236}">
                <a16:creationId xmlns:a16="http://schemas.microsoft.com/office/drawing/2014/main" id="{9D7165ED-48A8-4032-BD15-46088206AAE3}"/>
              </a:ext>
            </a:extLst>
          </p:cNvPr>
          <p:cNvSpPr/>
          <p:nvPr/>
        </p:nvSpPr>
        <p:spPr>
          <a:xfrm>
            <a:off x="1085850" y="1920132"/>
            <a:ext cx="1282430"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FEA6079-CF72-45FA-9F6C-AB4A357A71D2}"/>
              </a:ext>
            </a:extLst>
          </p:cNvPr>
          <p:cNvSpPr/>
          <p:nvPr/>
        </p:nvSpPr>
        <p:spPr>
          <a:xfrm>
            <a:off x="10060246" y="2749991"/>
            <a:ext cx="461980" cy="947365"/>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14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7C7D17-CE19-AD43-9B44-1A81A7A965AD}"/>
              </a:ext>
            </a:extLst>
          </p:cNvPr>
          <p:cNvPicPr>
            <a:picLocks noChangeAspect="1"/>
          </p:cNvPicPr>
          <p:nvPr/>
        </p:nvPicPr>
        <p:blipFill>
          <a:blip r:embed="rId2"/>
          <a:stretch>
            <a:fillRect/>
          </a:stretch>
        </p:blipFill>
        <p:spPr>
          <a:xfrm>
            <a:off x="685800" y="849009"/>
            <a:ext cx="5410200" cy="1930400"/>
          </a:xfrm>
          <a:prstGeom prst="rect">
            <a:avLst/>
          </a:prstGeom>
        </p:spPr>
      </p:pic>
      <p:pic>
        <p:nvPicPr>
          <p:cNvPr id="2" name="Picture 1">
            <a:extLst>
              <a:ext uri="{FF2B5EF4-FFF2-40B4-BE49-F238E27FC236}">
                <a16:creationId xmlns:a16="http://schemas.microsoft.com/office/drawing/2014/main" id="{DF222D96-FA5D-7349-9F7C-A2FD462525D4}"/>
              </a:ext>
            </a:extLst>
          </p:cNvPr>
          <p:cNvPicPr>
            <a:picLocks noChangeAspect="1"/>
          </p:cNvPicPr>
          <p:nvPr/>
        </p:nvPicPr>
        <p:blipFill>
          <a:blip r:embed="rId3"/>
          <a:stretch>
            <a:fillRect/>
          </a:stretch>
        </p:blipFill>
        <p:spPr>
          <a:xfrm>
            <a:off x="7069234" y="2778561"/>
            <a:ext cx="2946400" cy="2273300"/>
          </a:xfrm>
          <a:prstGeom prst="rect">
            <a:avLst/>
          </a:prstGeom>
        </p:spPr>
      </p:pic>
      <p:pic>
        <p:nvPicPr>
          <p:cNvPr id="7" name="Picture 6">
            <a:extLst>
              <a:ext uri="{FF2B5EF4-FFF2-40B4-BE49-F238E27FC236}">
                <a16:creationId xmlns:a16="http://schemas.microsoft.com/office/drawing/2014/main" id="{D4186E00-2A78-044D-8B40-A2E1F532A8E1}"/>
              </a:ext>
            </a:extLst>
          </p:cNvPr>
          <p:cNvPicPr>
            <a:picLocks noChangeAspect="1"/>
          </p:cNvPicPr>
          <p:nvPr/>
        </p:nvPicPr>
        <p:blipFill>
          <a:blip r:embed="rId4"/>
          <a:stretch>
            <a:fillRect/>
          </a:stretch>
        </p:blipFill>
        <p:spPr>
          <a:xfrm>
            <a:off x="1678021" y="5212024"/>
            <a:ext cx="9990846" cy="1593934"/>
          </a:xfrm>
          <a:prstGeom prst="rect">
            <a:avLst/>
          </a:prstGeom>
        </p:spPr>
      </p:pic>
      <p:sp>
        <p:nvSpPr>
          <p:cNvPr id="9" name="Rectangle 8">
            <a:extLst>
              <a:ext uri="{FF2B5EF4-FFF2-40B4-BE49-F238E27FC236}">
                <a16:creationId xmlns:a16="http://schemas.microsoft.com/office/drawing/2014/main" id="{85EE6DF5-E506-4C59-9D7B-0BA066FBAA3F}"/>
              </a:ext>
            </a:extLst>
          </p:cNvPr>
          <p:cNvSpPr/>
          <p:nvPr/>
        </p:nvSpPr>
        <p:spPr>
          <a:xfrm>
            <a:off x="2749685" y="1005732"/>
            <a:ext cx="321061" cy="427283"/>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E0586F3-65DA-4872-9DD5-D037EDD5A40A}"/>
              </a:ext>
            </a:extLst>
          </p:cNvPr>
          <p:cNvSpPr/>
          <p:nvPr/>
        </p:nvSpPr>
        <p:spPr>
          <a:xfrm>
            <a:off x="3070745" y="1370717"/>
            <a:ext cx="1651379" cy="427283"/>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2C5F64D-CE11-46B5-AB5A-DEE229EE6201}"/>
              </a:ext>
            </a:extLst>
          </p:cNvPr>
          <p:cNvSpPr/>
          <p:nvPr/>
        </p:nvSpPr>
        <p:spPr>
          <a:xfrm>
            <a:off x="8141742" y="3089412"/>
            <a:ext cx="1282430"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FE2E730-0BE4-49FA-A0FC-850A49D3D21B}"/>
              </a:ext>
            </a:extLst>
          </p:cNvPr>
          <p:cNvSpPr/>
          <p:nvPr/>
        </p:nvSpPr>
        <p:spPr>
          <a:xfrm>
            <a:off x="8141742" y="3659823"/>
            <a:ext cx="988610" cy="843937"/>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FB3CAE3-73B6-4FFA-B5B6-F477B3378AA1}"/>
              </a:ext>
            </a:extLst>
          </p:cNvPr>
          <p:cNvSpPr/>
          <p:nvPr/>
        </p:nvSpPr>
        <p:spPr>
          <a:xfrm>
            <a:off x="5526157" y="6008991"/>
            <a:ext cx="1147287" cy="365305"/>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908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39A679-AD3A-434C-AAFF-E4B2063ED2DA}"/>
              </a:ext>
            </a:extLst>
          </p:cNvPr>
          <p:cNvPicPr>
            <a:picLocks noChangeAspect="1"/>
          </p:cNvPicPr>
          <p:nvPr/>
        </p:nvPicPr>
        <p:blipFill>
          <a:blip r:embed="rId2"/>
          <a:stretch>
            <a:fillRect/>
          </a:stretch>
        </p:blipFill>
        <p:spPr>
          <a:xfrm>
            <a:off x="2095500" y="1397000"/>
            <a:ext cx="4000500" cy="4064000"/>
          </a:xfrm>
          <a:prstGeom prst="rect">
            <a:avLst/>
          </a:prstGeom>
        </p:spPr>
      </p:pic>
      <p:sp>
        <p:nvSpPr>
          <p:cNvPr id="3" name="TextBox 2">
            <a:extLst>
              <a:ext uri="{FF2B5EF4-FFF2-40B4-BE49-F238E27FC236}">
                <a16:creationId xmlns:a16="http://schemas.microsoft.com/office/drawing/2014/main" id="{057F48A0-BDCB-E445-BE62-BD1DB51F4AB0}"/>
              </a:ext>
            </a:extLst>
          </p:cNvPr>
          <p:cNvSpPr txBox="1"/>
          <p:nvPr/>
        </p:nvSpPr>
        <p:spPr>
          <a:xfrm>
            <a:off x="6945549" y="2028616"/>
            <a:ext cx="4105072" cy="2800767"/>
          </a:xfrm>
          <a:prstGeom prst="rect">
            <a:avLst/>
          </a:prstGeom>
          <a:noFill/>
        </p:spPr>
        <p:txBody>
          <a:bodyPr wrap="square" rtlCol="0">
            <a:spAutoFit/>
          </a:bodyPr>
          <a:lstStyle/>
          <a:p>
            <a:pPr algn="ctr"/>
            <a:r>
              <a:rPr lang="en-US" sz="8800" dirty="0"/>
              <a:t>Your</a:t>
            </a:r>
          </a:p>
          <a:p>
            <a:pPr algn="ctr"/>
            <a:r>
              <a:rPr lang="en-US" sz="8800" dirty="0"/>
              <a:t>turn!</a:t>
            </a:r>
          </a:p>
        </p:txBody>
      </p:sp>
    </p:spTree>
    <p:extLst>
      <p:ext uri="{BB962C8B-B14F-4D97-AF65-F5344CB8AC3E}">
        <p14:creationId xmlns:p14="http://schemas.microsoft.com/office/powerpoint/2010/main" val="343238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042860-BA3F-B347-9477-0356D219267E}"/>
              </a:ext>
            </a:extLst>
          </p:cNvPr>
          <p:cNvSpPr>
            <a:spLocks noGrp="1"/>
          </p:cNvSpPr>
          <p:nvPr>
            <p:ph idx="1"/>
          </p:nvPr>
        </p:nvSpPr>
        <p:spPr/>
        <p:txBody>
          <a:bodyPr>
            <a:normAutofit fontScale="92500" lnSpcReduction="20000"/>
          </a:bodyPr>
          <a:lstStyle/>
          <a:p>
            <a:pPr marL="0" indent="0">
              <a:buNone/>
            </a:pPr>
            <a:r>
              <a:rPr lang="en-GB" dirty="0"/>
              <a:t>It has been suggested that “</a:t>
            </a:r>
            <a:r>
              <a:rPr lang="en-GB" dirty="0">
                <a:solidFill>
                  <a:srgbClr val="373737"/>
                </a:solidFill>
              </a:rPr>
              <a:t> integrity is about more than just writers being honest and citing their sources” (Royce, 2020).</a:t>
            </a:r>
          </a:p>
          <a:p>
            <a:pPr marL="0" indent="0">
              <a:buNone/>
            </a:pPr>
            <a:endParaRPr lang="en-GB" dirty="0">
              <a:solidFill>
                <a:srgbClr val="373737"/>
              </a:solidFill>
            </a:endParaRPr>
          </a:p>
          <a:p>
            <a:pPr marL="0" indent="0">
              <a:buNone/>
            </a:pPr>
            <a:endParaRPr lang="en-GB" dirty="0">
              <a:solidFill>
                <a:srgbClr val="373737"/>
              </a:solidFill>
            </a:endParaRPr>
          </a:p>
          <a:p>
            <a:pPr marL="0" indent="0">
              <a:buNone/>
            </a:pPr>
            <a:endParaRPr lang="en-GB" dirty="0">
              <a:solidFill>
                <a:srgbClr val="373737"/>
              </a:solidFill>
            </a:endParaRPr>
          </a:p>
          <a:p>
            <a:pPr marL="0" indent="0">
              <a:buNone/>
            </a:pPr>
            <a:r>
              <a:rPr lang="en-GB" b="1" dirty="0">
                <a:solidFill>
                  <a:srgbClr val="373737"/>
                </a:solidFill>
              </a:rPr>
              <a:t>Bibliography</a:t>
            </a:r>
          </a:p>
          <a:p>
            <a:pPr marL="0" lvl="0" indent="0" eaLnBrk="0" fontAlgn="base" hangingPunct="0">
              <a:lnSpc>
                <a:spcPct val="100000"/>
              </a:lnSpc>
              <a:spcBef>
                <a:spcPct val="0"/>
              </a:spcBef>
              <a:spcAft>
                <a:spcPct val="0"/>
              </a:spcAft>
              <a:buNone/>
            </a:pPr>
            <a:r>
              <a:rPr lang="en-US" altLang="en-US" dirty="0">
                <a:solidFill>
                  <a:srgbClr val="009FE3"/>
                </a:solidFill>
                <a:ea typeface="Calibri" panose="020F0502020204030204" pitchFamily="34" charset="0"/>
                <a:cs typeface="Times New Roman" panose="02020603050405020304" pitchFamily="18" charset="0"/>
              </a:rPr>
              <a:t>Royce, J. </a:t>
            </a:r>
            <a:r>
              <a:rPr lang="en-US" altLang="en-US" dirty="0">
                <a:solidFill>
                  <a:srgbClr val="FF0000"/>
                </a:solidFill>
                <a:ea typeface="Calibri" panose="020F0502020204030204" pitchFamily="34" charset="0"/>
                <a:cs typeface="Times New Roman" panose="02020603050405020304" pitchFamily="18" charset="0"/>
              </a:rPr>
              <a:t>(2020, July 9). </a:t>
            </a:r>
            <a:r>
              <a:rPr lang="en-US" altLang="en-US" i="1" dirty="0">
                <a:solidFill>
                  <a:srgbClr val="00B050"/>
                </a:solidFill>
                <a:ea typeface="Calibri" panose="020F0502020204030204" pitchFamily="34" charset="0"/>
                <a:cs typeface="Times New Roman" panose="02020603050405020304" pitchFamily="18" charset="0"/>
              </a:rPr>
              <a:t>The integrity of integrity</a:t>
            </a:r>
            <a:r>
              <a:rPr lang="en-US" altLang="en-US" dirty="0">
                <a:solidFill>
                  <a:srgbClr val="00B050"/>
                </a:solidFill>
                <a:ea typeface="Calibri" panose="020F0502020204030204" pitchFamily="34" charset="0"/>
                <a:cs typeface="Times New Roman" panose="02020603050405020304" pitchFamily="18" charset="0"/>
              </a:rPr>
              <a:t>. </a:t>
            </a:r>
            <a:r>
              <a:rPr lang="en-US" altLang="en-US" dirty="0">
                <a:ea typeface="Calibri" panose="020F0502020204030204" pitchFamily="34" charset="0"/>
                <a:cs typeface="Times New Roman" panose="02020603050405020304" pitchFamily="18" charset="0"/>
              </a:rPr>
              <a:t>Retrieved</a:t>
            </a:r>
            <a:r>
              <a:rPr lang="en-US" altLang="en-US" dirty="0">
                <a:solidFill>
                  <a:srgbClr val="7030A0"/>
                </a:solidFill>
                <a:ea typeface="Calibri" panose="020F0502020204030204" pitchFamily="34" charset="0"/>
                <a:cs typeface="Times New Roman" panose="02020603050405020304" pitchFamily="18" charset="0"/>
              </a:rPr>
              <a:t> February 10, 2022, </a:t>
            </a:r>
            <a:r>
              <a:rPr lang="en-US" altLang="en-US" dirty="0">
                <a:ea typeface="Calibri" panose="020F0502020204030204" pitchFamily="34" charset="0"/>
                <a:cs typeface="Times New Roman" panose="02020603050405020304" pitchFamily="18" charset="0"/>
              </a:rPr>
              <a:t>from</a:t>
            </a:r>
            <a:r>
              <a:rPr lang="en-US" altLang="en-US" dirty="0">
                <a:solidFill>
                  <a:schemeClr val="accent2">
                    <a:lumMod val="75000"/>
                  </a:schemeClr>
                </a:solidFill>
                <a:ea typeface="Calibri" panose="020F0502020204030204" pitchFamily="34" charset="0"/>
                <a:cs typeface="Times New Roman" panose="02020603050405020304" pitchFamily="18" charset="0"/>
              </a:rPr>
              <a:t> Honesty, honestly...: </a:t>
            </a:r>
            <a:r>
              <a:rPr lang="en-US" altLang="en-US" dirty="0">
                <a:ea typeface="Calibri" panose="020F0502020204030204" pitchFamily="34" charset="0"/>
                <a:cs typeface="Times New Roman" panose="02020603050405020304" pitchFamily="18" charset="0"/>
                <a:hlinkClick r:id="rId2"/>
              </a:rPr>
              <a:t>https://www.read2live.com/2020 /07/29/the-integrity-of-integrity/</a:t>
            </a:r>
            <a:r>
              <a:rPr lang="en-US" altLang="en-US" dirty="0">
                <a:ea typeface="Calibri" panose="020F0502020204030204" pitchFamily="34" charset="0"/>
                <a:cs typeface="Times New Roman" panose="02020603050405020304" pitchFamily="18" charset="0"/>
              </a:rPr>
              <a:t> </a:t>
            </a:r>
            <a:endParaRPr lang="en-GB" altLang="en-US" dirty="0"/>
          </a:p>
          <a:p>
            <a:pPr marL="0" indent="0">
              <a:buNone/>
            </a:pPr>
            <a:endParaRPr lang="en-US" dirty="0"/>
          </a:p>
          <a:p>
            <a:pPr marL="0" indent="0">
              <a:buNone/>
            </a:pPr>
            <a:r>
              <a:rPr lang="en-US" dirty="0">
                <a:solidFill>
                  <a:srgbClr val="009FE3"/>
                </a:solidFill>
              </a:rPr>
              <a:t>Author(s)</a:t>
            </a:r>
            <a:r>
              <a:rPr lang="en-US" dirty="0"/>
              <a:t>. </a:t>
            </a:r>
            <a:r>
              <a:rPr lang="en-US" dirty="0">
                <a:solidFill>
                  <a:srgbClr val="FF0000"/>
                </a:solidFill>
              </a:rPr>
              <a:t>(Year, month day). </a:t>
            </a:r>
            <a:r>
              <a:rPr lang="en-US" i="1" dirty="0">
                <a:solidFill>
                  <a:srgbClr val="00B050"/>
                </a:solidFill>
              </a:rPr>
              <a:t>Title of </a:t>
            </a:r>
            <a:r>
              <a:rPr lang="en-US" i="1" dirty="0" err="1">
                <a:solidFill>
                  <a:srgbClr val="00B050"/>
                </a:solidFill>
              </a:rPr>
              <a:t>webPAGE</a:t>
            </a:r>
            <a:r>
              <a:rPr lang="en-US" i="1" dirty="0">
                <a:solidFill>
                  <a:srgbClr val="00B050"/>
                </a:solidFill>
              </a:rPr>
              <a:t>.</a:t>
            </a:r>
            <a:r>
              <a:rPr lang="en-US" dirty="0"/>
              <a:t> Retrieved</a:t>
            </a:r>
            <a:r>
              <a:rPr lang="en-US" dirty="0">
                <a:solidFill>
                  <a:srgbClr val="7030A0"/>
                </a:solidFill>
              </a:rPr>
              <a:t> Month day, year</a:t>
            </a:r>
            <a:r>
              <a:rPr lang="en-US" dirty="0"/>
              <a:t>, from </a:t>
            </a:r>
            <a:r>
              <a:rPr lang="en-US" dirty="0">
                <a:solidFill>
                  <a:schemeClr val="accent2">
                    <a:lumMod val="75000"/>
                  </a:schemeClr>
                </a:solidFill>
              </a:rPr>
              <a:t>Title of </a:t>
            </a:r>
            <a:r>
              <a:rPr lang="en-US" dirty="0" err="1">
                <a:solidFill>
                  <a:schemeClr val="accent2">
                    <a:lumMod val="75000"/>
                  </a:schemeClr>
                </a:solidFill>
              </a:rPr>
              <a:t>webSITE</a:t>
            </a:r>
            <a:r>
              <a:rPr lang="en-US" dirty="0"/>
              <a:t>.: </a:t>
            </a:r>
            <a:r>
              <a:rPr lang="en-US" dirty="0">
                <a:solidFill>
                  <a:schemeClr val="accent1"/>
                </a:solidFill>
              </a:rPr>
              <a:t>URL</a:t>
            </a:r>
            <a:endParaRPr lang="en-US" dirty="0"/>
          </a:p>
        </p:txBody>
      </p:sp>
      <p:sp>
        <p:nvSpPr>
          <p:cNvPr id="3" name="Title 2">
            <a:extLst>
              <a:ext uri="{FF2B5EF4-FFF2-40B4-BE49-F238E27FC236}">
                <a16:creationId xmlns:a16="http://schemas.microsoft.com/office/drawing/2014/main" id="{0E6139E0-DE68-7B4E-9638-DAD911DC30F3}"/>
              </a:ext>
            </a:extLst>
          </p:cNvPr>
          <p:cNvSpPr>
            <a:spLocks noGrp="1"/>
          </p:cNvSpPr>
          <p:nvPr>
            <p:ph type="title"/>
          </p:nvPr>
        </p:nvSpPr>
        <p:spPr/>
        <p:txBody>
          <a:bodyPr/>
          <a:lstStyle/>
          <a:p>
            <a:r>
              <a:rPr lang="en-US" dirty="0"/>
              <a:t>3. Creating citations &amp; references: </a:t>
            </a:r>
            <a:r>
              <a:rPr lang="en-US" b="0"/>
              <a:t>Website</a:t>
            </a:r>
          </a:p>
        </p:txBody>
      </p:sp>
      <p:sp>
        <p:nvSpPr>
          <p:cNvPr id="4" name="Rectangle 3">
            <a:extLst>
              <a:ext uri="{FF2B5EF4-FFF2-40B4-BE49-F238E27FC236}">
                <a16:creationId xmlns:a16="http://schemas.microsoft.com/office/drawing/2014/main" id="{FDE3465B-4B21-0B45-B6B9-94E78B6952F7}"/>
              </a:ext>
            </a:extLst>
          </p:cNvPr>
          <p:cNvSpPr/>
          <p:nvPr/>
        </p:nvSpPr>
        <p:spPr>
          <a:xfrm>
            <a:off x="838199" y="3987512"/>
            <a:ext cx="1304966" cy="419270"/>
          </a:xfrm>
          <a:prstGeom prst="rect">
            <a:avLst/>
          </a:prstGeom>
          <a:solidFill>
            <a:srgbClr val="009FE3">
              <a:alpha val="29804"/>
            </a:srgbClr>
          </a:solidFill>
          <a:ln w="381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F015F2-38DD-F144-A1BA-BD46E7BF60D9}"/>
              </a:ext>
            </a:extLst>
          </p:cNvPr>
          <p:cNvSpPr/>
          <p:nvPr/>
        </p:nvSpPr>
        <p:spPr>
          <a:xfrm>
            <a:off x="2143165" y="3959976"/>
            <a:ext cx="1884086" cy="446806"/>
          </a:xfrm>
          <a:prstGeom prst="rect">
            <a:avLst/>
          </a:prstGeom>
          <a:solidFill>
            <a:srgbClr val="AA1124">
              <a:alpha val="29804"/>
            </a:srgb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F0E8637-2B2D-FD4D-B9F7-F24582692E26}"/>
              </a:ext>
            </a:extLst>
          </p:cNvPr>
          <p:cNvSpPr/>
          <p:nvPr/>
        </p:nvSpPr>
        <p:spPr>
          <a:xfrm>
            <a:off x="4027252" y="3948056"/>
            <a:ext cx="3424136" cy="446805"/>
          </a:xfrm>
          <a:prstGeom prst="rect">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C765CB0-B823-6648-BC95-C7FF357B0B3F}"/>
              </a:ext>
            </a:extLst>
          </p:cNvPr>
          <p:cNvSpPr/>
          <p:nvPr/>
        </p:nvSpPr>
        <p:spPr>
          <a:xfrm>
            <a:off x="8774348" y="3948056"/>
            <a:ext cx="1866091" cy="477496"/>
          </a:xfrm>
          <a:prstGeom prst="rect">
            <a:avLst/>
          </a:prstGeom>
          <a:solidFill>
            <a:srgbClr val="7030A0">
              <a:alpha val="29804"/>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77FE12-7FB7-DD46-A488-FEB5DBBD34C3}"/>
              </a:ext>
            </a:extLst>
          </p:cNvPr>
          <p:cNvSpPr/>
          <p:nvPr/>
        </p:nvSpPr>
        <p:spPr>
          <a:xfrm flipV="1">
            <a:off x="2416225" y="4338913"/>
            <a:ext cx="2726465" cy="415568"/>
          </a:xfrm>
          <a:prstGeom prst="rect">
            <a:avLst/>
          </a:prstGeom>
          <a:solidFill>
            <a:schemeClr val="accent2">
              <a:lumMod val="75000"/>
              <a:alpha val="29804"/>
            </a:scheme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9028CB1-9734-564F-B276-9AF4B4E941B6}"/>
              </a:ext>
            </a:extLst>
          </p:cNvPr>
          <p:cNvSpPr/>
          <p:nvPr/>
        </p:nvSpPr>
        <p:spPr>
          <a:xfrm>
            <a:off x="861421" y="5398078"/>
            <a:ext cx="1304966" cy="419270"/>
          </a:xfrm>
          <a:prstGeom prst="rect">
            <a:avLst/>
          </a:prstGeom>
          <a:solidFill>
            <a:srgbClr val="009FE3">
              <a:alpha val="29804"/>
            </a:srgbClr>
          </a:solidFill>
          <a:ln w="381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6BED8E-EF73-DB4A-854F-044A166106BE}"/>
              </a:ext>
            </a:extLst>
          </p:cNvPr>
          <p:cNvSpPr/>
          <p:nvPr/>
        </p:nvSpPr>
        <p:spPr>
          <a:xfrm>
            <a:off x="2189608" y="5423762"/>
            <a:ext cx="2576945" cy="415568"/>
          </a:xfrm>
          <a:prstGeom prst="rect">
            <a:avLst/>
          </a:prstGeom>
          <a:solidFill>
            <a:srgbClr val="AA1124">
              <a:alpha val="29804"/>
            </a:srgb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D0E8A6-8786-D54A-BF92-6165B1AB1912}"/>
              </a:ext>
            </a:extLst>
          </p:cNvPr>
          <p:cNvSpPr/>
          <p:nvPr/>
        </p:nvSpPr>
        <p:spPr>
          <a:xfrm>
            <a:off x="4789773" y="5410697"/>
            <a:ext cx="2428149" cy="428633"/>
          </a:xfrm>
          <a:prstGeom prst="rect">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981322-F310-7D48-9F31-6BEFD6C07497}"/>
              </a:ext>
            </a:extLst>
          </p:cNvPr>
          <p:cNvSpPr/>
          <p:nvPr/>
        </p:nvSpPr>
        <p:spPr>
          <a:xfrm>
            <a:off x="8593428" y="5410697"/>
            <a:ext cx="2262640" cy="477496"/>
          </a:xfrm>
          <a:prstGeom prst="rect">
            <a:avLst/>
          </a:prstGeom>
          <a:solidFill>
            <a:srgbClr val="7030A0">
              <a:alpha val="29804"/>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5FF231-AB1F-4A47-8B63-C83BE2522813}"/>
              </a:ext>
            </a:extLst>
          </p:cNvPr>
          <p:cNvSpPr/>
          <p:nvPr/>
        </p:nvSpPr>
        <p:spPr>
          <a:xfrm>
            <a:off x="1667251" y="5727462"/>
            <a:ext cx="2360000" cy="415568"/>
          </a:xfrm>
          <a:prstGeom prst="rect">
            <a:avLst/>
          </a:prstGeom>
          <a:solidFill>
            <a:schemeClr val="accent2">
              <a:lumMod val="75000"/>
              <a:alpha val="29804"/>
            </a:scheme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EF5CD16-54CA-E44A-9418-6D041457C69C}"/>
              </a:ext>
            </a:extLst>
          </p:cNvPr>
          <p:cNvSpPr/>
          <p:nvPr/>
        </p:nvSpPr>
        <p:spPr>
          <a:xfrm>
            <a:off x="861421" y="4336496"/>
            <a:ext cx="857133" cy="306588"/>
          </a:xfrm>
          <a:prstGeom prst="rect">
            <a:avLst/>
          </a:prstGeom>
          <a:solidFill>
            <a:srgbClr val="7030A0">
              <a:alpha val="29804"/>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4C98D1E-E4CB-C445-A489-4697B13BDDD4}"/>
              </a:ext>
            </a:extLst>
          </p:cNvPr>
          <p:cNvSpPr/>
          <p:nvPr/>
        </p:nvSpPr>
        <p:spPr>
          <a:xfrm>
            <a:off x="4027251" y="5744428"/>
            <a:ext cx="762522" cy="428633"/>
          </a:xfrm>
          <a:prstGeom prst="rect">
            <a:avLst/>
          </a:prstGeom>
          <a:solidFill>
            <a:schemeClr val="accent5">
              <a:lumMod val="75000"/>
              <a:alpha val="29804"/>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100D2E3-F329-D949-8035-66FD37FD1EF7}"/>
              </a:ext>
            </a:extLst>
          </p:cNvPr>
          <p:cNvSpPr/>
          <p:nvPr/>
        </p:nvSpPr>
        <p:spPr>
          <a:xfrm>
            <a:off x="5173233" y="4366080"/>
            <a:ext cx="4602542" cy="388401"/>
          </a:xfrm>
          <a:prstGeom prst="rect">
            <a:avLst/>
          </a:prstGeom>
          <a:solidFill>
            <a:schemeClr val="accent5">
              <a:lumMod val="75000"/>
              <a:alpha val="29804"/>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93BC2A-5349-0948-84E0-718973EF4D7A}"/>
              </a:ext>
            </a:extLst>
          </p:cNvPr>
          <p:cNvSpPr/>
          <p:nvPr/>
        </p:nvSpPr>
        <p:spPr>
          <a:xfrm>
            <a:off x="871985" y="4674295"/>
            <a:ext cx="4602542" cy="388401"/>
          </a:xfrm>
          <a:prstGeom prst="rect">
            <a:avLst/>
          </a:prstGeom>
          <a:solidFill>
            <a:schemeClr val="accent5">
              <a:lumMod val="75000"/>
              <a:alpha val="29804"/>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20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868AD-8B29-4C80-ACC6-9A0036C9E3DF}"/>
              </a:ext>
            </a:extLst>
          </p:cNvPr>
          <p:cNvSpPr>
            <a:spLocks noGrp="1"/>
          </p:cNvSpPr>
          <p:nvPr>
            <p:ph idx="1"/>
          </p:nvPr>
        </p:nvSpPr>
        <p:spPr/>
        <p:txBody>
          <a:bodyPr>
            <a:normAutofit/>
          </a:bodyPr>
          <a:lstStyle/>
          <a:p>
            <a:r>
              <a:rPr lang="en-GB" sz="3600" dirty="0"/>
              <a:t>Citations vs references</a:t>
            </a:r>
          </a:p>
          <a:p>
            <a:r>
              <a:rPr lang="en-GB" sz="3600" dirty="0"/>
              <a:t>Creating citations for common sources (in Word)</a:t>
            </a:r>
          </a:p>
          <a:p>
            <a:pPr lvl="1"/>
            <a:r>
              <a:rPr lang="en-GB" sz="3200" dirty="0"/>
              <a:t>Website</a:t>
            </a:r>
          </a:p>
          <a:p>
            <a:pPr lvl="1"/>
            <a:r>
              <a:rPr lang="en-GB" sz="3200" dirty="0"/>
              <a:t>Journal article</a:t>
            </a:r>
          </a:p>
          <a:p>
            <a:pPr lvl="1"/>
            <a:r>
              <a:rPr lang="en-GB" sz="3200" dirty="0"/>
              <a:t>Book</a:t>
            </a:r>
          </a:p>
          <a:p>
            <a:r>
              <a:rPr lang="en-GB" sz="3600" dirty="0"/>
              <a:t>Writing with sources</a:t>
            </a:r>
          </a:p>
        </p:txBody>
      </p:sp>
      <p:sp>
        <p:nvSpPr>
          <p:cNvPr id="5" name="Title 4">
            <a:extLst>
              <a:ext uri="{FF2B5EF4-FFF2-40B4-BE49-F238E27FC236}">
                <a16:creationId xmlns:a16="http://schemas.microsoft.com/office/drawing/2014/main" id="{2860D505-AF6C-40B5-A6F8-027209A3C446}"/>
              </a:ext>
            </a:extLst>
          </p:cNvPr>
          <p:cNvSpPr>
            <a:spLocks noGrp="1"/>
          </p:cNvSpPr>
          <p:nvPr>
            <p:ph type="title"/>
          </p:nvPr>
        </p:nvSpPr>
        <p:spPr/>
        <p:txBody>
          <a:bodyPr/>
          <a:lstStyle/>
          <a:p>
            <a:r>
              <a:rPr lang="en-GB" b="1" dirty="0">
                <a:solidFill>
                  <a:srgbClr val="EC619F"/>
                </a:solidFill>
              </a:rPr>
              <a:t>Contents</a:t>
            </a:r>
          </a:p>
        </p:txBody>
      </p:sp>
    </p:spTree>
    <p:extLst>
      <p:ext uri="{BB962C8B-B14F-4D97-AF65-F5344CB8AC3E}">
        <p14:creationId xmlns:p14="http://schemas.microsoft.com/office/powerpoint/2010/main" val="19997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4D21CD-CF66-3940-9D9F-7A6D2BB5190E}"/>
              </a:ext>
            </a:extLst>
          </p:cNvPr>
          <p:cNvPicPr>
            <a:picLocks noChangeAspect="1"/>
          </p:cNvPicPr>
          <p:nvPr/>
        </p:nvPicPr>
        <p:blipFill rotWithShape="1">
          <a:blip r:embed="rId2"/>
          <a:srcRect b="14042"/>
          <a:stretch/>
        </p:blipFill>
        <p:spPr>
          <a:xfrm>
            <a:off x="1584861" y="0"/>
            <a:ext cx="7295241" cy="476655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B88E451-6978-C548-BBBF-68B4871F2846}"/>
              </a:ext>
            </a:extLst>
          </p:cNvPr>
          <p:cNvPicPr>
            <a:picLocks noChangeAspect="1"/>
          </p:cNvPicPr>
          <p:nvPr/>
        </p:nvPicPr>
        <p:blipFill>
          <a:blip r:embed="rId3"/>
          <a:stretch>
            <a:fillRect/>
          </a:stretch>
        </p:blipFill>
        <p:spPr>
          <a:xfrm>
            <a:off x="1590302" y="4911630"/>
            <a:ext cx="7289800" cy="72390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73B6131B-5985-6F46-912F-7C5BAEB0111D}"/>
              </a:ext>
            </a:extLst>
          </p:cNvPr>
          <p:cNvSpPr/>
          <p:nvPr/>
        </p:nvSpPr>
        <p:spPr>
          <a:xfrm>
            <a:off x="7431932" y="4911630"/>
            <a:ext cx="1448170" cy="380218"/>
          </a:xfrm>
          <a:prstGeom prst="rect">
            <a:avLst/>
          </a:prstGeom>
          <a:solidFill>
            <a:srgbClr val="009FE3">
              <a:alpha val="29804"/>
            </a:srgbClr>
          </a:solidFill>
          <a:ln w="381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6897F8D-B22B-384C-8FBD-CF9CF42502EF}"/>
              </a:ext>
            </a:extLst>
          </p:cNvPr>
          <p:cNvSpPr txBox="1"/>
          <p:nvPr/>
        </p:nvSpPr>
        <p:spPr>
          <a:xfrm>
            <a:off x="311285" y="5780607"/>
            <a:ext cx="12191999" cy="923330"/>
          </a:xfrm>
          <a:prstGeom prst="rect">
            <a:avLst/>
          </a:prstGeom>
          <a:noFill/>
        </p:spPr>
        <p:txBody>
          <a:bodyPr wrap="square">
            <a:spAutoFit/>
          </a:bodyPr>
          <a:lstStyle/>
          <a:p>
            <a:pPr marL="0" indent="0">
              <a:buNone/>
            </a:pPr>
            <a:r>
              <a:rPr lang="en-GB" b="1" dirty="0">
                <a:solidFill>
                  <a:srgbClr val="373737"/>
                </a:solidFill>
              </a:rPr>
              <a:t>Bibliography</a:t>
            </a:r>
          </a:p>
          <a:p>
            <a:pPr marL="0" lvl="0" indent="0" eaLnBrk="0" fontAlgn="base" hangingPunct="0">
              <a:lnSpc>
                <a:spcPct val="100000"/>
              </a:lnSpc>
              <a:spcBef>
                <a:spcPct val="0"/>
              </a:spcBef>
              <a:spcAft>
                <a:spcPct val="0"/>
              </a:spcAft>
              <a:buNone/>
            </a:pPr>
            <a:r>
              <a:rPr lang="en-US" altLang="en-US" dirty="0">
                <a:solidFill>
                  <a:srgbClr val="009FE3"/>
                </a:solidFill>
                <a:ea typeface="Calibri" panose="020F0502020204030204" pitchFamily="34" charset="0"/>
                <a:cs typeface="Times New Roman" panose="02020603050405020304" pitchFamily="18" charset="0"/>
              </a:rPr>
              <a:t>Royce, J. </a:t>
            </a:r>
            <a:r>
              <a:rPr lang="en-US" altLang="en-US" dirty="0">
                <a:solidFill>
                  <a:srgbClr val="FF0000"/>
                </a:solidFill>
                <a:ea typeface="Calibri" panose="020F0502020204030204" pitchFamily="34" charset="0"/>
                <a:cs typeface="Times New Roman" panose="02020603050405020304" pitchFamily="18" charset="0"/>
              </a:rPr>
              <a:t>(2020, July 9). </a:t>
            </a:r>
            <a:r>
              <a:rPr lang="en-US" altLang="en-US" i="1" dirty="0">
                <a:solidFill>
                  <a:srgbClr val="00B050"/>
                </a:solidFill>
                <a:ea typeface="Calibri" panose="020F0502020204030204" pitchFamily="34" charset="0"/>
                <a:cs typeface="Times New Roman" panose="02020603050405020304" pitchFamily="18" charset="0"/>
              </a:rPr>
              <a:t>The integrity of integrity</a:t>
            </a:r>
            <a:r>
              <a:rPr lang="en-US" altLang="en-US" dirty="0">
                <a:solidFill>
                  <a:srgbClr val="00B050"/>
                </a:solidFill>
                <a:ea typeface="Calibri" panose="020F0502020204030204" pitchFamily="34" charset="0"/>
                <a:cs typeface="Times New Roman" panose="02020603050405020304" pitchFamily="18" charset="0"/>
              </a:rPr>
              <a:t>. </a:t>
            </a:r>
            <a:r>
              <a:rPr lang="en-US" altLang="en-US" dirty="0">
                <a:ea typeface="Calibri" panose="020F0502020204030204" pitchFamily="34" charset="0"/>
                <a:cs typeface="Times New Roman" panose="02020603050405020304" pitchFamily="18" charset="0"/>
              </a:rPr>
              <a:t>Retrieved</a:t>
            </a:r>
            <a:r>
              <a:rPr lang="en-US" altLang="en-US" dirty="0">
                <a:solidFill>
                  <a:srgbClr val="7030A0"/>
                </a:solidFill>
                <a:ea typeface="Calibri" panose="020F0502020204030204" pitchFamily="34" charset="0"/>
                <a:cs typeface="Times New Roman" panose="02020603050405020304" pitchFamily="18" charset="0"/>
              </a:rPr>
              <a:t> February 10, 2022, </a:t>
            </a:r>
            <a:r>
              <a:rPr lang="en-US" altLang="en-US" dirty="0">
                <a:ea typeface="Calibri" panose="020F0502020204030204" pitchFamily="34" charset="0"/>
                <a:cs typeface="Times New Roman" panose="02020603050405020304" pitchFamily="18" charset="0"/>
              </a:rPr>
              <a:t>from</a:t>
            </a:r>
            <a:r>
              <a:rPr lang="en-US" altLang="en-US" dirty="0">
                <a:solidFill>
                  <a:schemeClr val="accent2">
                    <a:lumMod val="75000"/>
                  </a:schemeClr>
                </a:solidFill>
                <a:ea typeface="Calibri" panose="020F0502020204030204" pitchFamily="34" charset="0"/>
                <a:cs typeface="Times New Roman" panose="02020603050405020304" pitchFamily="18" charset="0"/>
              </a:rPr>
              <a:t> Honesty, honestly...: </a:t>
            </a:r>
            <a:r>
              <a:rPr lang="en-US" altLang="en-US" dirty="0">
                <a:ea typeface="Calibri" panose="020F0502020204030204" pitchFamily="34" charset="0"/>
                <a:cs typeface="Times New Roman" panose="02020603050405020304" pitchFamily="18" charset="0"/>
                <a:hlinkClick r:id="rId4"/>
              </a:rPr>
              <a:t>https://www.read2live.com/2020 /07/29/the-integrity-of-integrity/</a:t>
            </a:r>
            <a:r>
              <a:rPr lang="en-US" altLang="en-US" dirty="0">
                <a:ea typeface="Calibri" panose="020F0502020204030204" pitchFamily="34" charset="0"/>
                <a:cs typeface="Times New Roman" panose="02020603050405020304" pitchFamily="18" charset="0"/>
              </a:rPr>
              <a:t> </a:t>
            </a:r>
            <a:endParaRPr lang="en-GB" altLang="en-US" dirty="0"/>
          </a:p>
        </p:txBody>
      </p:sp>
      <p:sp>
        <p:nvSpPr>
          <p:cNvPr id="10" name="Rectangle 9">
            <a:extLst>
              <a:ext uri="{FF2B5EF4-FFF2-40B4-BE49-F238E27FC236}">
                <a16:creationId xmlns:a16="http://schemas.microsoft.com/office/drawing/2014/main" id="{71522415-23A4-3941-8FA5-D7C5FC7B9CF8}"/>
              </a:ext>
            </a:extLst>
          </p:cNvPr>
          <p:cNvSpPr/>
          <p:nvPr/>
        </p:nvSpPr>
        <p:spPr>
          <a:xfrm>
            <a:off x="311284" y="6032637"/>
            <a:ext cx="993681" cy="387618"/>
          </a:xfrm>
          <a:prstGeom prst="rect">
            <a:avLst/>
          </a:prstGeom>
          <a:solidFill>
            <a:srgbClr val="009FE3">
              <a:alpha val="29804"/>
            </a:srgbClr>
          </a:solidFill>
          <a:ln w="381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95ACB5-8EB2-1547-9D77-297B33701F64}"/>
              </a:ext>
            </a:extLst>
          </p:cNvPr>
          <p:cNvSpPr/>
          <p:nvPr/>
        </p:nvSpPr>
        <p:spPr>
          <a:xfrm>
            <a:off x="1987522" y="4124528"/>
            <a:ext cx="1397704" cy="272374"/>
          </a:xfrm>
          <a:prstGeom prst="rect">
            <a:avLst/>
          </a:prstGeom>
          <a:solidFill>
            <a:srgbClr val="AA1124">
              <a:alpha val="29804"/>
            </a:srgb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9E80BD-01AA-6440-9EF4-72171E521B2D}"/>
              </a:ext>
            </a:extLst>
          </p:cNvPr>
          <p:cNvSpPr/>
          <p:nvPr/>
        </p:nvSpPr>
        <p:spPr>
          <a:xfrm>
            <a:off x="1288670" y="6032637"/>
            <a:ext cx="1221066" cy="387618"/>
          </a:xfrm>
          <a:prstGeom prst="rect">
            <a:avLst/>
          </a:prstGeom>
          <a:solidFill>
            <a:srgbClr val="AA1124">
              <a:alpha val="29804"/>
            </a:srgb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A853CBC-7000-5846-863B-9BDBC0F8AA55}"/>
              </a:ext>
            </a:extLst>
          </p:cNvPr>
          <p:cNvSpPr/>
          <p:nvPr/>
        </p:nvSpPr>
        <p:spPr>
          <a:xfrm>
            <a:off x="1987522" y="3754876"/>
            <a:ext cx="2448291" cy="369652"/>
          </a:xfrm>
          <a:prstGeom prst="rect">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E59A32-08D7-F146-AA3F-7E518AF2DC1A}"/>
              </a:ext>
            </a:extLst>
          </p:cNvPr>
          <p:cNvSpPr/>
          <p:nvPr/>
        </p:nvSpPr>
        <p:spPr>
          <a:xfrm>
            <a:off x="2509737" y="6029395"/>
            <a:ext cx="2393004" cy="387618"/>
          </a:xfrm>
          <a:prstGeom prst="rect">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E721009-8356-2C4A-BB63-482DE39B2A8D}"/>
              </a:ext>
            </a:extLst>
          </p:cNvPr>
          <p:cNvSpPr/>
          <p:nvPr/>
        </p:nvSpPr>
        <p:spPr>
          <a:xfrm>
            <a:off x="5815513" y="6006925"/>
            <a:ext cx="1866091" cy="432557"/>
          </a:xfrm>
          <a:prstGeom prst="rect">
            <a:avLst/>
          </a:prstGeom>
          <a:solidFill>
            <a:srgbClr val="7030A0">
              <a:alpha val="29804"/>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7240DB-5AB7-C240-AD20-5BB600C57AB3}"/>
              </a:ext>
            </a:extLst>
          </p:cNvPr>
          <p:cNvSpPr/>
          <p:nvPr/>
        </p:nvSpPr>
        <p:spPr>
          <a:xfrm flipV="1">
            <a:off x="8156017" y="6001445"/>
            <a:ext cx="1866091" cy="415568"/>
          </a:xfrm>
          <a:prstGeom prst="rect">
            <a:avLst/>
          </a:prstGeom>
          <a:solidFill>
            <a:schemeClr val="accent2">
              <a:lumMod val="75000"/>
              <a:alpha val="29804"/>
            </a:scheme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91382F-6D7C-E247-BB44-52A7CF53927C}"/>
              </a:ext>
            </a:extLst>
          </p:cNvPr>
          <p:cNvSpPr/>
          <p:nvPr/>
        </p:nvSpPr>
        <p:spPr>
          <a:xfrm flipV="1">
            <a:off x="2141081" y="453064"/>
            <a:ext cx="2294732" cy="369652"/>
          </a:xfrm>
          <a:prstGeom prst="rect">
            <a:avLst/>
          </a:prstGeom>
          <a:solidFill>
            <a:schemeClr val="accent2">
              <a:lumMod val="75000"/>
              <a:alpha val="29804"/>
            </a:scheme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9692215-360D-B343-8172-2AE029B1EFEC}"/>
              </a:ext>
            </a:extLst>
          </p:cNvPr>
          <p:cNvSpPr txBox="1"/>
          <p:nvPr/>
        </p:nvSpPr>
        <p:spPr>
          <a:xfrm>
            <a:off x="9649838" y="4522843"/>
            <a:ext cx="1448171" cy="461665"/>
          </a:xfrm>
          <a:prstGeom prst="rect">
            <a:avLst/>
          </a:prstGeom>
          <a:noFill/>
        </p:spPr>
        <p:txBody>
          <a:bodyPr wrap="square" rtlCol="0">
            <a:spAutoFit/>
          </a:bodyPr>
          <a:lstStyle/>
          <a:p>
            <a:r>
              <a:rPr lang="en-US" sz="2400" dirty="0">
                <a:solidFill>
                  <a:schemeClr val="accent2">
                    <a:lumMod val="75000"/>
                  </a:schemeClr>
                </a:solidFill>
              </a:rPr>
              <a:t>Optional</a:t>
            </a:r>
          </a:p>
        </p:txBody>
      </p:sp>
      <p:cxnSp>
        <p:nvCxnSpPr>
          <p:cNvPr id="20" name="Straight Arrow Connector 19">
            <a:extLst>
              <a:ext uri="{FF2B5EF4-FFF2-40B4-BE49-F238E27FC236}">
                <a16:creationId xmlns:a16="http://schemas.microsoft.com/office/drawing/2014/main" id="{FFB6729A-2DA3-F244-9CDA-81326BDEB508}"/>
              </a:ext>
            </a:extLst>
          </p:cNvPr>
          <p:cNvCxnSpPr>
            <a:cxnSpLocks/>
          </p:cNvCxnSpPr>
          <p:nvPr/>
        </p:nvCxnSpPr>
        <p:spPr>
          <a:xfrm flipH="1">
            <a:off x="9649838" y="4911630"/>
            <a:ext cx="372270" cy="80289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B5E7F74-BBEE-8543-9C9F-5AE8FAC8A759}"/>
              </a:ext>
            </a:extLst>
          </p:cNvPr>
          <p:cNvSpPr/>
          <p:nvPr/>
        </p:nvSpPr>
        <p:spPr>
          <a:xfrm>
            <a:off x="311283" y="6404936"/>
            <a:ext cx="6497910" cy="365087"/>
          </a:xfrm>
          <a:prstGeom prst="rect">
            <a:avLst/>
          </a:prstGeom>
          <a:solidFill>
            <a:schemeClr val="accent5">
              <a:lumMod val="75000"/>
              <a:alpha val="29804"/>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8DA386-6A71-1340-9F41-2E7438CD79C0}"/>
              </a:ext>
            </a:extLst>
          </p:cNvPr>
          <p:cNvSpPr/>
          <p:nvPr/>
        </p:nvSpPr>
        <p:spPr>
          <a:xfrm>
            <a:off x="1339005" y="-16404"/>
            <a:ext cx="6497910" cy="365087"/>
          </a:xfrm>
          <a:prstGeom prst="rect">
            <a:avLst/>
          </a:prstGeom>
          <a:solidFill>
            <a:schemeClr val="accent5">
              <a:lumMod val="75000"/>
              <a:alpha val="29804"/>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2D2210-A057-304E-B9E7-AB1347DD5D96}"/>
              </a:ext>
            </a:extLst>
          </p:cNvPr>
          <p:cNvSpPr/>
          <p:nvPr/>
        </p:nvSpPr>
        <p:spPr>
          <a:xfrm>
            <a:off x="2639730" y="5193002"/>
            <a:ext cx="959504" cy="300682"/>
          </a:xfrm>
          <a:prstGeom prst="rect">
            <a:avLst/>
          </a:prstGeom>
          <a:solidFill>
            <a:schemeClr val="accent5">
              <a:lumMod val="75000"/>
              <a:alpha val="29804"/>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98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P spid="14" grpId="0" animBg="1"/>
      <p:bldP spid="15" grpId="0" animBg="1"/>
      <p:bldP spid="16" grpId="0" animBg="1"/>
      <p:bldP spid="17" grpId="0" animBg="1"/>
      <p:bldP spid="18" grpId="0"/>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EC43E8-A7E7-0640-B17A-B71CE3F1FB3B}"/>
              </a:ext>
            </a:extLst>
          </p:cNvPr>
          <p:cNvPicPr>
            <a:picLocks noChangeAspect="1"/>
          </p:cNvPicPr>
          <p:nvPr/>
        </p:nvPicPr>
        <p:blipFill>
          <a:blip r:embed="rId2"/>
          <a:stretch>
            <a:fillRect/>
          </a:stretch>
        </p:blipFill>
        <p:spPr>
          <a:xfrm>
            <a:off x="892918" y="699531"/>
            <a:ext cx="5943600" cy="1651000"/>
          </a:xfrm>
          <a:prstGeom prst="rect">
            <a:avLst/>
          </a:prstGeom>
          <a:ln w="38100">
            <a:solidFill>
              <a:srgbClr val="7030A0"/>
            </a:solidFill>
          </a:ln>
        </p:spPr>
      </p:pic>
      <p:sp>
        <p:nvSpPr>
          <p:cNvPr id="5" name="TextBox 4">
            <a:extLst>
              <a:ext uri="{FF2B5EF4-FFF2-40B4-BE49-F238E27FC236}">
                <a16:creationId xmlns:a16="http://schemas.microsoft.com/office/drawing/2014/main" id="{2A3A8BBD-13B6-5148-90AB-233DCBFF4232}"/>
              </a:ext>
            </a:extLst>
          </p:cNvPr>
          <p:cNvSpPr txBox="1"/>
          <p:nvPr/>
        </p:nvSpPr>
        <p:spPr>
          <a:xfrm>
            <a:off x="8132324" y="1232643"/>
            <a:ext cx="2140085" cy="584775"/>
          </a:xfrm>
          <a:prstGeom prst="rect">
            <a:avLst/>
          </a:prstGeom>
          <a:noFill/>
        </p:spPr>
        <p:txBody>
          <a:bodyPr wrap="square" rtlCol="0">
            <a:spAutoFit/>
          </a:bodyPr>
          <a:lstStyle/>
          <a:p>
            <a:r>
              <a:rPr lang="en-US" sz="3200" dirty="0">
                <a:solidFill>
                  <a:srgbClr val="7030A0"/>
                </a:solidFill>
              </a:rPr>
              <a:t>Mac</a:t>
            </a:r>
          </a:p>
        </p:txBody>
      </p:sp>
      <p:sp>
        <p:nvSpPr>
          <p:cNvPr id="11" name="Rectangle 10">
            <a:extLst>
              <a:ext uri="{FF2B5EF4-FFF2-40B4-BE49-F238E27FC236}">
                <a16:creationId xmlns:a16="http://schemas.microsoft.com/office/drawing/2014/main" id="{6634271C-3C4E-804C-8595-D9BDFC285C09}"/>
              </a:ext>
            </a:extLst>
          </p:cNvPr>
          <p:cNvSpPr/>
          <p:nvPr/>
        </p:nvSpPr>
        <p:spPr>
          <a:xfrm>
            <a:off x="3769265" y="1115291"/>
            <a:ext cx="627637" cy="797733"/>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582C7D4-D1CA-E345-8EB7-79563118A1CE}"/>
              </a:ext>
            </a:extLst>
          </p:cNvPr>
          <p:cNvSpPr/>
          <p:nvPr/>
        </p:nvSpPr>
        <p:spPr>
          <a:xfrm>
            <a:off x="838201" y="645352"/>
            <a:ext cx="1282430"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65037EFD-15E7-4045-B2A5-E30C4F21D59E}"/>
              </a:ext>
            </a:extLst>
          </p:cNvPr>
          <p:cNvPicPr>
            <a:picLocks noChangeAspect="1"/>
          </p:cNvPicPr>
          <p:nvPr/>
        </p:nvPicPr>
        <p:blipFill rotWithShape="1">
          <a:blip r:embed="rId3">
            <a:extLst>
              <a:ext uri="{28A0092B-C50C-407E-A947-70E740481C1C}">
                <a14:useLocalDpi xmlns:a14="http://schemas.microsoft.com/office/drawing/2010/main" val="0"/>
              </a:ext>
            </a:extLst>
          </a:blip>
          <a:srcRect t="131" b="1440"/>
          <a:stretch/>
        </p:blipFill>
        <p:spPr>
          <a:xfrm>
            <a:off x="847576" y="2766292"/>
            <a:ext cx="5305425" cy="3446356"/>
          </a:xfrm>
          <a:prstGeom prst="rect">
            <a:avLst/>
          </a:prstGeom>
          <a:ln w="38100">
            <a:solidFill>
              <a:schemeClr val="accent2">
                <a:lumMod val="75000"/>
              </a:schemeClr>
            </a:solidFill>
          </a:ln>
        </p:spPr>
      </p:pic>
      <p:sp>
        <p:nvSpPr>
          <p:cNvPr id="10" name="TextBox 9">
            <a:extLst>
              <a:ext uri="{FF2B5EF4-FFF2-40B4-BE49-F238E27FC236}">
                <a16:creationId xmlns:a16="http://schemas.microsoft.com/office/drawing/2014/main" id="{77568A22-FF32-4BD7-96CB-7D21A8B52A15}"/>
              </a:ext>
            </a:extLst>
          </p:cNvPr>
          <p:cNvSpPr txBox="1"/>
          <p:nvPr/>
        </p:nvSpPr>
        <p:spPr>
          <a:xfrm>
            <a:off x="8483508" y="4075233"/>
            <a:ext cx="2140085" cy="584775"/>
          </a:xfrm>
          <a:prstGeom prst="rect">
            <a:avLst/>
          </a:prstGeom>
          <a:noFill/>
        </p:spPr>
        <p:txBody>
          <a:bodyPr wrap="square" rtlCol="0">
            <a:spAutoFit/>
          </a:bodyPr>
          <a:lstStyle/>
          <a:p>
            <a:r>
              <a:rPr lang="en-US" sz="3200" dirty="0">
                <a:solidFill>
                  <a:schemeClr val="accent2">
                    <a:lumMod val="75000"/>
                  </a:schemeClr>
                </a:solidFill>
              </a:rPr>
              <a:t>Windows</a:t>
            </a:r>
          </a:p>
        </p:txBody>
      </p:sp>
      <p:sp>
        <p:nvSpPr>
          <p:cNvPr id="14" name="Rectangle 13">
            <a:extLst>
              <a:ext uri="{FF2B5EF4-FFF2-40B4-BE49-F238E27FC236}">
                <a16:creationId xmlns:a16="http://schemas.microsoft.com/office/drawing/2014/main" id="{A7CB12A3-8D05-4559-9690-F5AA86167294}"/>
              </a:ext>
            </a:extLst>
          </p:cNvPr>
          <p:cNvSpPr/>
          <p:nvPr/>
        </p:nvSpPr>
        <p:spPr>
          <a:xfrm>
            <a:off x="2532075" y="3133475"/>
            <a:ext cx="896614" cy="1151783"/>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357D29D-A50D-497B-AD76-CBB9A3490464}"/>
              </a:ext>
            </a:extLst>
          </p:cNvPr>
          <p:cNvSpPr/>
          <p:nvPr/>
        </p:nvSpPr>
        <p:spPr>
          <a:xfrm>
            <a:off x="838201" y="2736475"/>
            <a:ext cx="1282430"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6A31A88-E757-4B74-A67B-1132BCCD916C}"/>
              </a:ext>
            </a:extLst>
          </p:cNvPr>
          <p:cNvSpPr/>
          <p:nvPr/>
        </p:nvSpPr>
        <p:spPr>
          <a:xfrm>
            <a:off x="2594287" y="5326106"/>
            <a:ext cx="3302930" cy="416603"/>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4" descr="Image result for windows logo">
            <a:extLst>
              <a:ext uri="{FF2B5EF4-FFF2-40B4-BE49-F238E27FC236}">
                <a16:creationId xmlns:a16="http://schemas.microsoft.com/office/drawing/2014/main" id="{F2CBE139-4848-4A5E-BBE1-5D4CF4982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4871" y="3960740"/>
            <a:ext cx="726358" cy="8137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apple mac logo">
            <a:extLst>
              <a:ext uri="{FF2B5EF4-FFF2-40B4-BE49-F238E27FC236}">
                <a16:creationId xmlns:a16="http://schemas.microsoft.com/office/drawing/2014/main" id="{A75C1AE7-6134-47F0-8BDD-6507AB830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631" t="-1" r="17395" b="7189"/>
          <a:stretch/>
        </p:blipFill>
        <p:spPr bwMode="auto">
          <a:xfrm>
            <a:off x="7525724" y="1090854"/>
            <a:ext cx="682859" cy="78865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1AD817D-20C5-4DDD-8532-862F59464E51}"/>
              </a:ext>
            </a:extLst>
          </p:cNvPr>
          <p:cNvSpPr/>
          <p:nvPr/>
        </p:nvSpPr>
        <p:spPr>
          <a:xfrm>
            <a:off x="2594287" y="4566200"/>
            <a:ext cx="3302930" cy="759906"/>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E8C7C4A-EA7E-4B2C-855B-4F05C5AE780A}"/>
              </a:ext>
            </a:extLst>
          </p:cNvPr>
          <p:cNvSpPr/>
          <p:nvPr/>
        </p:nvSpPr>
        <p:spPr>
          <a:xfrm>
            <a:off x="4444535" y="1084214"/>
            <a:ext cx="552443" cy="82881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909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C1E9A1-BB79-9843-9140-B785A352D009}"/>
              </a:ext>
            </a:extLst>
          </p:cNvPr>
          <p:cNvPicPr>
            <a:picLocks noChangeAspect="1"/>
          </p:cNvPicPr>
          <p:nvPr/>
        </p:nvPicPr>
        <p:blipFill>
          <a:blip r:embed="rId3"/>
          <a:stretch>
            <a:fillRect/>
          </a:stretch>
        </p:blipFill>
        <p:spPr>
          <a:xfrm>
            <a:off x="3086326" y="255028"/>
            <a:ext cx="6019348" cy="4740477"/>
          </a:xfrm>
          <a:prstGeom prst="rect">
            <a:avLst/>
          </a:prstGeom>
          <a:ln w="38100">
            <a:solidFill>
              <a:srgbClr val="7030A0"/>
            </a:solidFill>
          </a:ln>
        </p:spPr>
      </p:pic>
      <p:pic>
        <p:nvPicPr>
          <p:cNvPr id="3" name="Picture 2">
            <a:extLst>
              <a:ext uri="{FF2B5EF4-FFF2-40B4-BE49-F238E27FC236}">
                <a16:creationId xmlns:a16="http://schemas.microsoft.com/office/drawing/2014/main" id="{84DB8126-1EBF-A94F-98E9-62F00C675EDC}"/>
              </a:ext>
            </a:extLst>
          </p:cNvPr>
          <p:cNvPicPr>
            <a:picLocks noChangeAspect="1"/>
          </p:cNvPicPr>
          <p:nvPr/>
        </p:nvPicPr>
        <p:blipFill rotWithShape="1">
          <a:blip r:embed="rId4"/>
          <a:srcRect t="18434"/>
          <a:stretch/>
        </p:blipFill>
        <p:spPr>
          <a:xfrm>
            <a:off x="3086326" y="5296358"/>
            <a:ext cx="6180171" cy="1306614"/>
          </a:xfrm>
          <a:prstGeom prst="rect">
            <a:avLst/>
          </a:prstGeom>
          <a:ln w="38100">
            <a:solidFill>
              <a:srgbClr val="7030A0"/>
            </a:solidFill>
          </a:ln>
        </p:spPr>
      </p:pic>
      <p:sp>
        <p:nvSpPr>
          <p:cNvPr id="4" name="Rectangle 3">
            <a:extLst>
              <a:ext uri="{FF2B5EF4-FFF2-40B4-BE49-F238E27FC236}">
                <a16:creationId xmlns:a16="http://schemas.microsoft.com/office/drawing/2014/main" id="{B0EE6809-105D-458A-BA18-82625FF096DE}"/>
              </a:ext>
            </a:extLst>
          </p:cNvPr>
          <p:cNvSpPr/>
          <p:nvPr/>
        </p:nvSpPr>
        <p:spPr>
          <a:xfrm>
            <a:off x="4509053" y="1493491"/>
            <a:ext cx="4396407" cy="40157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4A5651C-4F4C-4AE5-8B4F-66B5FD54B005}"/>
              </a:ext>
            </a:extLst>
          </p:cNvPr>
          <p:cNvSpPr/>
          <p:nvPr/>
        </p:nvSpPr>
        <p:spPr>
          <a:xfrm>
            <a:off x="4509053" y="6233968"/>
            <a:ext cx="4596621" cy="369004"/>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25714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EA5096-4CE5-7746-AAAD-EF42ED0933EA}"/>
              </a:ext>
            </a:extLst>
          </p:cNvPr>
          <p:cNvPicPr>
            <a:picLocks noChangeAspect="1"/>
          </p:cNvPicPr>
          <p:nvPr/>
        </p:nvPicPr>
        <p:blipFill>
          <a:blip r:embed="rId2"/>
          <a:stretch>
            <a:fillRect/>
          </a:stretch>
        </p:blipFill>
        <p:spPr>
          <a:xfrm>
            <a:off x="2621275" y="160224"/>
            <a:ext cx="6949450" cy="6537552"/>
          </a:xfrm>
          <a:prstGeom prst="rect">
            <a:avLst/>
          </a:prstGeom>
          <a:ln w="38100">
            <a:solidFill>
              <a:srgbClr val="7030A0"/>
            </a:solidFill>
          </a:ln>
        </p:spPr>
      </p:pic>
      <p:sp>
        <p:nvSpPr>
          <p:cNvPr id="3" name="Rectangle 2">
            <a:extLst>
              <a:ext uri="{FF2B5EF4-FFF2-40B4-BE49-F238E27FC236}">
                <a16:creationId xmlns:a16="http://schemas.microsoft.com/office/drawing/2014/main" id="{04B8D52C-8C42-4D7D-BD1A-C7A30DF21075}"/>
              </a:ext>
            </a:extLst>
          </p:cNvPr>
          <p:cNvSpPr/>
          <p:nvPr/>
        </p:nvSpPr>
        <p:spPr>
          <a:xfrm>
            <a:off x="3183836" y="4104170"/>
            <a:ext cx="5933660" cy="1209952"/>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95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657F56-249D-7C47-97E5-7AADCF787BB1}"/>
              </a:ext>
            </a:extLst>
          </p:cNvPr>
          <p:cNvPicPr>
            <a:picLocks noChangeAspect="1"/>
          </p:cNvPicPr>
          <p:nvPr/>
        </p:nvPicPr>
        <p:blipFill>
          <a:blip r:embed="rId2"/>
          <a:stretch>
            <a:fillRect/>
          </a:stretch>
        </p:blipFill>
        <p:spPr>
          <a:xfrm>
            <a:off x="194601" y="172278"/>
            <a:ext cx="7823200" cy="2654300"/>
          </a:xfrm>
          <a:prstGeom prst="rect">
            <a:avLst/>
          </a:prstGeom>
          <a:ln w="38100">
            <a:solidFill>
              <a:srgbClr val="7030A0"/>
            </a:solidFill>
          </a:ln>
        </p:spPr>
      </p:pic>
      <p:pic>
        <p:nvPicPr>
          <p:cNvPr id="4" name="Picture 3">
            <a:extLst>
              <a:ext uri="{FF2B5EF4-FFF2-40B4-BE49-F238E27FC236}">
                <a16:creationId xmlns:a16="http://schemas.microsoft.com/office/drawing/2014/main" id="{E33280F5-1918-42C9-AE07-629162FD38C1}"/>
              </a:ext>
            </a:extLst>
          </p:cNvPr>
          <p:cNvPicPr>
            <a:picLocks noChangeAspect="1"/>
          </p:cNvPicPr>
          <p:nvPr/>
        </p:nvPicPr>
        <p:blipFill>
          <a:blip r:embed="rId3"/>
          <a:stretch>
            <a:fillRect/>
          </a:stretch>
        </p:blipFill>
        <p:spPr>
          <a:xfrm>
            <a:off x="2943433" y="4542597"/>
            <a:ext cx="8982075" cy="2143125"/>
          </a:xfrm>
          <a:prstGeom prst="rect">
            <a:avLst/>
          </a:prstGeom>
          <a:ln w="38100">
            <a:solidFill>
              <a:schemeClr val="accent2">
                <a:lumMod val="75000"/>
              </a:schemeClr>
            </a:solidFill>
          </a:ln>
        </p:spPr>
      </p:pic>
      <p:sp>
        <p:nvSpPr>
          <p:cNvPr id="5" name="Rectangle 4">
            <a:extLst>
              <a:ext uri="{FF2B5EF4-FFF2-40B4-BE49-F238E27FC236}">
                <a16:creationId xmlns:a16="http://schemas.microsoft.com/office/drawing/2014/main" id="{C257D0C8-E3EC-4247-9523-81BD99F95BEC}"/>
              </a:ext>
            </a:extLst>
          </p:cNvPr>
          <p:cNvSpPr/>
          <p:nvPr/>
        </p:nvSpPr>
        <p:spPr>
          <a:xfrm>
            <a:off x="1328531" y="289476"/>
            <a:ext cx="274982" cy="306872"/>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7ABD02D-4450-4CF9-BED4-57B79E5387AB}"/>
              </a:ext>
            </a:extLst>
          </p:cNvPr>
          <p:cNvSpPr/>
          <p:nvPr/>
        </p:nvSpPr>
        <p:spPr>
          <a:xfrm>
            <a:off x="3684103" y="4549223"/>
            <a:ext cx="2835965" cy="40709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F8546FC-6B42-4A03-BE2A-4249E10FB43A}"/>
              </a:ext>
            </a:extLst>
          </p:cNvPr>
          <p:cNvSpPr/>
          <p:nvPr/>
        </p:nvSpPr>
        <p:spPr>
          <a:xfrm>
            <a:off x="1676400" y="547894"/>
            <a:ext cx="2736574" cy="306872"/>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Image result for apple mac logo">
            <a:extLst>
              <a:ext uri="{FF2B5EF4-FFF2-40B4-BE49-F238E27FC236}">
                <a16:creationId xmlns:a16="http://schemas.microsoft.com/office/drawing/2014/main" id="{49A26187-0C5F-4EB2-817F-9B86C2C95C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31" t="-1" r="17395" b="7189"/>
          <a:stretch/>
        </p:blipFill>
        <p:spPr bwMode="auto">
          <a:xfrm>
            <a:off x="8387115" y="854766"/>
            <a:ext cx="682859" cy="7886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windows logo">
            <a:extLst>
              <a:ext uri="{FF2B5EF4-FFF2-40B4-BE49-F238E27FC236}">
                <a16:creationId xmlns:a16="http://schemas.microsoft.com/office/drawing/2014/main" id="{D005DA94-3E2D-498F-865A-7196015AFF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6680" y="5207278"/>
            <a:ext cx="726358" cy="81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08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486E83-919F-1748-A665-350E5DE6F8BD}"/>
              </a:ext>
            </a:extLst>
          </p:cNvPr>
          <p:cNvPicPr>
            <a:picLocks noChangeAspect="1"/>
          </p:cNvPicPr>
          <p:nvPr/>
        </p:nvPicPr>
        <p:blipFill>
          <a:blip r:embed="rId2"/>
          <a:stretch>
            <a:fillRect/>
          </a:stretch>
        </p:blipFill>
        <p:spPr>
          <a:xfrm>
            <a:off x="2165350" y="2070100"/>
            <a:ext cx="7861300" cy="271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887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39A679-AD3A-434C-AAFF-E4B2063ED2DA}"/>
              </a:ext>
            </a:extLst>
          </p:cNvPr>
          <p:cNvPicPr>
            <a:picLocks noChangeAspect="1"/>
          </p:cNvPicPr>
          <p:nvPr/>
        </p:nvPicPr>
        <p:blipFill>
          <a:blip r:embed="rId2"/>
          <a:stretch>
            <a:fillRect/>
          </a:stretch>
        </p:blipFill>
        <p:spPr>
          <a:xfrm>
            <a:off x="2095500" y="1397000"/>
            <a:ext cx="4000500" cy="4064000"/>
          </a:xfrm>
          <a:prstGeom prst="rect">
            <a:avLst/>
          </a:prstGeom>
        </p:spPr>
      </p:pic>
      <p:sp>
        <p:nvSpPr>
          <p:cNvPr id="3" name="TextBox 2">
            <a:extLst>
              <a:ext uri="{FF2B5EF4-FFF2-40B4-BE49-F238E27FC236}">
                <a16:creationId xmlns:a16="http://schemas.microsoft.com/office/drawing/2014/main" id="{057F48A0-BDCB-E445-BE62-BD1DB51F4AB0}"/>
              </a:ext>
            </a:extLst>
          </p:cNvPr>
          <p:cNvSpPr txBox="1"/>
          <p:nvPr/>
        </p:nvSpPr>
        <p:spPr>
          <a:xfrm>
            <a:off x="6945549" y="2028616"/>
            <a:ext cx="4105072" cy="2800767"/>
          </a:xfrm>
          <a:prstGeom prst="rect">
            <a:avLst/>
          </a:prstGeom>
          <a:noFill/>
        </p:spPr>
        <p:txBody>
          <a:bodyPr wrap="square" rtlCol="0">
            <a:spAutoFit/>
          </a:bodyPr>
          <a:lstStyle/>
          <a:p>
            <a:pPr algn="ctr"/>
            <a:r>
              <a:rPr lang="en-US" sz="8800" dirty="0"/>
              <a:t>Your</a:t>
            </a:r>
          </a:p>
          <a:p>
            <a:pPr algn="ctr"/>
            <a:r>
              <a:rPr lang="en-US" sz="8800" dirty="0"/>
              <a:t>turn!</a:t>
            </a:r>
          </a:p>
        </p:txBody>
      </p:sp>
    </p:spTree>
    <p:extLst>
      <p:ext uri="{BB962C8B-B14F-4D97-AF65-F5344CB8AC3E}">
        <p14:creationId xmlns:p14="http://schemas.microsoft.com/office/powerpoint/2010/main" val="3134804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042860-BA3F-B347-9477-0356D219267E}"/>
              </a:ext>
            </a:extLst>
          </p:cNvPr>
          <p:cNvSpPr>
            <a:spLocks noGrp="1"/>
          </p:cNvSpPr>
          <p:nvPr>
            <p:ph idx="1"/>
          </p:nvPr>
        </p:nvSpPr>
        <p:spPr>
          <a:xfrm>
            <a:off x="838200" y="1556426"/>
            <a:ext cx="10515600" cy="4620537"/>
          </a:xfrm>
        </p:spPr>
        <p:txBody>
          <a:bodyPr>
            <a:normAutofit fontScale="92500" lnSpcReduction="20000"/>
          </a:bodyPr>
          <a:lstStyle/>
          <a:p>
            <a:pPr marL="0" indent="0">
              <a:buNone/>
            </a:pPr>
            <a:r>
              <a:rPr lang="en-GB" dirty="0" err="1"/>
              <a:t>Kuhlthau</a:t>
            </a:r>
            <a:r>
              <a:rPr lang="en-GB" dirty="0"/>
              <a:t> (1987) suggests that teachers are not always aware how difficult students find research, and that librarians can help by using their understanding of the research process and children’s cognitive development to shape research tasks appropriately.</a:t>
            </a:r>
            <a:endParaRPr lang="en-GB" dirty="0">
              <a:solidFill>
                <a:srgbClr val="373737"/>
              </a:solidFill>
            </a:endParaRPr>
          </a:p>
          <a:p>
            <a:pPr marL="0" indent="0">
              <a:buNone/>
            </a:pPr>
            <a:endParaRPr lang="en-GB" dirty="0">
              <a:solidFill>
                <a:srgbClr val="373737"/>
              </a:solidFill>
            </a:endParaRPr>
          </a:p>
          <a:p>
            <a:pPr marL="0" indent="0">
              <a:buNone/>
            </a:pPr>
            <a:r>
              <a:rPr lang="en-GB" b="1" dirty="0">
                <a:solidFill>
                  <a:srgbClr val="373737"/>
                </a:solidFill>
              </a:rPr>
              <a:t>Bibliography</a:t>
            </a:r>
          </a:p>
          <a:p>
            <a:pPr marL="0" lvl="0" indent="0" eaLnBrk="0" fontAlgn="base" hangingPunct="0">
              <a:lnSpc>
                <a:spcPct val="100000"/>
              </a:lnSpc>
              <a:spcBef>
                <a:spcPct val="0"/>
              </a:spcBef>
              <a:spcAft>
                <a:spcPct val="0"/>
              </a:spcAft>
              <a:buNone/>
            </a:pPr>
            <a:r>
              <a:rPr lang="en-US" altLang="en-US" dirty="0" err="1">
                <a:solidFill>
                  <a:srgbClr val="009FE3"/>
                </a:solidFill>
                <a:ea typeface="Calibri" panose="020F0502020204030204" pitchFamily="34" charset="0"/>
                <a:cs typeface="Times New Roman" panose="02020603050405020304" pitchFamily="18" charset="0"/>
              </a:rPr>
              <a:t>Kuhlthau</a:t>
            </a:r>
            <a:r>
              <a:rPr lang="en-US" altLang="en-US" dirty="0">
                <a:solidFill>
                  <a:srgbClr val="009FE3"/>
                </a:solidFill>
                <a:ea typeface="Calibri" panose="020F0502020204030204" pitchFamily="34" charset="0"/>
                <a:cs typeface="Times New Roman" panose="02020603050405020304" pitchFamily="18" charset="0"/>
              </a:rPr>
              <a:t>, C.C. </a:t>
            </a:r>
            <a:r>
              <a:rPr lang="en-US" altLang="en-US" dirty="0">
                <a:solidFill>
                  <a:srgbClr val="FF0000"/>
                </a:solidFill>
                <a:ea typeface="Calibri" panose="020F0502020204030204" pitchFamily="34" charset="0"/>
                <a:cs typeface="Times New Roman" panose="02020603050405020304" pitchFamily="18" charset="0"/>
              </a:rPr>
              <a:t>(1987). </a:t>
            </a:r>
            <a:r>
              <a:rPr lang="en-US" altLang="en-US" dirty="0">
                <a:solidFill>
                  <a:srgbClr val="00B050"/>
                </a:solidFill>
                <a:ea typeface="Calibri" panose="020F0502020204030204" pitchFamily="34" charset="0"/>
                <a:cs typeface="Times New Roman" panose="02020603050405020304" pitchFamily="18" charset="0"/>
              </a:rPr>
              <a:t>Cognitive development and students’ research. </a:t>
            </a:r>
            <a:r>
              <a:rPr lang="en-US" altLang="en-US" i="1" dirty="0">
                <a:solidFill>
                  <a:schemeClr val="accent2">
                    <a:lumMod val="75000"/>
                  </a:schemeClr>
                </a:solidFill>
                <a:ea typeface="Calibri" panose="020F0502020204030204" pitchFamily="34" charset="0"/>
                <a:cs typeface="Times New Roman" panose="02020603050405020304" pitchFamily="18" charset="0"/>
              </a:rPr>
              <a:t>School Library Journal, </a:t>
            </a:r>
            <a:r>
              <a:rPr lang="en-US" altLang="en-US" i="1" dirty="0">
                <a:solidFill>
                  <a:schemeClr val="accent6">
                    <a:lumMod val="50000"/>
                  </a:schemeClr>
                </a:solidFill>
                <a:ea typeface="Calibri" panose="020F0502020204030204" pitchFamily="34" charset="0"/>
                <a:cs typeface="Times New Roman" panose="02020603050405020304" pitchFamily="18" charset="0"/>
              </a:rPr>
              <a:t>33(11), </a:t>
            </a:r>
            <a:r>
              <a:rPr lang="en-US" altLang="en-US" i="1" dirty="0">
                <a:solidFill>
                  <a:srgbClr val="EC619F"/>
                </a:solidFill>
                <a:ea typeface="Calibri" panose="020F0502020204030204" pitchFamily="34" charset="0"/>
                <a:cs typeface="Times New Roman" panose="02020603050405020304" pitchFamily="18" charset="0"/>
              </a:rPr>
              <a:t>46. </a:t>
            </a:r>
            <a:r>
              <a:rPr lang="en-US" altLang="en-US" dirty="0">
                <a:ea typeface="Calibri" panose="020F0502020204030204" pitchFamily="34" charset="0"/>
                <a:cs typeface="Times New Roman" panose="02020603050405020304" pitchFamily="18" charset="0"/>
              </a:rPr>
              <a:t>Retrieved</a:t>
            </a:r>
            <a:r>
              <a:rPr lang="en-US" altLang="en-US" dirty="0">
                <a:solidFill>
                  <a:srgbClr val="7030A0"/>
                </a:solidFill>
                <a:ea typeface="Calibri" panose="020F0502020204030204" pitchFamily="34" charset="0"/>
                <a:cs typeface="Times New Roman" panose="02020603050405020304" pitchFamily="18" charset="0"/>
              </a:rPr>
              <a:t> February 10, 2022, </a:t>
            </a:r>
            <a:r>
              <a:rPr lang="en-US" altLang="en-US" dirty="0">
                <a:ea typeface="Calibri" panose="020F0502020204030204" pitchFamily="34" charset="0"/>
                <a:cs typeface="Times New Roman" panose="02020603050405020304" pitchFamily="18" charset="0"/>
              </a:rPr>
              <a:t>from</a:t>
            </a:r>
            <a:r>
              <a:rPr lang="en-US" altLang="en-US" dirty="0">
                <a:solidFill>
                  <a:schemeClr val="accent2">
                    <a:lumMod val="75000"/>
                  </a:schemeClr>
                </a:solidFill>
                <a:ea typeface="Calibri" panose="020F0502020204030204" pitchFamily="34" charset="0"/>
                <a:cs typeface="Times New Roman" panose="02020603050405020304" pitchFamily="18" charset="0"/>
              </a:rPr>
              <a:t> </a:t>
            </a:r>
            <a:r>
              <a:rPr lang="en-GB" dirty="0">
                <a:hlinkClick r:id="rId2"/>
              </a:rPr>
              <a:t>https://search.ebscohost.com/login.aspx?direct=true&amp;db=lfh&amp;AN=5733182&amp;site=ehost-live</a:t>
            </a:r>
            <a:r>
              <a:rPr lang="en-GB" dirty="0"/>
              <a:t> </a:t>
            </a:r>
            <a:endParaRPr lang="en-GB" altLang="en-US" dirty="0"/>
          </a:p>
          <a:p>
            <a:pPr marL="0" indent="0">
              <a:buNone/>
            </a:pPr>
            <a:endParaRPr lang="en-US" dirty="0"/>
          </a:p>
          <a:p>
            <a:pPr marL="0" indent="0">
              <a:buNone/>
            </a:pPr>
            <a:r>
              <a:rPr lang="en-US" dirty="0">
                <a:solidFill>
                  <a:srgbClr val="009FE3"/>
                </a:solidFill>
              </a:rPr>
              <a:t>Author(s)</a:t>
            </a:r>
            <a:r>
              <a:rPr lang="en-US" dirty="0"/>
              <a:t>. </a:t>
            </a:r>
            <a:r>
              <a:rPr lang="en-US" dirty="0">
                <a:solidFill>
                  <a:srgbClr val="FF0000"/>
                </a:solidFill>
              </a:rPr>
              <a:t>(Year). </a:t>
            </a:r>
            <a:r>
              <a:rPr lang="en-US" dirty="0">
                <a:solidFill>
                  <a:srgbClr val="00B050"/>
                </a:solidFill>
              </a:rPr>
              <a:t>Title of article</a:t>
            </a:r>
            <a:r>
              <a:rPr lang="en-US" dirty="0">
                <a:solidFill>
                  <a:schemeClr val="accent2">
                    <a:lumMod val="75000"/>
                  </a:schemeClr>
                </a:solidFill>
              </a:rPr>
              <a:t>. </a:t>
            </a:r>
            <a:r>
              <a:rPr lang="en-US" i="1" dirty="0">
                <a:solidFill>
                  <a:schemeClr val="accent2">
                    <a:lumMod val="75000"/>
                  </a:schemeClr>
                </a:solidFill>
              </a:rPr>
              <a:t>Title of Journal, </a:t>
            </a:r>
            <a:r>
              <a:rPr lang="en-US" i="1" dirty="0">
                <a:solidFill>
                  <a:schemeClr val="accent6">
                    <a:lumMod val="50000"/>
                  </a:schemeClr>
                </a:solidFill>
              </a:rPr>
              <a:t>Volume</a:t>
            </a:r>
            <a:r>
              <a:rPr lang="en-US" dirty="0">
                <a:solidFill>
                  <a:schemeClr val="accent6">
                    <a:lumMod val="50000"/>
                  </a:schemeClr>
                </a:solidFill>
              </a:rPr>
              <a:t>(Issue), </a:t>
            </a:r>
            <a:r>
              <a:rPr lang="en-US" dirty="0">
                <a:solidFill>
                  <a:srgbClr val="EC619F"/>
                </a:solidFill>
              </a:rPr>
              <a:t>page(s)</a:t>
            </a:r>
            <a:r>
              <a:rPr lang="en-US" dirty="0"/>
              <a:t>.</a:t>
            </a:r>
            <a:r>
              <a:rPr lang="en-US" i="1" dirty="0">
                <a:solidFill>
                  <a:schemeClr val="accent2">
                    <a:lumMod val="75000"/>
                  </a:schemeClr>
                </a:solidFill>
              </a:rPr>
              <a:t> </a:t>
            </a:r>
            <a:r>
              <a:rPr lang="en-US" dirty="0"/>
              <a:t>Retrieved</a:t>
            </a:r>
            <a:r>
              <a:rPr lang="en-US" dirty="0">
                <a:solidFill>
                  <a:srgbClr val="7030A0"/>
                </a:solidFill>
              </a:rPr>
              <a:t> Month day, year</a:t>
            </a:r>
            <a:r>
              <a:rPr lang="en-US" dirty="0"/>
              <a:t>, from: </a:t>
            </a:r>
            <a:r>
              <a:rPr lang="en-US" dirty="0">
                <a:solidFill>
                  <a:schemeClr val="accent1"/>
                </a:solidFill>
              </a:rPr>
              <a:t>URL</a:t>
            </a:r>
            <a:endParaRPr lang="en-US" dirty="0"/>
          </a:p>
        </p:txBody>
      </p:sp>
      <p:sp>
        <p:nvSpPr>
          <p:cNvPr id="3" name="Title 2">
            <a:extLst>
              <a:ext uri="{FF2B5EF4-FFF2-40B4-BE49-F238E27FC236}">
                <a16:creationId xmlns:a16="http://schemas.microsoft.com/office/drawing/2014/main" id="{0E6139E0-DE68-7B4E-9638-DAD911DC30F3}"/>
              </a:ext>
            </a:extLst>
          </p:cNvPr>
          <p:cNvSpPr>
            <a:spLocks noGrp="1"/>
          </p:cNvSpPr>
          <p:nvPr>
            <p:ph type="title"/>
          </p:nvPr>
        </p:nvSpPr>
        <p:spPr/>
        <p:txBody>
          <a:bodyPr>
            <a:normAutofit fontScale="90000"/>
          </a:bodyPr>
          <a:lstStyle/>
          <a:p>
            <a:r>
              <a:rPr lang="en-US" dirty="0"/>
              <a:t>3. Creating citations &amp; references: </a:t>
            </a:r>
            <a:r>
              <a:rPr lang="en-US" b="0" dirty="0"/>
              <a:t>Journal articles</a:t>
            </a:r>
          </a:p>
        </p:txBody>
      </p:sp>
      <p:sp>
        <p:nvSpPr>
          <p:cNvPr id="4" name="Rectangle 3">
            <a:extLst>
              <a:ext uri="{FF2B5EF4-FFF2-40B4-BE49-F238E27FC236}">
                <a16:creationId xmlns:a16="http://schemas.microsoft.com/office/drawing/2014/main" id="{FDE3465B-4B21-0B45-B6B9-94E78B6952F7}"/>
              </a:ext>
            </a:extLst>
          </p:cNvPr>
          <p:cNvSpPr/>
          <p:nvPr/>
        </p:nvSpPr>
        <p:spPr>
          <a:xfrm>
            <a:off x="766864" y="3447424"/>
            <a:ext cx="2093068" cy="419270"/>
          </a:xfrm>
          <a:prstGeom prst="rect">
            <a:avLst/>
          </a:prstGeom>
          <a:solidFill>
            <a:srgbClr val="009FE3">
              <a:alpha val="29804"/>
            </a:srgbClr>
          </a:solidFill>
          <a:ln w="381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F015F2-38DD-F144-A1BA-BD46E7BF60D9}"/>
              </a:ext>
            </a:extLst>
          </p:cNvPr>
          <p:cNvSpPr/>
          <p:nvPr/>
        </p:nvSpPr>
        <p:spPr>
          <a:xfrm>
            <a:off x="2859932" y="3433656"/>
            <a:ext cx="1011677" cy="415568"/>
          </a:xfrm>
          <a:prstGeom prst="rect">
            <a:avLst/>
          </a:prstGeom>
          <a:solidFill>
            <a:srgbClr val="AA1124">
              <a:alpha val="29804"/>
            </a:srgb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F0E8637-2B2D-FD4D-B9F7-F24582692E26}"/>
              </a:ext>
            </a:extLst>
          </p:cNvPr>
          <p:cNvSpPr/>
          <p:nvPr/>
        </p:nvSpPr>
        <p:spPr>
          <a:xfrm>
            <a:off x="3871609" y="3419890"/>
            <a:ext cx="6322978" cy="415568"/>
          </a:xfrm>
          <a:prstGeom prst="rect">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C765CB0-B823-6648-BC95-C7FF357B0B3F}"/>
              </a:ext>
            </a:extLst>
          </p:cNvPr>
          <p:cNvSpPr/>
          <p:nvPr/>
        </p:nvSpPr>
        <p:spPr>
          <a:xfrm>
            <a:off x="5893341" y="3736851"/>
            <a:ext cx="2700087" cy="477496"/>
          </a:xfrm>
          <a:prstGeom prst="rect">
            <a:avLst/>
          </a:prstGeom>
          <a:solidFill>
            <a:srgbClr val="7030A0">
              <a:alpha val="29804"/>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77FE12-7FB7-DD46-A488-FEB5DBBD34C3}"/>
              </a:ext>
            </a:extLst>
          </p:cNvPr>
          <p:cNvSpPr/>
          <p:nvPr/>
        </p:nvSpPr>
        <p:spPr>
          <a:xfrm flipV="1">
            <a:off x="10194587" y="3405738"/>
            <a:ext cx="1325682" cy="429720"/>
          </a:xfrm>
          <a:prstGeom prst="rect">
            <a:avLst/>
          </a:prstGeom>
          <a:solidFill>
            <a:schemeClr val="accent2">
              <a:lumMod val="75000"/>
              <a:alpha val="29804"/>
            </a:scheme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9028CB1-9734-564F-B276-9AF4B4E941B6}"/>
              </a:ext>
            </a:extLst>
          </p:cNvPr>
          <p:cNvSpPr/>
          <p:nvPr/>
        </p:nvSpPr>
        <p:spPr>
          <a:xfrm>
            <a:off x="861421" y="5184799"/>
            <a:ext cx="1304966" cy="419270"/>
          </a:xfrm>
          <a:prstGeom prst="rect">
            <a:avLst/>
          </a:prstGeom>
          <a:solidFill>
            <a:srgbClr val="009FE3">
              <a:alpha val="29804"/>
            </a:srgbClr>
          </a:solidFill>
          <a:ln w="381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6BED8E-EF73-DB4A-854F-044A166106BE}"/>
              </a:ext>
            </a:extLst>
          </p:cNvPr>
          <p:cNvSpPr/>
          <p:nvPr/>
        </p:nvSpPr>
        <p:spPr>
          <a:xfrm>
            <a:off x="2212828" y="5170535"/>
            <a:ext cx="981609" cy="428632"/>
          </a:xfrm>
          <a:prstGeom prst="rect">
            <a:avLst/>
          </a:prstGeom>
          <a:solidFill>
            <a:srgbClr val="AA1124">
              <a:alpha val="29804"/>
            </a:srgb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D0E8A6-8786-D54A-BF92-6165B1AB1912}"/>
              </a:ext>
            </a:extLst>
          </p:cNvPr>
          <p:cNvSpPr/>
          <p:nvPr/>
        </p:nvSpPr>
        <p:spPr>
          <a:xfrm>
            <a:off x="3194437" y="5196381"/>
            <a:ext cx="2090851" cy="428632"/>
          </a:xfrm>
          <a:prstGeom prst="rect">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5FF231-AB1F-4A47-8B63-C83BE2522813}"/>
              </a:ext>
            </a:extLst>
          </p:cNvPr>
          <p:cNvSpPr/>
          <p:nvPr/>
        </p:nvSpPr>
        <p:spPr>
          <a:xfrm>
            <a:off x="766864" y="3759340"/>
            <a:ext cx="2229255" cy="501345"/>
          </a:xfrm>
          <a:prstGeom prst="rect">
            <a:avLst/>
          </a:prstGeom>
          <a:solidFill>
            <a:schemeClr val="accent2">
              <a:lumMod val="75000"/>
              <a:alpha val="29804"/>
            </a:scheme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EF5CD16-54CA-E44A-9418-6D041457C69C}"/>
              </a:ext>
            </a:extLst>
          </p:cNvPr>
          <p:cNvSpPr/>
          <p:nvPr/>
        </p:nvSpPr>
        <p:spPr>
          <a:xfrm>
            <a:off x="2166387" y="5546942"/>
            <a:ext cx="2438589" cy="419270"/>
          </a:xfrm>
          <a:prstGeom prst="rect">
            <a:avLst/>
          </a:prstGeom>
          <a:solidFill>
            <a:srgbClr val="7030A0">
              <a:alpha val="29804"/>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100D2E3-F329-D949-8035-66FD37FD1EF7}"/>
              </a:ext>
            </a:extLst>
          </p:cNvPr>
          <p:cNvSpPr/>
          <p:nvPr/>
        </p:nvSpPr>
        <p:spPr>
          <a:xfrm>
            <a:off x="861421" y="4147374"/>
            <a:ext cx="10658848" cy="794314"/>
          </a:xfrm>
          <a:prstGeom prst="rect">
            <a:avLst/>
          </a:prstGeom>
          <a:solidFill>
            <a:schemeClr val="accent5">
              <a:lumMod val="75000"/>
              <a:alpha val="29804"/>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93BC2A-5349-0948-84E0-718973EF4D7A}"/>
              </a:ext>
            </a:extLst>
          </p:cNvPr>
          <p:cNvSpPr/>
          <p:nvPr/>
        </p:nvSpPr>
        <p:spPr>
          <a:xfrm>
            <a:off x="5340254" y="5530111"/>
            <a:ext cx="755746" cy="428633"/>
          </a:xfrm>
          <a:prstGeom prst="rect">
            <a:avLst/>
          </a:prstGeom>
          <a:solidFill>
            <a:schemeClr val="accent5">
              <a:lumMod val="75000"/>
              <a:alpha val="29804"/>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7A91E4E-B4C1-EC4D-8CC8-9E3FE4C50EAB}"/>
              </a:ext>
            </a:extLst>
          </p:cNvPr>
          <p:cNvSpPr/>
          <p:nvPr/>
        </p:nvSpPr>
        <p:spPr>
          <a:xfrm>
            <a:off x="5285288" y="5159778"/>
            <a:ext cx="2090851" cy="501345"/>
          </a:xfrm>
          <a:prstGeom prst="rect">
            <a:avLst/>
          </a:prstGeom>
          <a:solidFill>
            <a:schemeClr val="accent2">
              <a:lumMod val="75000"/>
              <a:alpha val="29804"/>
            </a:scheme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5C2131-EAB2-F245-8C94-65DC8FBC321F}"/>
              </a:ext>
            </a:extLst>
          </p:cNvPr>
          <p:cNvSpPr/>
          <p:nvPr/>
        </p:nvSpPr>
        <p:spPr>
          <a:xfrm>
            <a:off x="881116" y="1392315"/>
            <a:ext cx="2115004"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A780A3C9-B255-E64D-B78C-71779EA6207E}"/>
              </a:ext>
            </a:extLst>
          </p:cNvPr>
          <p:cNvSpPr txBox="1"/>
          <p:nvPr/>
        </p:nvSpPr>
        <p:spPr>
          <a:xfrm flipH="1">
            <a:off x="3977278" y="2678451"/>
            <a:ext cx="1916063" cy="523220"/>
          </a:xfrm>
          <a:prstGeom prst="rect">
            <a:avLst/>
          </a:prstGeom>
          <a:noFill/>
        </p:spPr>
        <p:txBody>
          <a:bodyPr wrap="square" rtlCol="0">
            <a:spAutoFit/>
          </a:bodyPr>
          <a:lstStyle/>
          <a:p>
            <a:r>
              <a:rPr lang="en-GB" sz="2800" dirty="0">
                <a:solidFill>
                  <a:srgbClr val="EC619F"/>
                </a:solidFill>
              </a:rPr>
              <a:t>Citation</a:t>
            </a:r>
          </a:p>
        </p:txBody>
      </p:sp>
      <p:sp>
        <p:nvSpPr>
          <p:cNvPr id="23" name="TextBox 22">
            <a:extLst>
              <a:ext uri="{FF2B5EF4-FFF2-40B4-BE49-F238E27FC236}">
                <a16:creationId xmlns:a16="http://schemas.microsoft.com/office/drawing/2014/main" id="{DF134918-FB75-D241-81A6-07E628D2C152}"/>
              </a:ext>
            </a:extLst>
          </p:cNvPr>
          <p:cNvSpPr txBox="1"/>
          <p:nvPr/>
        </p:nvSpPr>
        <p:spPr>
          <a:xfrm>
            <a:off x="7376139" y="5157940"/>
            <a:ext cx="2090851" cy="467073"/>
          </a:xfrm>
          <a:prstGeom prst="rect">
            <a:avLst/>
          </a:prstGeom>
          <a:solidFill>
            <a:srgbClr val="BF9000">
              <a:alpha val="29804"/>
            </a:srgbClr>
          </a:solidFill>
          <a:ln w="38100">
            <a:solidFill>
              <a:schemeClr val="accent4">
                <a:lumMod val="75000"/>
              </a:schemeClr>
            </a:solidFill>
          </a:ln>
        </p:spPr>
        <p:txBody>
          <a:bodyPr wrap="square" rtlCol="0">
            <a:spAutoFit/>
          </a:bodyPr>
          <a:lstStyle/>
          <a:p>
            <a:endParaRPr lang="en-US" dirty="0"/>
          </a:p>
        </p:txBody>
      </p:sp>
      <p:sp>
        <p:nvSpPr>
          <p:cNvPr id="24" name="Rectangle 23">
            <a:extLst>
              <a:ext uri="{FF2B5EF4-FFF2-40B4-BE49-F238E27FC236}">
                <a16:creationId xmlns:a16="http://schemas.microsoft.com/office/drawing/2014/main" id="{0A5B5F01-6CBF-BE42-976E-1E9EEA12F8BC}"/>
              </a:ext>
            </a:extLst>
          </p:cNvPr>
          <p:cNvSpPr/>
          <p:nvPr/>
        </p:nvSpPr>
        <p:spPr>
          <a:xfrm>
            <a:off x="9480795" y="5176913"/>
            <a:ext cx="1025077" cy="467073"/>
          </a:xfrm>
          <a:prstGeom prst="rect">
            <a:avLst/>
          </a:prstGeom>
          <a:solidFill>
            <a:srgbClr val="EC619F">
              <a:alpha val="29804"/>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535B44E-6670-E941-B95F-9492AE0689F5}"/>
              </a:ext>
            </a:extLst>
          </p:cNvPr>
          <p:cNvSpPr txBox="1"/>
          <p:nvPr/>
        </p:nvSpPr>
        <p:spPr>
          <a:xfrm>
            <a:off x="3027049" y="3734984"/>
            <a:ext cx="950230" cy="467073"/>
          </a:xfrm>
          <a:prstGeom prst="rect">
            <a:avLst/>
          </a:prstGeom>
          <a:solidFill>
            <a:srgbClr val="BF9000">
              <a:alpha val="29804"/>
            </a:srgbClr>
          </a:solidFill>
          <a:ln w="38100">
            <a:solidFill>
              <a:schemeClr val="accent4">
                <a:lumMod val="75000"/>
              </a:schemeClr>
            </a:solidFill>
          </a:ln>
        </p:spPr>
        <p:txBody>
          <a:bodyPr wrap="square" rtlCol="0">
            <a:spAutoFit/>
          </a:bodyPr>
          <a:lstStyle/>
          <a:p>
            <a:endParaRPr lang="en-US" dirty="0"/>
          </a:p>
        </p:txBody>
      </p:sp>
      <p:sp>
        <p:nvSpPr>
          <p:cNvPr id="26" name="Rectangle 25">
            <a:extLst>
              <a:ext uri="{FF2B5EF4-FFF2-40B4-BE49-F238E27FC236}">
                <a16:creationId xmlns:a16="http://schemas.microsoft.com/office/drawing/2014/main" id="{880DED9E-EBCB-554C-B1D4-B83FA59BC765}"/>
              </a:ext>
            </a:extLst>
          </p:cNvPr>
          <p:cNvSpPr/>
          <p:nvPr/>
        </p:nvSpPr>
        <p:spPr>
          <a:xfrm>
            <a:off x="4027053" y="3772521"/>
            <a:ext cx="570226" cy="467073"/>
          </a:xfrm>
          <a:prstGeom prst="rect">
            <a:avLst/>
          </a:prstGeom>
          <a:solidFill>
            <a:srgbClr val="EC619F">
              <a:alpha val="29804"/>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54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2" grpId="0" animBg="1"/>
      <p:bldP spid="15" grpId="0" animBg="1"/>
      <p:bldP spid="16" grpId="0" animBg="1"/>
      <p:bldP spid="18" grpId="0" animBg="1"/>
      <p:bldP spid="19" grpId="0" animBg="1"/>
      <p:bldP spid="20" grpId="0" animBg="1"/>
      <p:bldP spid="21" grpId="0" animBg="1"/>
      <p:bldP spid="22" grpId="0"/>
      <p:bldP spid="23" grpId="0" animBg="1"/>
      <p:bldP spid="24" grpId="0" animBg="1"/>
      <p:bldP spid="2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3683C-B27D-814C-A23C-B689F87A4CD5}"/>
              </a:ext>
            </a:extLst>
          </p:cNvPr>
          <p:cNvPicPr>
            <a:picLocks noChangeAspect="1"/>
          </p:cNvPicPr>
          <p:nvPr/>
        </p:nvPicPr>
        <p:blipFill>
          <a:blip r:embed="rId2"/>
          <a:stretch>
            <a:fillRect/>
          </a:stretch>
        </p:blipFill>
        <p:spPr>
          <a:xfrm>
            <a:off x="0" y="850627"/>
            <a:ext cx="12192000" cy="2944067"/>
          </a:xfrm>
          <a:prstGeom prst="rect">
            <a:avLst/>
          </a:prstGeom>
        </p:spPr>
      </p:pic>
      <p:sp>
        <p:nvSpPr>
          <p:cNvPr id="2" name="Content Placeholder 1">
            <a:extLst>
              <a:ext uri="{FF2B5EF4-FFF2-40B4-BE49-F238E27FC236}">
                <a16:creationId xmlns:a16="http://schemas.microsoft.com/office/drawing/2014/main" id="{B0042860-BA3F-B347-9477-0356D219267E}"/>
              </a:ext>
            </a:extLst>
          </p:cNvPr>
          <p:cNvSpPr>
            <a:spLocks noGrp="1"/>
          </p:cNvSpPr>
          <p:nvPr>
            <p:ph idx="4294967295"/>
          </p:nvPr>
        </p:nvSpPr>
        <p:spPr>
          <a:xfrm>
            <a:off x="0" y="5513388"/>
            <a:ext cx="11979275" cy="1169987"/>
          </a:xfrm>
        </p:spPr>
        <p:txBody>
          <a:bodyPr>
            <a:normAutofit fontScale="77500" lnSpcReduction="20000"/>
          </a:bodyPr>
          <a:lstStyle/>
          <a:p>
            <a:pPr marL="0" indent="0">
              <a:buNone/>
            </a:pPr>
            <a:r>
              <a:rPr lang="en-GB" b="1" dirty="0">
                <a:solidFill>
                  <a:srgbClr val="373737"/>
                </a:solidFill>
              </a:rPr>
              <a:t>Bibliography</a:t>
            </a:r>
          </a:p>
          <a:p>
            <a:pPr marL="0" lvl="0" indent="0" eaLnBrk="0" fontAlgn="base" hangingPunct="0">
              <a:lnSpc>
                <a:spcPct val="100000"/>
              </a:lnSpc>
              <a:spcBef>
                <a:spcPct val="0"/>
              </a:spcBef>
              <a:spcAft>
                <a:spcPct val="0"/>
              </a:spcAft>
              <a:buNone/>
            </a:pPr>
            <a:r>
              <a:rPr lang="en-US" altLang="en-US" dirty="0" err="1">
                <a:solidFill>
                  <a:srgbClr val="009FE3"/>
                </a:solidFill>
                <a:ea typeface="Calibri" panose="020F0502020204030204" pitchFamily="34" charset="0"/>
                <a:cs typeface="Times New Roman" panose="02020603050405020304" pitchFamily="18" charset="0"/>
              </a:rPr>
              <a:t>Kuhlthau</a:t>
            </a:r>
            <a:r>
              <a:rPr lang="en-US" altLang="en-US" dirty="0">
                <a:solidFill>
                  <a:srgbClr val="009FE3"/>
                </a:solidFill>
                <a:ea typeface="Calibri" panose="020F0502020204030204" pitchFamily="34" charset="0"/>
                <a:cs typeface="Times New Roman" panose="02020603050405020304" pitchFamily="18" charset="0"/>
              </a:rPr>
              <a:t>, C..C. </a:t>
            </a:r>
            <a:r>
              <a:rPr lang="en-US" altLang="en-US" dirty="0">
                <a:solidFill>
                  <a:srgbClr val="FF0000"/>
                </a:solidFill>
                <a:ea typeface="Calibri" panose="020F0502020204030204" pitchFamily="34" charset="0"/>
                <a:cs typeface="Times New Roman" panose="02020603050405020304" pitchFamily="18" charset="0"/>
              </a:rPr>
              <a:t>(1987). </a:t>
            </a:r>
            <a:r>
              <a:rPr lang="en-US" altLang="en-US" dirty="0">
                <a:solidFill>
                  <a:srgbClr val="00B050"/>
                </a:solidFill>
                <a:ea typeface="Calibri" panose="020F0502020204030204" pitchFamily="34" charset="0"/>
                <a:cs typeface="Times New Roman" panose="02020603050405020304" pitchFamily="18" charset="0"/>
              </a:rPr>
              <a:t>Cognitive development and students’ research. </a:t>
            </a:r>
            <a:r>
              <a:rPr lang="en-US" altLang="en-US" i="1" dirty="0">
                <a:solidFill>
                  <a:schemeClr val="accent2">
                    <a:lumMod val="75000"/>
                  </a:schemeClr>
                </a:solidFill>
                <a:ea typeface="Calibri" panose="020F0502020204030204" pitchFamily="34" charset="0"/>
                <a:cs typeface="Times New Roman" panose="02020603050405020304" pitchFamily="18" charset="0"/>
              </a:rPr>
              <a:t>School Library Journal, </a:t>
            </a:r>
            <a:r>
              <a:rPr lang="en-US" altLang="en-US" i="1" dirty="0">
                <a:solidFill>
                  <a:schemeClr val="accent6">
                    <a:lumMod val="50000"/>
                  </a:schemeClr>
                </a:solidFill>
                <a:ea typeface="Calibri" panose="020F0502020204030204" pitchFamily="34" charset="0"/>
                <a:cs typeface="Times New Roman" panose="02020603050405020304" pitchFamily="18" charset="0"/>
              </a:rPr>
              <a:t>33(11), </a:t>
            </a:r>
            <a:r>
              <a:rPr lang="en-US" altLang="en-US" i="1" dirty="0">
                <a:solidFill>
                  <a:srgbClr val="EC619F"/>
                </a:solidFill>
                <a:ea typeface="Calibri" panose="020F0502020204030204" pitchFamily="34" charset="0"/>
                <a:cs typeface="Times New Roman" panose="02020603050405020304" pitchFamily="18" charset="0"/>
              </a:rPr>
              <a:t>46. </a:t>
            </a:r>
            <a:r>
              <a:rPr lang="en-US" altLang="en-US" i="1" dirty="0">
                <a:solidFill>
                  <a:schemeClr val="accent2">
                    <a:lumMod val="75000"/>
                  </a:schemeClr>
                </a:solidFill>
                <a:ea typeface="Calibri" panose="020F0502020204030204" pitchFamily="34" charset="0"/>
                <a:cs typeface="Times New Roman" panose="02020603050405020304" pitchFamily="18" charset="0"/>
              </a:rPr>
              <a:t>. </a:t>
            </a:r>
            <a:r>
              <a:rPr lang="en-US" altLang="en-US" dirty="0">
                <a:ea typeface="Calibri" panose="020F0502020204030204" pitchFamily="34" charset="0"/>
                <a:cs typeface="Times New Roman" panose="02020603050405020304" pitchFamily="18" charset="0"/>
              </a:rPr>
              <a:t>Retrieved</a:t>
            </a:r>
            <a:r>
              <a:rPr lang="en-US" altLang="en-US" dirty="0">
                <a:solidFill>
                  <a:srgbClr val="7030A0"/>
                </a:solidFill>
                <a:ea typeface="Calibri" panose="020F0502020204030204" pitchFamily="34" charset="0"/>
                <a:cs typeface="Times New Roman" panose="02020603050405020304" pitchFamily="18" charset="0"/>
              </a:rPr>
              <a:t> February 10, 2022, </a:t>
            </a:r>
            <a:r>
              <a:rPr lang="en-US" altLang="en-US" dirty="0">
                <a:ea typeface="Calibri" panose="020F0502020204030204" pitchFamily="34" charset="0"/>
                <a:cs typeface="Times New Roman" panose="02020603050405020304" pitchFamily="18" charset="0"/>
              </a:rPr>
              <a:t>from</a:t>
            </a:r>
            <a:r>
              <a:rPr lang="en-US" altLang="en-US" dirty="0">
                <a:solidFill>
                  <a:schemeClr val="accent2">
                    <a:lumMod val="75000"/>
                  </a:schemeClr>
                </a:solidFill>
                <a:ea typeface="Calibri" panose="020F0502020204030204" pitchFamily="34" charset="0"/>
                <a:cs typeface="Times New Roman" panose="02020603050405020304" pitchFamily="18" charset="0"/>
              </a:rPr>
              <a:t> </a:t>
            </a:r>
            <a:r>
              <a:rPr lang="en-GB" dirty="0">
                <a:hlinkClick r:id="rId3"/>
              </a:rPr>
              <a:t>https://search.ebscohost.com/login.aspx?direct=true&amp;db=lfh&amp;AN=5733182&amp;site=ehost-live</a:t>
            </a:r>
            <a:endParaRPr lang="en-US" dirty="0"/>
          </a:p>
        </p:txBody>
      </p:sp>
      <p:sp>
        <p:nvSpPr>
          <p:cNvPr id="4" name="Rectangle 3">
            <a:extLst>
              <a:ext uri="{FF2B5EF4-FFF2-40B4-BE49-F238E27FC236}">
                <a16:creationId xmlns:a16="http://schemas.microsoft.com/office/drawing/2014/main" id="{FDE3465B-4B21-0B45-B6B9-94E78B6952F7}"/>
              </a:ext>
            </a:extLst>
          </p:cNvPr>
          <p:cNvSpPr/>
          <p:nvPr/>
        </p:nvSpPr>
        <p:spPr>
          <a:xfrm>
            <a:off x="3242890" y="2860168"/>
            <a:ext cx="978914" cy="408326"/>
          </a:xfrm>
          <a:prstGeom prst="rect">
            <a:avLst/>
          </a:prstGeom>
          <a:solidFill>
            <a:srgbClr val="009FE3">
              <a:alpha val="29804"/>
            </a:srgbClr>
          </a:solidFill>
          <a:ln w="381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F015F2-38DD-F144-A1BA-BD46E7BF60D9}"/>
              </a:ext>
            </a:extLst>
          </p:cNvPr>
          <p:cNvSpPr/>
          <p:nvPr/>
        </p:nvSpPr>
        <p:spPr>
          <a:xfrm>
            <a:off x="4183253" y="2860168"/>
            <a:ext cx="388747" cy="408326"/>
          </a:xfrm>
          <a:prstGeom prst="rect">
            <a:avLst/>
          </a:prstGeom>
          <a:solidFill>
            <a:srgbClr val="AA1124">
              <a:alpha val="29804"/>
            </a:srgb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F0E8637-2B2D-FD4D-B9F7-F24582692E26}"/>
              </a:ext>
            </a:extLst>
          </p:cNvPr>
          <p:cNvSpPr/>
          <p:nvPr/>
        </p:nvSpPr>
        <p:spPr>
          <a:xfrm>
            <a:off x="4572000" y="2840928"/>
            <a:ext cx="2490281" cy="427566"/>
          </a:xfrm>
          <a:prstGeom prst="rect">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77FE12-7FB7-DD46-A488-FEB5DBBD34C3}"/>
              </a:ext>
            </a:extLst>
          </p:cNvPr>
          <p:cNvSpPr/>
          <p:nvPr/>
        </p:nvSpPr>
        <p:spPr>
          <a:xfrm flipV="1">
            <a:off x="8029225" y="5663563"/>
            <a:ext cx="2611214" cy="428633"/>
          </a:xfrm>
          <a:prstGeom prst="rect">
            <a:avLst/>
          </a:prstGeom>
          <a:solidFill>
            <a:schemeClr val="accent2">
              <a:lumMod val="75000"/>
              <a:alpha val="29804"/>
            </a:scheme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9028CB1-9734-564F-B276-9AF4B4E941B6}"/>
              </a:ext>
            </a:extLst>
          </p:cNvPr>
          <p:cNvSpPr/>
          <p:nvPr/>
        </p:nvSpPr>
        <p:spPr>
          <a:xfrm>
            <a:off x="54485" y="5651453"/>
            <a:ext cx="1696494" cy="375359"/>
          </a:xfrm>
          <a:prstGeom prst="rect">
            <a:avLst/>
          </a:prstGeom>
          <a:solidFill>
            <a:srgbClr val="009FE3">
              <a:alpha val="29804"/>
            </a:srgbClr>
          </a:solidFill>
          <a:ln w="381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6BED8E-EF73-DB4A-854F-044A166106BE}"/>
              </a:ext>
            </a:extLst>
          </p:cNvPr>
          <p:cNvSpPr/>
          <p:nvPr/>
        </p:nvSpPr>
        <p:spPr>
          <a:xfrm>
            <a:off x="1805464" y="5655154"/>
            <a:ext cx="840459" cy="428633"/>
          </a:xfrm>
          <a:prstGeom prst="rect">
            <a:avLst/>
          </a:prstGeom>
          <a:solidFill>
            <a:srgbClr val="AA1124">
              <a:alpha val="29804"/>
            </a:srgb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D0E8A6-8786-D54A-BF92-6165B1AB1912}"/>
              </a:ext>
            </a:extLst>
          </p:cNvPr>
          <p:cNvSpPr/>
          <p:nvPr/>
        </p:nvSpPr>
        <p:spPr>
          <a:xfrm>
            <a:off x="2700408" y="5663565"/>
            <a:ext cx="5276273" cy="363247"/>
          </a:xfrm>
          <a:prstGeom prst="rect">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981322-F310-7D48-9F31-6BEFD6C07497}"/>
              </a:ext>
            </a:extLst>
          </p:cNvPr>
          <p:cNvSpPr/>
          <p:nvPr/>
        </p:nvSpPr>
        <p:spPr>
          <a:xfrm>
            <a:off x="1238660" y="5977083"/>
            <a:ext cx="2262640" cy="410484"/>
          </a:xfrm>
          <a:prstGeom prst="rect">
            <a:avLst/>
          </a:prstGeom>
          <a:solidFill>
            <a:srgbClr val="7030A0">
              <a:alpha val="29804"/>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5FF231-AB1F-4A47-8B63-C83BE2522813}"/>
              </a:ext>
            </a:extLst>
          </p:cNvPr>
          <p:cNvSpPr/>
          <p:nvPr/>
        </p:nvSpPr>
        <p:spPr>
          <a:xfrm>
            <a:off x="7062281" y="2825416"/>
            <a:ext cx="1245140" cy="443078"/>
          </a:xfrm>
          <a:prstGeom prst="rect">
            <a:avLst/>
          </a:prstGeom>
          <a:solidFill>
            <a:schemeClr val="accent2">
              <a:lumMod val="75000"/>
              <a:alpha val="29804"/>
            </a:scheme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100D2E3-F329-D949-8035-66FD37FD1EF7}"/>
              </a:ext>
            </a:extLst>
          </p:cNvPr>
          <p:cNvSpPr/>
          <p:nvPr/>
        </p:nvSpPr>
        <p:spPr>
          <a:xfrm>
            <a:off x="28183" y="6302570"/>
            <a:ext cx="10612256" cy="428633"/>
          </a:xfrm>
          <a:prstGeom prst="rect">
            <a:avLst/>
          </a:prstGeom>
          <a:solidFill>
            <a:schemeClr val="accent5">
              <a:lumMod val="75000"/>
              <a:alpha val="29804"/>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93BC2A-5349-0948-84E0-718973EF4D7A}"/>
              </a:ext>
            </a:extLst>
          </p:cNvPr>
          <p:cNvSpPr/>
          <p:nvPr/>
        </p:nvSpPr>
        <p:spPr>
          <a:xfrm>
            <a:off x="3343959" y="2349854"/>
            <a:ext cx="4788364" cy="204846"/>
          </a:xfrm>
          <a:prstGeom prst="rect">
            <a:avLst/>
          </a:prstGeom>
          <a:solidFill>
            <a:schemeClr val="accent5">
              <a:lumMod val="75000"/>
              <a:alpha val="29804"/>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38A4036-6867-BE4B-9784-C4B73587D356}"/>
              </a:ext>
            </a:extLst>
          </p:cNvPr>
          <p:cNvSpPr txBox="1"/>
          <p:nvPr/>
        </p:nvSpPr>
        <p:spPr>
          <a:xfrm>
            <a:off x="10640439" y="5625123"/>
            <a:ext cx="840459" cy="467073"/>
          </a:xfrm>
          <a:prstGeom prst="rect">
            <a:avLst/>
          </a:prstGeom>
          <a:solidFill>
            <a:srgbClr val="BF9000">
              <a:alpha val="29804"/>
            </a:srgbClr>
          </a:solidFill>
          <a:ln w="38100">
            <a:solidFill>
              <a:schemeClr val="accent4">
                <a:lumMod val="75000"/>
              </a:schemeClr>
            </a:solidFill>
          </a:ln>
        </p:spPr>
        <p:txBody>
          <a:bodyPr wrap="square" rtlCol="0">
            <a:spAutoFit/>
          </a:bodyPr>
          <a:lstStyle/>
          <a:p>
            <a:endParaRPr lang="en-US" dirty="0"/>
          </a:p>
        </p:txBody>
      </p:sp>
      <p:sp>
        <p:nvSpPr>
          <p:cNvPr id="22" name="TextBox 21">
            <a:extLst>
              <a:ext uri="{FF2B5EF4-FFF2-40B4-BE49-F238E27FC236}">
                <a16:creationId xmlns:a16="http://schemas.microsoft.com/office/drawing/2014/main" id="{5F630C44-0C4B-B54F-826C-518FEED6C500}"/>
              </a:ext>
            </a:extLst>
          </p:cNvPr>
          <p:cNvSpPr txBox="1"/>
          <p:nvPr/>
        </p:nvSpPr>
        <p:spPr>
          <a:xfrm>
            <a:off x="8303542" y="2801421"/>
            <a:ext cx="354076" cy="467073"/>
          </a:xfrm>
          <a:prstGeom prst="rect">
            <a:avLst/>
          </a:prstGeom>
          <a:solidFill>
            <a:srgbClr val="BF9000">
              <a:alpha val="29804"/>
            </a:srgbClr>
          </a:solidFill>
          <a:ln w="38100">
            <a:solidFill>
              <a:schemeClr val="accent4">
                <a:lumMod val="75000"/>
              </a:schemeClr>
            </a:solidFill>
          </a:ln>
        </p:spPr>
        <p:txBody>
          <a:bodyPr wrap="square" rtlCol="0">
            <a:spAutoFit/>
          </a:bodyPr>
          <a:lstStyle/>
          <a:p>
            <a:endParaRPr lang="en-US" dirty="0"/>
          </a:p>
        </p:txBody>
      </p:sp>
      <p:sp>
        <p:nvSpPr>
          <p:cNvPr id="24" name="Rectangle 23">
            <a:extLst>
              <a:ext uri="{FF2B5EF4-FFF2-40B4-BE49-F238E27FC236}">
                <a16:creationId xmlns:a16="http://schemas.microsoft.com/office/drawing/2014/main" id="{D8416DDE-8519-0847-AD89-2A5CE28387C5}"/>
              </a:ext>
            </a:extLst>
          </p:cNvPr>
          <p:cNvSpPr/>
          <p:nvPr/>
        </p:nvSpPr>
        <p:spPr>
          <a:xfrm>
            <a:off x="11480898" y="5625123"/>
            <a:ext cx="498377" cy="467073"/>
          </a:xfrm>
          <a:prstGeom prst="rect">
            <a:avLst/>
          </a:prstGeom>
          <a:solidFill>
            <a:srgbClr val="EC619F">
              <a:alpha val="29804"/>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66DE924-C4C0-4D47-8A70-97A52B8CDF5D}"/>
              </a:ext>
            </a:extLst>
          </p:cNvPr>
          <p:cNvSpPr/>
          <p:nvPr/>
        </p:nvSpPr>
        <p:spPr>
          <a:xfrm>
            <a:off x="8657618" y="2777348"/>
            <a:ext cx="498377" cy="467073"/>
          </a:xfrm>
          <a:prstGeom prst="rect">
            <a:avLst/>
          </a:prstGeom>
          <a:solidFill>
            <a:srgbClr val="EC619F">
              <a:alpha val="29804"/>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1BB4ADF-699B-BB45-87C6-22C0762C335D}"/>
              </a:ext>
            </a:extLst>
          </p:cNvPr>
          <p:cNvSpPr/>
          <p:nvPr/>
        </p:nvSpPr>
        <p:spPr>
          <a:xfrm>
            <a:off x="11679031" y="2615003"/>
            <a:ext cx="498377"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D1172F9F-CCED-8C47-BDE7-8D89608001ED}"/>
              </a:ext>
            </a:extLst>
          </p:cNvPr>
          <p:cNvPicPr>
            <a:picLocks noChangeAspect="1"/>
          </p:cNvPicPr>
          <p:nvPr/>
        </p:nvPicPr>
        <p:blipFill>
          <a:blip r:embed="rId4"/>
          <a:stretch>
            <a:fillRect/>
          </a:stretch>
        </p:blipFill>
        <p:spPr>
          <a:xfrm>
            <a:off x="10308144" y="3339293"/>
            <a:ext cx="1346200" cy="1536700"/>
          </a:xfrm>
          <a:prstGeom prst="rect">
            <a:avLst/>
          </a:prstGeom>
          <a:ln w="38100">
            <a:solidFill>
              <a:srgbClr val="EC619F"/>
            </a:solidFill>
          </a:ln>
        </p:spPr>
      </p:pic>
    </p:spTree>
    <p:extLst>
      <p:ext uri="{BB962C8B-B14F-4D97-AF65-F5344CB8AC3E}">
        <p14:creationId xmlns:p14="http://schemas.microsoft.com/office/powerpoint/2010/main" val="187452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1" grpId="0" animBg="1"/>
      <p:bldP spid="12" grpId="0" animBg="1"/>
      <p:bldP spid="14" grpId="0" animBg="1"/>
      <p:bldP spid="15" grpId="0" animBg="1"/>
      <p:bldP spid="18" grpId="0" animBg="1"/>
      <p:bldP spid="19" grpId="0" animBg="1"/>
      <p:bldP spid="21" grpId="0" animBg="1"/>
      <p:bldP spid="22" grpId="0" animBg="1"/>
      <p:bldP spid="24" grpId="0" animBg="1"/>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EC43E8-A7E7-0640-B17A-B71CE3F1FB3B}"/>
              </a:ext>
            </a:extLst>
          </p:cNvPr>
          <p:cNvPicPr>
            <a:picLocks noChangeAspect="1"/>
          </p:cNvPicPr>
          <p:nvPr/>
        </p:nvPicPr>
        <p:blipFill>
          <a:blip r:embed="rId2"/>
          <a:stretch>
            <a:fillRect/>
          </a:stretch>
        </p:blipFill>
        <p:spPr>
          <a:xfrm>
            <a:off x="892918" y="699531"/>
            <a:ext cx="5943600" cy="1651000"/>
          </a:xfrm>
          <a:prstGeom prst="rect">
            <a:avLst/>
          </a:prstGeom>
          <a:ln w="38100">
            <a:solidFill>
              <a:srgbClr val="7030A0"/>
            </a:solidFill>
          </a:ln>
        </p:spPr>
      </p:pic>
      <p:sp>
        <p:nvSpPr>
          <p:cNvPr id="5" name="TextBox 4">
            <a:extLst>
              <a:ext uri="{FF2B5EF4-FFF2-40B4-BE49-F238E27FC236}">
                <a16:creationId xmlns:a16="http://schemas.microsoft.com/office/drawing/2014/main" id="{2A3A8BBD-13B6-5148-90AB-233DCBFF4232}"/>
              </a:ext>
            </a:extLst>
          </p:cNvPr>
          <p:cNvSpPr txBox="1"/>
          <p:nvPr/>
        </p:nvSpPr>
        <p:spPr>
          <a:xfrm>
            <a:off x="8132324" y="1232643"/>
            <a:ext cx="2140085" cy="584775"/>
          </a:xfrm>
          <a:prstGeom prst="rect">
            <a:avLst/>
          </a:prstGeom>
          <a:noFill/>
        </p:spPr>
        <p:txBody>
          <a:bodyPr wrap="square" rtlCol="0">
            <a:spAutoFit/>
          </a:bodyPr>
          <a:lstStyle/>
          <a:p>
            <a:r>
              <a:rPr lang="en-US" sz="3200" dirty="0">
                <a:solidFill>
                  <a:srgbClr val="7030A0"/>
                </a:solidFill>
              </a:rPr>
              <a:t>Mac</a:t>
            </a:r>
          </a:p>
        </p:txBody>
      </p:sp>
      <p:sp>
        <p:nvSpPr>
          <p:cNvPr id="11" name="Rectangle 10">
            <a:extLst>
              <a:ext uri="{FF2B5EF4-FFF2-40B4-BE49-F238E27FC236}">
                <a16:creationId xmlns:a16="http://schemas.microsoft.com/office/drawing/2014/main" id="{6634271C-3C4E-804C-8595-D9BDFC285C09}"/>
              </a:ext>
            </a:extLst>
          </p:cNvPr>
          <p:cNvSpPr/>
          <p:nvPr/>
        </p:nvSpPr>
        <p:spPr>
          <a:xfrm>
            <a:off x="3769265" y="1115291"/>
            <a:ext cx="627637" cy="797733"/>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582C7D4-D1CA-E345-8EB7-79563118A1CE}"/>
              </a:ext>
            </a:extLst>
          </p:cNvPr>
          <p:cNvSpPr/>
          <p:nvPr/>
        </p:nvSpPr>
        <p:spPr>
          <a:xfrm>
            <a:off x="838201" y="645352"/>
            <a:ext cx="1282430"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65037EFD-15E7-4045-B2A5-E30C4F21D59E}"/>
              </a:ext>
            </a:extLst>
          </p:cNvPr>
          <p:cNvPicPr>
            <a:picLocks noChangeAspect="1"/>
          </p:cNvPicPr>
          <p:nvPr/>
        </p:nvPicPr>
        <p:blipFill rotWithShape="1">
          <a:blip r:embed="rId3">
            <a:extLst>
              <a:ext uri="{28A0092B-C50C-407E-A947-70E740481C1C}">
                <a14:useLocalDpi xmlns:a14="http://schemas.microsoft.com/office/drawing/2010/main" val="0"/>
              </a:ext>
            </a:extLst>
          </a:blip>
          <a:srcRect t="131" b="1440"/>
          <a:stretch/>
        </p:blipFill>
        <p:spPr>
          <a:xfrm>
            <a:off x="847576" y="2766292"/>
            <a:ext cx="5305425" cy="3446356"/>
          </a:xfrm>
          <a:prstGeom prst="rect">
            <a:avLst/>
          </a:prstGeom>
          <a:ln w="38100">
            <a:solidFill>
              <a:schemeClr val="accent2">
                <a:lumMod val="75000"/>
              </a:schemeClr>
            </a:solidFill>
          </a:ln>
        </p:spPr>
      </p:pic>
      <p:sp>
        <p:nvSpPr>
          <p:cNvPr id="10" name="TextBox 9">
            <a:extLst>
              <a:ext uri="{FF2B5EF4-FFF2-40B4-BE49-F238E27FC236}">
                <a16:creationId xmlns:a16="http://schemas.microsoft.com/office/drawing/2014/main" id="{77568A22-FF32-4BD7-96CB-7D21A8B52A15}"/>
              </a:ext>
            </a:extLst>
          </p:cNvPr>
          <p:cNvSpPr txBox="1"/>
          <p:nvPr/>
        </p:nvSpPr>
        <p:spPr>
          <a:xfrm>
            <a:off x="8483508" y="4075233"/>
            <a:ext cx="2140085" cy="584775"/>
          </a:xfrm>
          <a:prstGeom prst="rect">
            <a:avLst/>
          </a:prstGeom>
          <a:noFill/>
        </p:spPr>
        <p:txBody>
          <a:bodyPr wrap="square" rtlCol="0">
            <a:spAutoFit/>
          </a:bodyPr>
          <a:lstStyle/>
          <a:p>
            <a:r>
              <a:rPr lang="en-US" sz="3200" dirty="0">
                <a:solidFill>
                  <a:schemeClr val="accent2">
                    <a:lumMod val="75000"/>
                  </a:schemeClr>
                </a:solidFill>
              </a:rPr>
              <a:t>Windows</a:t>
            </a:r>
          </a:p>
        </p:txBody>
      </p:sp>
      <p:sp>
        <p:nvSpPr>
          <p:cNvPr id="14" name="Rectangle 13">
            <a:extLst>
              <a:ext uri="{FF2B5EF4-FFF2-40B4-BE49-F238E27FC236}">
                <a16:creationId xmlns:a16="http://schemas.microsoft.com/office/drawing/2014/main" id="{A7CB12A3-8D05-4559-9690-F5AA86167294}"/>
              </a:ext>
            </a:extLst>
          </p:cNvPr>
          <p:cNvSpPr/>
          <p:nvPr/>
        </p:nvSpPr>
        <p:spPr>
          <a:xfrm>
            <a:off x="2532075" y="3133475"/>
            <a:ext cx="896614" cy="1151783"/>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357D29D-A50D-497B-AD76-CBB9A3490464}"/>
              </a:ext>
            </a:extLst>
          </p:cNvPr>
          <p:cNvSpPr/>
          <p:nvPr/>
        </p:nvSpPr>
        <p:spPr>
          <a:xfrm>
            <a:off x="838201" y="2736475"/>
            <a:ext cx="1282430"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6A31A88-E757-4B74-A67B-1132BCCD916C}"/>
              </a:ext>
            </a:extLst>
          </p:cNvPr>
          <p:cNvSpPr/>
          <p:nvPr/>
        </p:nvSpPr>
        <p:spPr>
          <a:xfrm>
            <a:off x="2594287" y="5326106"/>
            <a:ext cx="3302930" cy="416603"/>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4" descr="Image result for windows logo">
            <a:extLst>
              <a:ext uri="{FF2B5EF4-FFF2-40B4-BE49-F238E27FC236}">
                <a16:creationId xmlns:a16="http://schemas.microsoft.com/office/drawing/2014/main" id="{F2CBE139-4848-4A5E-BBE1-5D4CF4982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4871" y="3960740"/>
            <a:ext cx="726358" cy="8137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apple mac logo">
            <a:extLst>
              <a:ext uri="{FF2B5EF4-FFF2-40B4-BE49-F238E27FC236}">
                <a16:creationId xmlns:a16="http://schemas.microsoft.com/office/drawing/2014/main" id="{A75C1AE7-6134-47F0-8BDD-6507AB830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631" t="-1" r="17395" b="7189"/>
          <a:stretch/>
        </p:blipFill>
        <p:spPr bwMode="auto">
          <a:xfrm>
            <a:off x="7525724" y="1090854"/>
            <a:ext cx="682859" cy="7886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windows logo">
            <a:extLst>
              <a:ext uri="{FF2B5EF4-FFF2-40B4-BE49-F238E27FC236}">
                <a16:creationId xmlns:a16="http://schemas.microsoft.com/office/drawing/2014/main" id="{CDC1C2DD-0C88-4E2F-9E3B-A458CDB11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271" y="4113140"/>
            <a:ext cx="726358" cy="81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3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hlinkClick r:id="rId3"/>
            <a:extLst>
              <a:ext uri="{FF2B5EF4-FFF2-40B4-BE49-F238E27FC236}">
                <a16:creationId xmlns:a16="http://schemas.microsoft.com/office/drawing/2014/main" id="{1F307E12-444B-4B79-AC75-AC5F0AA70B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44737" y="-4515"/>
            <a:ext cx="9702525" cy="6862515"/>
          </a:xfrm>
          <a:prstGeom prst="rect">
            <a:avLst/>
          </a:prstGeom>
        </p:spPr>
      </p:pic>
    </p:spTree>
    <p:extLst>
      <p:ext uri="{BB962C8B-B14F-4D97-AF65-F5344CB8AC3E}">
        <p14:creationId xmlns:p14="http://schemas.microsoft.com/office/powerpoint/2010/main" val="2674371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E8D94D-3CA1-E849-B15F-664E06EAAF9F}"/>
              </a:ext>
            </a:extLst>
          </p:cNvPr>
          <p:cNvPicPr>
            <a:picLocks noChangeAspect="1"/>
          </p:cNvPicPr>
          <p:nvPr/>
        </p:nvPicPr>
        <p:blipFill>
          <a:blip r:embed="rId2"/>
          <a:stretch>
            <a:fillRect/>
          </a:stretch>
        </p:blipFill>
        <p:spPr>
          <a:xfrm>
            <a:off x="291829" y="173612"/>
            <a:ext cx="6096000" cy="4073407"/>
          </a:xfrm>
          <a:prstGeom prst="rect">
            <a:avLst/>
          </a:prstGeom>
          <a:ln w="38100">
            <a:solidFill>
              <a:srgbClr val="7030A0"/>
            </a:solidFill>
          </a:ln>
        </p:spPr>
      </p:pic>
      <p:pic>
        <p:nvPicPr>
          <p:cNvPr id="6" name="Picture 5">
            <a:extLst>
              <a:ext uri="{FF2B5EF4-FFF2-40B4-BE49-F238E27FC236}">
                <a16:creationId xmlns:a16="http://schemas.microsoft.com/office/drawing/2014/main" id="{EBFC59D2-C86B-4954-9332-961D67DEF0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68442" y="3428999"/>
            <a:ext cx="8810379" cy="3378633"/>
          </a:xfrm>
          <a:prstGeom prst="rect">
            <a:avLst/>
          </a:prstGeom>
          <a:ln w="38100">
            <a:solidFill>
              <a:schemeClr val="accent2">
                <a:lumMod val="75000"/>
              </a:schemeClr>
            </a:solidFill>
          </a:ln>
        </p:spPr>
      </p:pic>
      <p:pic>
        <p:nvPicPr>
          <p:cNvPr id="7" name="Picture 2" descr="Image result for apple mac logo">
            <a:extLst>
              <a:ext uri="{FF2B5EF4-FFF2-40B4-BE49-F238E27FC236}">
                <a16:creationId xmlns:a16="http://schemas.microsoft.com/office/drawing/2014/main" id="{95E32637-5888-4F5E-8240-6306E039A8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31" t="-1" r="17395" b="7189"/>
          <a:stretch/>
        </p:blipFill>
        <p:spPr bwMode="auto">
          <a:xfrm>
            <a:off x="6598072" y="173612"/>
            <a:ext cx="682859" cy="7886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windows logo">
            <a:extLst>
              <a:ext uri="{FF2B5EF4-FFF2-40B4-BE49-F238E27FC236}">
                <a16:creationId xmlns:a16="http://schemas.microsoft.com/office/drawing/2014/main" id="{E210AF29-A17A-4E96-B01B-A558E28CF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8715" y="5128590"/>
            <a:ext cx="726358" cy="80348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3E82530-27B4-4F06-A587-D9617C9A6432}"/>
              </a:ext>
            </a:extLst>
          </p:cNvPr>
          <p:cNvSpPr/>
          <p:nvPr/>
        </p:nvSpPr>
        <p:spPr>
          <a:xfrm>
            <a:off x="1503798" y="2557702"/>
            <a:ext cx="4592202" cy="410785"/>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EA78C93-9C6F-4F90-BBE1-5985D25A6595}"/>
              </a:ext>
            </a:extLst>
          </p:cNvPr>
          <p:cNvSpPr/>
          <p:nvPr/>
        </p:nvSpPr>
        <p:spPr>
          <a:xfrm>
            <a:off x="4643400" y="5584832"/>
            <a:ext cx="4592202" cy="410785"/>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427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8D4EAB-9958-2F47-87B3-3C5FF1862232}"/>
              </a:ext>
            </a:extLst>
          </p:cNvPr>
          <p:cNvPicPr>
            <a:picLocks noChangeAspect="1"/>
          </p:cNvPicPr>
          <p:nvPr/>
        </p:nvPicPr>
        <p:blipFill>
          <a:blip r:embed="rId2"/>
          <a:stretch>
            <a:fillRect/>
          </a:stretch>
        </p:blipFill>
        <p:spPr>
          <a:xfrm>
            <a:off x="195701" y="0"/>
            <a:ext cx="5553117" cy="5311302"/>
          </a:xfrm>
          <a:prstGeom prst="rect">
            <a:avLst/>
          </a:prstGeom>
          <a:ln w="38100">
            <a:solidFill>
              <a:srgbClr val="7030A0"/>
            </a:solidFill>
          </a:ln>
        </p:spPr>
      </p:pic>
      <p:pic>
        <p:nvPicPr>
          <p:cNvPr id="4" name="Picture 3">
            <a:extLst>
              <a:ext uri="{FF2B5EF4-FFF2-40B4-BE49-F238E27FC236}">
                <a16:creationId xmlns:a16="http://schemas.microsoft.com/office/drawing/2014/main" id="{E426D412-0B29-4093-A39F-4D3BE19624FA}"/>
              </a:ext>
            </a:extLst>
          </p:cNvPr>
          <p:cNvPicPr>
            <a:picLocks noChangeAspect="1"/>
          </p:cNvPicPr>
          <p:nvPr/>
        </p:nvPicPr>
        <p:blipFill>
          <a:blip r:embed="rId3"/>
          <a:stretch>
            <a:fillRect/>
          </a:stretch>
        </p:blipFill>
        <p:spPr>
          <a:xfrm>
            <a:off x="4137760" y="2299458"/>
            <a:ext cx="7858539" cy="4379431"/>
          </a:xfrm>
          <a:prstGeom prst="rect">
            <a:avLst/>
          </a:prstGeom>
          <a:ln w="38100">
            <a:solidFill>
              <a:schemeClr val="accent2">
                <a:lumMod val="75000"/>
              </a:schemeClr>
            </a:solidFill>
          </a:ln>
        </p:spPr>
      </p:pic>
      <p:pic>
        <p:nvPicPr>
          <p:cNvPr id="5" name="Picture 2" descr="Image result for apple mac logo">
            <a:extLst>
              <a:ext uri="{FF2B5EF4-FFF2-40B4-BE49-F238E27FC236}">
                <a16:creationId xmlns:a16="http://schemas.microsoft.com/office/drawing/2014/main" id="{71CF9306-4447-4AAD-9E9E-7896490A8A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31" t="-1" r="17395" b="7189"/>
          <a:stretch/>
        </p:blipFill>
        <p:spPr bwMode="auto">
          <a:xfrm>
            <a:off x="5961967" y="179111"/>
            <a:ext cx="682859" cy="788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windows logo">
            <a:extLst>
              <a:ext uri="{FF2B5EF4-FFF2-40B4-BE49-F238E27FC236}">
                <a16:creationId xmlns:a16="http://schemas.microsoft.com/office/drawing/2014/main" id="{5CB798FB-C064-428A-AAEE-344D6D0B8F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6888" y="5865127"/>
            <a:ext cx="726358" cy="8137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0880D8D-6670-440B-8EB6-5FCE19175BB4}"/>
              </a:ext>
            </a:extLst>
          </p:cNvPr>
          <p:cNvSpPr/>
          <p:nvPr/>
        </p:nvSpPr>
        <p:spPr>
          <a:xfrm>
            <a:off x="1503798" y="3267226"/>
            <a:ext cx="470776" cy="572559"/>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79C716E-0711-46DB-A871-019A38BCBAC9}"/>
              </a:ext>
            </a:extLst>
          </p:cNvPr>
          <p:cNvSpPr/>
          <p:nvPr/>
        </p:nvSpPr>
        <p:spPr>
          <a:xfrm>
            <a:off x="5748818" y="3267225"/>
            <a:ext cx="470776" cy="572559"/>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4AC24AF-D683-4FAC-8F09-2AE80C30D8A6}"/>
              </a:ext>
            </a:extLst>
          </p:cNvPr>
          <p:cNvSpPr/>
          <p:nvPr/>
        </p:nvSpPr>
        <p:spPr>
          <a:xfrm>
            <a:off x="5709060" y="4686777"/>
            <a:ext cx="4362591" cy="1064666"/>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11BF93A-80FF-4508-A761-86AD5DDAD78A}"/>
              </a:ext>
            </a:extLst>
          </p:cNvPr>
          <p:cNvSpPr/>
          <p:nvPr/>
        </p:nvSpPr>
        <p:spPr>
          <a:xfrm>
            <a:off x="182449" y="4499079"/>
            <a:ext cx="1937900" cy="572559"/>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CB0FC66-9A05-4A09-BF30-4B96CA4BCC05}"/>
              </a:ext>
            </a:extLst>
          </p:cNvPr>
          <p:cNvSpPr/>
          <p:nvPr/>
        </p:nvSpPr>
        <p:spPr>
          <a:xfrm>
            <a:off x="4088532" y="5963479"/>
            <a:ext cx="1937900" cy="307515"/>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985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FA6F04-A292-2D42-89FD-60160164B388}"/>
              </a:ext>
            </a:extLst>
          </p:cNvPr>
          <p:cNvPicPr>
            <a:picLocks noChangeAspect="1"/>
          </p:cNvPicPr>
          <p:nvPr/>
        </p:nvPicPr>
        <p:blipFill>
          <a:blip r:embed="rId2"/>
          <a:stretch>
            <a:fillRect/>
          </a:stretch>
        </p:blipFill>
        <p:spPr>
          <a:xfrm>
            <a:off x="2247900" y="2063750"/>
            <a:ext cx="7696200" cy="2730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0363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39A679-AD3A-434C-AAFF-E4B2063ED2DA}"/>
              </a:ext>
            </a:extLst>
          </p:cNvPr>
          <p:cNvPicPr>
            <a:picLocks noChangeAspect="1"/>
          </p:cNvPicPr>
          <p:nvPr/>
        </p:nvPicPr>
        <p:blipFill>
          <a:blip r:embed="rId2"/>
          <a:stretch>
            <a:fillRect/>
          </a:stretch>
        </p:blipFill>
        <p:spPr>
          <a:xfrm>
            <a:off x="2095500" y="1397000"/>
            <a:ext cx="4000500" cy="4064000"/>
          </a:xfrm>
          <a:prstGeom prst="rect">
            <a:avLst/>
          </a:prstGeom>
        </p:spPr>
      </p:pic>
      <p:sp>
        <p:nvSpPr>
          <p:cNvPr id="3" name="TextBox 2">
            <a:extLst>
              <a:ext uri="{FF2B5EF4-FFF2-40B4-BE49-F238E27FC236}">
                <a16:creationId xmlns:a16="http://schemas.microsoft.com/office/drawing/2014/main" id="{057F48A0-BDCB-E445-BE62-BD1DB51F4AB0}"/>
              </a:ext>
            </a:extLst>
          </p:cNvPr>
          <p:cNvSpPr txBox="1"/>
          <p:nvPr/>
        </p:nvSpPr>
        <p:spPr>
          <a:xfrm>
            <a:off x="6945549" y="2028616"/>
            <a:ext cx="4105072" cy="2800767"/>
          </a:xfrm>
          <a:prstGeom prst="rect">
            <a:avLst/>
          </a:prstGeom>
          <a:noFill/>
        </p:spPr>
        <p:txBody>
          <a:bodyPr wrap="square" rtlCol="0">
            <a:spAutoFit/>
          </a:bodyPr>
          <a:lstStyle/>
          <a:p>
            <a:pPr algn="ctr"/>
            <a:r>
              <a:rPr lang="en-US" sz="8800" dirty="0"/>
              <a:t>Your</a:t>
            </a:r>
          </a:p>
          <a:p>
            <a:pPr algn="ctr"/>
            <a:r>
              <a:rPr lang="en-US" sz="8800" dirty="0"/>
              <a:t>turn!</a:t>
            </a:r>
          </a:p>
        </p:txBody>
      </p:sp>
    </p:spTree>
    <p:extLst>
      <p:ext uri="{BB962C8B-B14F-4D97-AF65-F5344CB8AC3E}">
        <p14:creationId xmlns:p14="http://schemas.microsoft.com/office/powerpoint/2010/main" val="2321695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FBBFB-CF99-4745-920B-A0C5F651301D}"/>
              </a:ext>
            </a:extLst>
          </p:cNvPr>
          <p:cNvSpPr>
            <a:spLocks noGrp="1"/>
          </p:cNvSpPr>
          <p:nvPr>
            <p:ph type="title"/>
          </p:nvPr>
        </p:nvSpPr>
        <p:spPr/>
        <p:txBody>
          <a:bodyPr/>
          <a:lstStyle/>
          <a:p>
            <a:r>
              <a:rPr lang="en-US" dirty="0"/>
              <a:t>3. Writing with sources: </a:t>
            </a:r>
            <a:r>
              <a:rPr lang="en-US" b="0" dirty="0"/>
              <a:t>Quotations</a:t>
            </a:r>
            <a:endParaRPr lang="en-US" dirty="0"/>
          </a:p>
        </p:txBody>
      </p:sp>
      <p:sp>
        <p:nvSpPr>
          <p:cNvPr id="3" name="Content Placeholder 2">
            <a:extLst>
              <a:ext uri="{FF2B5EF4-FFF2-40B4-BE49-F238E27FC236}">
                <a16:creationId xmlns:a16="http://schemas.microsoft.com/office/drawing/2014/main" id="{4536A9E7-7E72-DA46-B133-66C80F53ED1F}"/>
              </a:ext>
            </a:extLst>
          </p:cNvPr>
          <p:cNvSpPr>
            <a:spLocks noGrp="1"/>
          </p:cNvSpPr>
          <p:nvPr>
            <p:ph idx="1"/>
          </p:nvPr>
        </p:nvSpPr>
        <p:spPr/>
        <p:txBody>
          <a:bodyPr>
            <a:normAutofit fontScale="92500" lnSpcReduction="10000"/>
          </a:bodyPr>
          <a:lstStyle/>
          <a:p>
            <a:pPr marL="0" indent="0">
              <a:buNone/>
            </a:pPr>
            <a:r>
              <a:rPr lang="en-GB" dirty="0">
                <a:solidFill>
                  <a:srgbClr val="373737"/>
                </a:solidFill>
              </a:rPr>
              <a:t>The move from academic honesty towards academic integrity is important because </a:t>
            </a:r>
            <a:r>
              <a:rPr lang="en-GB" dirty="0"/>
              <a:t>“</a:t>
            </a:r>
            <a:r>
              <a:rPr lang="en-GB" dirty="0">
                <a:solidFill>
                  <a:srgbClr val="373737"/>
                </a:solidFill>
              </a:rPr>
              <a:t>integrity is about more than just writers being honest and citing their sources” (Royce, 2020).</a:t>
            </a:r>
          </a:p>
          <a:p>
            <a:pPr marL="0" indent="0">
              <a:buNone/>
            </a:pPr>
            <a:endParaRPr lang="en-GB" dirty="0">
              <a:solidFill>
                <a:srgbClr val="373737"/>
              </a:solidFill>
            </a:endParaRPr>
          </a:p>
          <a:p>
            <a:pPr marL="0" indent="0">
              <a:buNone/>
            </a:pPr>
            <a:r>
              <a:rPr lang="en-GB" dirty="0">
                <a:solidFill>
                  <a:srgbClr val="373737"/>
                </a:solidFill>
              </a:rPr>
              <a:t>Royce (2020) points out that </a:t>
            </a:r>
            <a:r>
              <a:rPr lang="en-GB" dirty="0"/>
              <a:t>“</a:t>
            </a:r>
            <a:r>
              <a:rPr lang="en-GB" dirty="0">
                <a:solidFill>
                  <a:srgbClr val="373737"/>
                </a:solidFill>
              </a:rPr>
              <a:t>integrity is about more than just writers being honest and citing their sources”.</a:t>
            </a:r>
          </a:p>
          <a:p>
            <a:pPr marL="0" indent="0">
              <a:buNone/>
            </a:pPr>
            <a:endParaRPr lang="en-GB" dirty="0">
              <a:solidFill>
                <a:srgbClr val="373737"/>
              </a:solidFill>
            </a:endParaRPr>
          </a:p>
          <a:p>
            <a:pPr marL="0" indent="0">
              <a:buNone/>
            </a:pPr>
            <a:r>
              <a:rPr lang="en-US" dirty="0"/>
              <a:t>Brooks &amp; Brooks (1999) contend that “[e]</a:t>
            </a:r>
            <a:r>
              <a:rPr lang="en-US" dirty="0" err="1"/>
              <a:t>ducators</a:t>
            </a:r>
            <a:r>
              <a:rPr lang="en-US" dirty="0"/>
              <a:t> must invite students to experience the world’s richness, empower them to ask their own questions and seek their own answers, and challenge them to understand the world’s complexities” (p.5).</a:t>
            </a:r>
            <a:endParaRPr lang="en-GB" dirty="0">
              <a:solidFill>
                <a:srgbClr val="373737"/>
              </a:solidFill>
            </a:endParaRPr>
          </a:p>
          <a:p>
            <a:pPr marL="0" indent="0">
              <a:buNone/>
            </a:pPr>
            <a:endParaRPr lang="en-US" dirty="0"/>
          </a:p>
        </p:txBody>
      </p:sp>
    </p:spTree>
    <p:extLst>
      <p:ext uri="{BB962C8B-B14F-4D97-AF65-F5344CB8AC3E}">
        <p14:creationId xmlns:p14="http://schemas.microsoft.com/office/powerpoint/2010/main" val="287695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1A4CF1-7B4A-244A-9D2F-45129021DC43}"/>
              </a:ext>
            </a:extLst>
          </p:cNvPr>
          <p:cNvSpPr>
            <a:spLocks noGrp="1"/>
          </p:cNvSpPr>
          <p:nvPr>
            <p:ph idx="1"/>
          </p:nvPr>
        </p:nvSpPr>
        <p:spPr>
          <a:xfrm>
            <a:off x="2256816" y="1575881"/>
            <a:ext cx="9096983" cy="4601082"/>
          </a:xfrm>
        </p:spPr>
        <p:txBody>
          <a:bodyPr>
            <a:normAutofit/>
          </a:bodyPr>
          <a:lstStyle/>
          <a:p>
            <a:pPr marL="0" indent="0">
              <a:buNone/>
            </a:pPr>
            <a:r>
              <a:rPr lang="en-GB" dirty="0"/>
              <a:t>“But (academic) integrity is much more than just about (academic) honesty. Academic honesty smacks of citing sources because if we do not do this, we get punished.  It is the choice of the writer.  It could be poor work habits, ignorance, misunderstanding or other factors which lead to failure to cite sources, but in the academic world, plagiarism is plagiarism, intentional or not.</a:t>
            </a:r>
          </a:p>
          <a:p>
            <a:pPr marL="0" indent="0">
              <a:buNone/>
            </a:pPr>
            <a:r>
              <a:rPr lang="en-GB" dirty="0"/>
              <a:t>Academic integrity, though.  There are no contexts with academic integrity. When we use the work of other people, we cite our sources without needing to think about it. We say, as a matter of honour, this is not mine. ” </a:t>
            </a:r>
          </a:p>
          <a:p>
            <a:pPr marL="0" indent="0">
              <a:buNone/>
            </a:pPr>
            <a:endParaRPr lang="en-GB" dirty="0"/>
          </a:p>
        </p:txBody>
      </p:sp>
      <p:sp>
        <p:nvSpPr>
          <p:cNvPr id="3" name="Title 2">
            <a:extLst>
              <a:ext uri="{FF2B5EF4-FFF2-40B4-BE49-F238E27FC236}">
                <a16:creationId xmlns:a16="http://schemas.microsoft.com/office/drawing/2014/main" id="{90F06409-4678-6444-BA21-9B52841ACF94}"/>
              </a:ext>
            </a:extLst>
          </p:cNvPr>
          <p:cNvSpPr>
            <a:spLocks noGrp="1"/>
          </p:cNvSpPr>
          <p:nvPr>
            <p:ph type="title"/>
          </p:nvPr>
        </p:nvSpPr>
        <p:spPr/>
        <p:txBody>
          <a:bodyPr>
            <a:normAutofit/>
          </a:bodyPr>
          <a:lstStyle/>
          <a:p>
            <a:r>
              <a:rPr lang="en-US" dirty="0"/>
              <a:t>3. Writing with sources: </a:t>
            </a:r>
            <a:r>
              <a:rPr lang="en-US" b="0" dirty="0"/>
              <a:t>Quotations</a:t>
            </a:r>
            <a:endParaRPr lang="en-US" dirty="0"/>
          </a:p>
        </p:txBody>
      </p:sp>
      <p:sp>
        <p:nvSpPr>
          <p:cNvPr id="4" name="TextBox 3">
            <a:extLst>
              <a:ext uri="{FF2B5EF4-FFF2-40B4-BE49-F238E27FC236}">
                <a16:creationId xmlns:a16="http://schemas.microsoft.com/office/drawing/2014/main" id="{69DE7CEE-8568-8E40-BFBA-5E899F82791D}"/>
              </a:ext>
            </a:extLst>
          </p:cNvPr>
          <p:cNvSpPr txBox="1"/>
          <p:nvPr/>
        </p:nvSpPr>
        <p:spPr>
          <a:xfrm>
            <a:off x="7412477" y="5856051"/>
            <a:ext cx="3941323" cy="523220"/>
          </a:xfrm>
          <a:prstGeom prst="rect">
            <a:avLst/>
          </a:prstGeom>
          <a:noFill/>
        </p:spPr>
        <p:txBody>
          <a:bodyPr wrap="square" rtlCol="0">
            <a:spAutoFit/>
          </a:bodyPr>
          <a:lstStyle/>
          <a:p>
            <a:pPr algn="r"/>
            <a:r>
              <a:rPr lang="en-US" sz="2800" dirty="0"/>
              <a:t>(Royce, 2020)</a:t>
            </a:r>
          </a:p>
        </p:txBody>
      </p:sp>
      <p:pic>
        <p:nvPicPr>
          <p:cNvPr id="5" name="Picture 4">
            <a:extLst>
              <a:ext uri="{FF2B5EF4-FFF2-40B4-BE49-F238E27FC236}">
                <a16:creationId xmlns:a16="http://schemas.microsoft.com/office/drawing/2014/main" id="{FE2175E6-1577-6A46-A640-F3E195234362}"/>
              </a:ext>
            </a:extLst>
          </p:cNvPr>
          <p:cNvPicPr>
            <a:picLocks noChangeAspect="1"/>
          </p:cNvPicPr>
          <p:nvPr/>
        </p:nvPicPr>
        <p:blipFill>
          <a:blip r:embed="rId2"/>
          <a:stretch>
            <a:fillRect/>
          </a:stretch>
        </p:blipFill>
        <p:spPr>
          <a:xfrm>
            <a:off x="136718" y="1575881"/>
            <a:ext cx="1867180" cy="1896817"/>
          </a:xfrm>
          <a:prstGeom prst="rect">
            <a:avLst/>
          </a:prstGeom>
        </p:spPr>
      </p:pic>
      <p:sp>
        <p:nvSpPr>
          <p:cNvPr id="6" name="TextBox 5">
            <a:extLst>
              <a:ext uri="{FF2B5EF4-FFF2-40B4-BE49-F238E27FC236}">
                <a16:creationId xmlns:a16="http://schemas.microsoft.com/office/drawing/2014/main" id="{317464F8-8EA7-6540-8E84-F2EB97B35269}"/>
              </a:ext>
            </a:extLst>
          </p:cNvPr>
          <p:cNvSpPr txBox="1"/>
          <p:nvPr/>
        </p:nvSpPr>
        <p:spPr>
          <a:xfrm>
            <a:off x="0" y="3712459"/>
            <a:ext cx="2256817" cy="1569660"/>
          </a:xfrm>
          <a:prstGeom prst="rect">
            <a:avLst/>
          </a:prstGeom>
          <a:noFill/>
        </p:spPr>
        <p:txBody>
          <a:bodyPr wrap="square" rtlCol="0">
            <a:spAutoFit/>
          </a:bodyPr>
          <a:lstStyle/>
          <a:p>
            <a:pPr algn="ctr"/>
            <a:r>
              <a:rPr lang="en-US" sz="4800" dirty="0">
                <a:solidFill>
                  <a:srgbClr val="EC619F"/>
                </a:solidFill>
              </a:rPr>
              <a:t>Your</a:t>
            </a:r>
          </a:p>
          <a:p>
            <a:pPr algn="ctr"/>
            <a:r>
              <a:rPr lang="en-US" sz="4800" dirty="0">
                <a:solidFill>
                  <a:srgbClr val="EC619F"/>
                </a:solidFill>
              </a:rPr>
              <a:t>turn!</a:t>
            </a:r>
          </a:p>
        </p:txBody>
      </p:sp>
    </p:spTree>
    <p:extLst>
      <p:ext uri="{BB962C8B-B14F-4D97-AF65-F5344CB8AC3E}">
        <p14:creationId xmlns:p14="http://schemas.microsoft.com/office/powerpoint/2010/main" val="253211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1A4CF1-7B4A-244A-9D2F-45129021DC43}"/>
              </a:ext>
            </a:extLst>
          </p:cNvPr>
          <p:cNvSpPr>
            <a:spLocks noGrp="1"/>
          </p:cNvSpPr>
          <p:nvPr>
            <p:ph idx="1"/>
          </p:nvPr>
        </p:nvSpPr>
        <p:spPr/>
        <p:txBody>
          <a:bodyPr>
            <a:normAutofit fontScale="92500" lnSpcReduction="20000"/>
          </a:bodyPr>
          <a:lstStyle/>
          <a:p>
            <a:pPr marL="0" indent="0">
              <a:buNone/>
            </a:pPr>
            <a:r>
              <a:rPr lang="en-US" dirty="0"/>
              <a:t>“Educators must invite students to experience the world’s richness, empower them to ask their own questions and seek their own answers, and challenge them to understand the world’s complexities” (Brooks &amp; Brooks, 1999)</a:t>
            </a:r>
          </a:p>
          <a:p>
            <a:pPr marL="0" indent="0">
              <a:buNone/>
            </a:pPr>
            <a:endParaRPr lang="en-US" dirty="0">
              <a:solidFill>
                <a:schemeClr val="accent6">
                  <a:lumMod val="50000"/>
                </a:schemeClr>
              </a:solidFill>
            </a:endParaRPr>
          </a:p>
          <a:p>
            <a:pPr marL="0" indent="0">
              <a:buNone/>
            </a:pPr>
            <a:r>
              <a:rPr lang="en-US" dirty="0">
                <a:solidFill>
                  <a:schemeClr val="accent6">
                    <a:lumMod val="75000"/>
                  </a:schemeClr>
                </a:solidFill>
              </a:rPr>
              <a:t>Brooks &amp; Brooks (1999) stress how important it is for educators to give students the opportunity to explore complex, real-world inquiries through their own authentic questions.</a:t>
            </a:r>
          </a:p>
          <a:p>
            <a:pPr marL="0" indent="0">
              <a:buNone/>
            </a:pPr>
            <a:endParaRPr lang="en-US" dirty="0">
              <a:solidFill>
                <a:srgbClr val="373737"/>
              </a:solidFill>
            </a:endParaRPr>
          </a:p>
          <a:p>
            <a:pPr marL="0" indent="0">
              <a:buNone/>
            </a:pPr>
            <a:r>
              <a:rPr lang="en-US" dirty="0">
                <a:solidFill>
                  <a:srgbClr val="373737"/>
                </a:solidFill>
              </a:rPr>
              <a:t>NOT:</a:t>
            </a:r>
          </a:p>
          <a:p>
            <a:pPr marL="0" indent="0">
              <a:buNone/>
            </a:pPr>
            <a:r>
              <a:rPr lang="en-US" dirty="0">
                <a:solidFill>
                  <a:srgbClr val="FF0000"/>
                </a:solidFill>
              </a:rPr>
              <a:t>Brooks &amp; Brooks (1999) say that teachers must encourage pupils to experience how rich the world is, give them the power to ask questions for themselves and look for their own answers.</a:t>
            </a:r>
            <a:endParaRPr lang="en-GB" dirty="0">
              <a:solidFill>
                <a:srgbClr val="FF0000"/>
              </a:solidFill>
            </a:endParaRPr>
          </a:p>
        </p:txBody>
      </p:sp>
      <p:sp>
        <p:nvSpPr>
          <p:cNvPr id="3" name="Title 2">
            <a:extLst>
              <a:ext uri="{FF2B5EF4-FFF2-40B4-BE49-F238E27FC236}">
                <a16:creationId xmlns:a16="http://schemas.microsoft.com/office/drawing/2014/main" id="{90F06409-4678-6444-BA21-9B52841ACF94}"/>
              </a:ext>
            </a:extLst>
          </p:cNvPr>
          <p:cNvSpPr>
            <a:spLocks noGrp="1"/>
          </p:cNvSpPr>
          <p:nvPr>
            <p:ph type="title"/>
          </p:nvPr>
        </p:nvSpPr>
        <p:spPr/>
        <p:txBody>
          <a:bodyPr>
            <a:normAutofit fontScale="90000"/>
          </a:bodyPr>
          <a:lstStyle/>
          <a:p>
            <a:r>
              <a:rPr lang="en-US" dirty="0"/>
              <a:t>3. Writing with sources: </a:t>
            </a:r>
            <a:r>
              <a:rPr lang="en-US" b="0" dirty="0"/>
              <a:t>Paraphrase &amp; summary</a:t>
            </a:r>
            <a:endParaRPr lang="en-US" dirty="0"/>
          </a:p>
        </p:txBody>
      </p:sp>
    </p:spTree>
    <p:extLst>
      <p:ext uri="{BB962C8B-B14F-4D97-AF65-F5344CB8AC3E}">
        <p14:creationId xmlns:p14="http://schemas.microsoft.com/office/powerpoint/2010/main" val="19563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1A4CF1-7B4A-244A-9D2F-45129021DC43}"/>
              </a:ext>
            </a:extLst>
          </p:cNvPr>
          <p:cNvSpPr>
            <a:spLocks noGrp="1"/>
          </p:cNvSpPr>
          <p:nvPr>
            <p:ph idx="1"/>
          </p:nvPr>
        </p:nvSpPr>
        <p:spPr>
          <a:xfrm>
            <a:off x="2256816" y="1575881"/>
            <a:ext cx="9096983" cy="4601082"/>
          </a:xfrm>
        </p:spPr>
        <p:txBody>
          <a:bodyPr>
            <a:normAutofit/>
          </a:bodyPr>
          <a:lstStyle/>
          <a:p>
            <a:pPr marL="0" indent="0">
              <a:buNone/>
            </a:pPr>
            <a:r>
              <a:rPr lang="en-GB" dirty="0"/>
              <a:t>“But (academic) integrity is much more than just about (academic) honesty. Academic honesty smacks of citing sources because if we do not do this, we get punished.  It is the choice of the writer.  It could be poor work habits, ignorance, misunderstanding or other factors which lead to failure to cite sources, but in the academic world, plagiarism is plagiarism, intentional or not.</a:t>
            </a:r>
          </a:p>
          <a:p>
            <a:pPr marL="0" indent="0">
              <a:buNone/>
            </a:pPr>
            <a:r>
              <a:rPr lang="en-GB" dirty="0"/>
              <a:t>Academic integrity, though.  There are no contexts with academic integrity. When we use the work of other people, we cite our sources without needing to think about it. We say, as a matter of honour, this is not mine. ” </a:t>
            </a:r>
          </a:p>
          <a:p>
            <a:pPr marL="0" indent="0">
              <a:buNone/>
            </a:pPr>
            <a:endParaRPr lang="en-GB" dirty="0"/>
          </a:p>
        </p:txBody>
      </p:sp>
      <p:sp>
        <p:nvSpPr>
          <p:cNvPr id="3" name="Title 2">
            <a:extLst>
              <a:ext uri="{FF2B5EF4-FFF2-40B4-BE49-F238E27FC236}">
                <a16:creationId xmlns:a16="http://schemas.microsoft.com/office/drawing/2014/main" id="{90F06409-4678-6444-BA21-9B52841ACF94}"/>
              </a:ext>
            </a:extLst>
          </p:cNvPr>
          <p:cNvSpPr>
            <a:spLocks noGrp="1"/>
          </p:cNvSpPr>
          <p:nvPr>
            <p:ph type="title"/>
          </p:nvPr>
        </p:nvSpPr>
        <p:spPr/>
        <p:txBody>
          <a:bodyPr>
            <a:normAutofit fontScale="90000"/>
          </a:bodyPr>
          <a:lstStyle/>
          <a:p>
            <a:r>
              <a:rPr lang="en-US" dirty="0"/>
              <a:t>3. Writing with sources: </a:t>
            </a:r>
            <a:r>
              <a:rPr lang="en-US" b="0" dirty="0"/>
              <a:t>paraphrase &amp; summary</a:t>
            </a:r>
            <a:endParaRPr lang="en-US" dirty="0"/>
          </a:p>
        </p:txBody>
      </p:sp>
      <p:sp>
        <p:nvSpPr>
          <p:cNvPr id="4" name="TextBox 3">
            <a:extLst>
              <a:ext uri="{FF2B5EF4-FFF2-40B4-BE49-F238E27FC236}">
                <a16:creationId xmlns:a16="http://schemas.microsoft.com/office/drawing/2014/main" id="{69DE7CEE-8568-8E40-BFBA-5E899F82791D}"/>
              </a:ext>
            </a:extLst>
          </p:cNvPr>
          <p:cNvSpPr txBox="1"/>
          <p:nvPr/>
        </p:nvSpPr>
        <p:spPr>
          <a:xfrm>
            <a:off x="7412477" y="5856051"/>
            <a:ext cx="3941323" cy="523220"/>
          </a:xfrm>
          <a:prstGeom prst="rect">
            <a:avLst/>
          </a:prstGeom>
          <a:noFill/>
        </p:spPr>
        <p:txBody>
          <a:bodyPr wrap="square" rtlCol="0">
            <a:spAutoFit/>
          </a:bodyPr>
          <a:lstStyle/>
          <a:p>
            <a:pPr algn="r"/>
            <a:r>
              <a:rPr lang="en-US" sz="2800" dirty="0"/>
              <a:t>(Royce, 2020)</a:t>
            </a:r>
          </a:p>
        </p:txBody>
      </p:sp>
      <p:pic>
        <p:nvPicPr>
          <p:cNvPr id="5" name="Picture 4">
            <a:extLst>
              <a:ext uri="{FF2B5EF4-FFF2-40B4-BE49-F238E27FC236}">
                <a16:creationId xmlns:a16="http://schemas.microsoft.com/office/drawing/2014/main" id="{FE2175E6-1577-6A46-A640-F3E195234362}"/>
              </a:ext>
            </a:extLst>
          </p:cNvPr>
          <p:cNvPicPr>
            <a:picLocks noChangeAspect="1"/>
          </p:cNvPicPr>
          <p:nvPr/>
        </p:nvPicPr>
        <p:blipFill>
          <a:blip r:embed="rId2"/>
          <a:stretch>
            <a:fillRect/>
          </a:stretch>
        </p:blipFill>
        <p:spPr>
          <a:xfrm>
            <a:off x="136718" y="1575881"/>
            <a:ext cx="1867180" cy="1896817"/>
          </a:xfrm>
          <a:prstGeom prst="rect">
            <a:avLst/>
          </a:prstGeom>
        </p:spPr>
      </p:pic>
      <p:sp>
        <p:nvSpPr>
          <p:cNvPr id="6" name="TextBox 5">
            <a:extLst>
              <a:ext uri="{FF2B5EF4-FFF2-40B4-BE49-F238E27FC236}">
                <a16:creationId xmlns:a16="http://schemas.microsoft.com/office/drawing/2014/main" id="{317464F8-8EA7-6540-8E84-F2EB97B35269}"/>
              </a:ext>
            </a:extLst>
          </p:cNvPr>
          <p:cNvSpPr txBox="1"/>
          <p:nvPr/>
        </p:nvSpPr>
        <p:spPr>
          <a:xfrm>
            <a:off x="0" y="3712459"/>
            <a:ext cx="2256817" cy="1569660"/>
          </a:xfrm>
          <a:prstGeom prst="rect">
            <a:avLst/>
          </a:prstGeom>
          <a:noFill/>
        </p:spPr>
        <p:txBody>
          <a:bodyPr wrap="square" rtlCol="0">
            <a:spAutoFit/>
          </a:bodyPr>
          <a:lstStyle/>
          <a:p>
            <a:pPr algn="ctr"/>
            <a:r>
              <a:rPr lang="en-US" sz="4800" dirty="0">
                <a:solidFill>
                  <a:srgbClr val="EC619F"/>
                </a:solidFill>
              </a:rPr>
              <a:t>Your</a:t>
            </a:r>
          </a:p>
          <a:p>
            <a:pPr algn="ctr"/>
            <a:r>
              <a:rPr lang="en-US" sz="4800" dirty="0">
                <a:solidFill>
                  <a:srgbClr val="EC619F"/>
                </a:solidFill>
              </a:rPr>
              <a:t>turn!</a:t>
            </a:r>
          </a:p>
        </p:txBody>
      </p:sp>
    </p:spTree>
    <p:extLst>
      <p:ext uri="{BB962C8B-B14F-4D97-AF65-F5344CB8AC3E}">
        <p14:creationId xmlns:p14="http://schemas.microsoft.com/office/powerpoint/2010/main" val="1260931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E8FBB2-FD87-214E-8E39-ED76325621D4}"/>
              </a:ext>
            </a:extLst>
          </p:cNvPr>
          <p:cNvSpPr>
            <a:spLocks noGrp="1"/>
          </p:cNvSpPr>
          <p:nvPr>
            <p:ph idx="1"/>
          </p:nvPr>
        </p:nvSpPr>
        <p:spPr/>
        <p:txBody>
          <a:bodyPr>
            <a:normAutofit/>
          </a:bodyPr>
          <a:lstStyle/>
          <a:p>
            <a:r>
              <a:rPr lang="en-US" sz="3600" dirty="0"/>
              <a:t>Ask in the Library</a:t>
            </a:r>
          </a:p>
          <a:p>
            <a:r>
              <a:rPr lang="en-US" sz="3600" dirty="0"/>
              <a:t>Try </a:t>
            </a:r>
            <a:r>
              <a:rPr lang="en-US" sz="3600" dirty="0">
                <a:hlinkClick r:id="rId2"/>
              </a:rPr>
              <a:t>Purdue OWL</a:t>
            </a:r>
            <a:r>
              <a:rPr lang="en-US" sz="3600" dirty="0"/>
              <a:t> (Look for APA 6</a:t>
            </a:r>
            <a:r>
              <a:rPr lang="en-US" sz="3600" baseline="30000" dirty="0"/>
              <a:t>th</a:t>
            </a:r>
            <a:r>
              <a:rPr lang="en-US" sz="3600" dirty="0"/>
              <a:t> Edition in the menu on the lefthand side of the screen)</a:t>
            </a:r>
          </a:p>
          <a:p>
            <a:r>
              <a:rPr lang="en-US" sz="3600" dirty="0"/>
              <a:t>Try this guide I made at a previous school: </a:t>
            </a:r>
            <a:r>
              <a:rPr lang="en-US" sz="3600" dirty="0">
                <a:hlinkClick r:id="rId3"/>
              </a:rPr>
              <a:t>https://oakham-rutland.libguides.com/APAReferencing</a:t>
            </a:r>
            <a:r>
              <a:rPr lang="en-US" sz="3600" dirty="0"/>
              <a:t> </a:t>
            </a:r>
          </a:p>
        </p:txBody>
      </p:sp>
      <p:sp>
        <p:nvSpPr>
          <p:cNvPr id="3" name="Title 2">
            <a:extLst>
              <a:ext uri="{FF2B5EF4-FFF2-40B4-BE49-F238E27FC236}">
                <a16:creationId xmlns:a16="http://schemas.microsoft.com/office/drawing/2014/main" id="{98C6699A-7C98-DD42-87C4-548F6CCB6063}"/>
              </a:ext>
            </a:extLst>
          </p:cNvPr>
          <p:cNvSpPr>
            <a:spLocks noGrp="1"/>
          </p:cNvSpPr>
          <p:nvPr>
            <p:ph type="title"/>
          </p:nvPr>
        </p:nvSpPr>
        <p:spPr/>
        <p:txBody>
          <a:bodyPr/>
          <a:lstStyle/>
          <a:p>
            <a:r>
              <a:rPr lang="en-US" dirty="0"/>
              <a:t>Further support</a:t>
            </a:r>
          </a:p>
        </p:txBody>
      </p:sp>
    </p:spTree>
    <p:extLst>
      <p:ext uri="{BB962C8B-B14F-4D97-AF65-F5344CB8AC3E}">
        <p14:creationId xmlns:p14="http://schemas.microsoft.com/office/powerpoint/2010/main" val="855179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6EC6-E843-4D73-BFD4-F816375364D1}"/>
              </a:ext>
            </a:extLst>
          </p:cNvPr>
          <p:cNvSpPr>
            <a:spLocks noGrp="1"/>
          </p:cNvSpPr>
          <p:nvPr>
            <p:ph type="title"/>
          </p:nvPr>
        </p:nvSpPr>
        <p:spPr/>
        <p:txBody>
          <a:bodyPr>
            <a:normAutofit/>
          </a:bodyPr>
          <a:lstStyle/>
          <a:p>
            <a:r>
              <a:rPr lang="en-GB" dirty="0">
                <a:cs typeface="Arial"/>
              </a:rPr>
              <a:t>FOSIL and the Information Search Process</a:t>
            </a:r>
            <a:endParaRPr lang="en-GB" dirty="0"/>
          </a:p>
        </p:txBody>
      </p:sp>
      <p:pic>
        <p:nvPicPr>
          <p:cNvPr id="4" name="Picture 4" descr="Table&#10;&#10;Description automatically generated">
            <a:extLst>
              <a:ext uri="{FF2B5EF4-FFF2-40B4-BE49-F238E27FC236}">
                <a16:creationId xmlns:a16="http://schemas.microsoft.com/office/drawing/2014/main" id="{F018D3D8-BC8A-48AD-878D-77F94A29A63F}"/>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b="44698"/>
          <a:stretch/>
        </p:blipFill>
        <p:spPr>
          <a:xfrm>
            <a:off x="1333353" y="1487983"/>
            <a:ext cx="9525294" cy="2969717"/>
          </a:xfrm>
        </p:spPr>
      </p:pic>
      <p:pic>
        <p:nvPicPr>
          <p:cNvPr id="5" name="Picture 4" descr="Table&#10;&#10;Description automatically generated">
            <a:extLst>
              <a:ext uri="{FF2B5EF4-FFF2-40B4-BE49-F238E27FC236}">
                <a16:creationId xmlns:a16="http://schemas.microsoft.com/office/drawing/2014/main" id="{59273DCA-D13C-6A4E-B8F0-8524976722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3201"/>
          <a:stretch/>
        </p:blipFill>
        <p:spPr>
          <a:xfrm>
            <a:off x="2666706" y="6310312"/>
            <a:ext cx="9525294" cy="365125"/>
          </a:xfrm>
          <a:prstGeom prst="rect">
            <a:avLst/>
          </a:prstGeom>
        </p:spPr>
      </p:pic>
      <p:pic>
        <p:nvPicPr>
          <p:cNvPr id="6" name="Picture 2">
            <a:extLst>
              <a:ext uri="{FF2B5EF4-FFF2-40B4-BE49-F238E27FC236}">
                <a16:creationId xmlns:a16="http://schemas.microsoft.com/office/drawing/2014/main" id="{0B198A92-63D2-4E2F-BE88-5EB994CD6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4887" y="4620119"/>
            <a:ext cx="1842052" cy="1226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A83F137-4D95-4CAE-8721-F5F41FF982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1322" y="4555365"/>
            <a:ext cx="2036616" cy="1355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6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C206FA-ECE6-4493-A696-833F493C88BB}"/>
              </a:ext>
            </a:extLst>
          </p:cNvPr>
          <p:cNvSpPr>
            <a:spLocks noGrp="1"/>
          </p:cNvSpPr>
          <p:nvPr>
            <p:ph idx="1"/>
          </p:nvPr>
        </p:nvSpPr>
        <p:spPr/>
        <p:txBody>
          <a:bodyPr>
            <a:normAutofit/>
          </a:bodyPr>
          <a:lstStyle/>
          <a:p>
            <a:pPr marL="0" indent="0">
              <a:buNone/>
            </a:pPr>
            <a:r>
              <a:rPr lang="en-GB" dirty="0"/>
              <a:t>It has been suggested that “</a:t>
            </a:r>
            <a:r>
              <a:rPr lang="en-GB" b="0" i="0" dirty="0">
                <a:solidFill>
                  <a:srgbClr val="373737"/>
                </a:solidFill>
                <a:effectLst/>
              </a:rPr>
              <a:t> integrity is about more than just writers being honest and citing their sources” (Royce</a:t>
            </a:r>
            <a:r>
              <a:rPr lang="en-GB" dirty="0">
                <a:solidFill>
                  <a:srgbClr val="373737"/>
                </a:solidFill>
              </a:rPr>
              <a:t>, 2020).</a:t>
            </a:r>
          </a:p>
          <a:p>
            <a:pPr marL="0" indent="0">
              <a:buNone/>
            </a:pPr>
            <a:endParaRPr lang="en-GB" dirty="0">
              <a:solidFill>
                <a:srgbClr val="373737"/>
              </a:solidFill>
            </a:endParaRPr>
          </a:p>
          <a:p>
            <a:pPr marL="0" indent="0">
              <a:buNone/>
            </a:pPr>
            <a:endParaRPr lang="en-GB" dirty="0">
              <a:solidFill>
                <a:srgbClr val="373737"/>
              </a:solidFill>
            </a:endParaRPr>
          </a:p>
          <a:p>
            <a:pPr marL="0" indent="0">
              <a:buNone/>
            </a:pPr>
            <a:endParaRPr lang="en-GB" dirty="0">
              <a:solidFill>
                <a:srgbClr val="373737"/>
              </a:solidFill>
            </a:endParaRPr>
          </a:p>
          <a:p>
            <a:pPr marL="0" indent="0">
              <a:buNone/>
            </a:pPr>
            <a:r>
              <a:rPr lang="en-GB" b="1" dirty="0">
                <a:solidFill>
                  <a:srgbClr val="373737"/>
                </a:solidFill>
              </a:rPr>
              <a:t>Bibliography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Royce, J. (2020, July 9). </a:t>
            </a:r>
            <a:r>
              <a:rPr kumimoji="0" lang="en-US" altLang="en-US" b="0" i="1"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The integrity of integrity</a:t>
            </a:r>
            <a:r>
              <a:rPr kumimoji="0" lang="en-US" altLang="en-US"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Retrieved February 10, 2022, from Honesty, honestly...: </a:t>
            </a:r>
            <a:r>
              <a:rPr kumimoji="0" lang="en-US" altLang="en-US"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2"/>
              </a:rPr>
              <a:t>https://www.read2live.com/2020 /07/29/the-integrity-of-integrity/</a:t>
            </a:r>
            <a:r>
              <a:rPr kumimoji="0" lang="en-US" altLang="en-US"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endParaRPr kumimoji="0" lang="en-GB" altLang="en-US" b="0" i="0" u="none" strike="noStrike" cap="none" normalizeH="0" baseline="0" dirty="0">
              <a:ln>
                <a:noFill/>
              </a:ln>
              <a:solidFill>
                <a:schemeClr val="tx1"/>
              </a:solidFill>
              <a:effectLst/>
            </a:endParaRPr>
          </a:p>
        </p:txBody>
      </p:sp>
      <p:sp>
        <p:nvSpPr>
          <p:cNvPr id="3" name="Title 2">
            <a:extLst>
              <a:ext uri="{FF2B5EF4-FFF2-40B4-BE49-F238E27FC236}">
                <a16:creationId xmlns:a16="http://schemas.microsoft.com/office/drawing/2014/main" id="{AD48151F-8C7B-4709-8823-C05E6AF8712A}"/>
              </a:ext>
            </a:extLst>
          </p:cNvPr>
          <p:cNvSpPr>
            <a:spLocks noGrp="1"/>
          </p:cNvSpPr>
          <p:nvPr>
            <p:ph type="title"/>
          </p:nvPr>
        </p:nvSpPr>
        <p:spPr/>
        <p:txBody>
          <a:bodyPr/>
          <a:lstStyle/>
          <a:p>
            <a:r>
              <a:rPr lang="en-GB" dirty="0"/>
              <a:t>2. Citations vs References </a:t>
            </a:r>
            <a:r>
              <a:rPr lang="en-GB" b="0" dirty="0"/>
              <a:t>(Author, date)</a:t>
            </a:r>
          </a:p>
        </p:txBody>
      </p:sp>
      <p:sp>
        <p:nvSpPr>
          <p:cNvPr id="5" name="Rectangle 4">
            <a:extLst>
              <a:ext uri="{FF2B5EF4-FFF2-40B4-BE49-F238E27FC236}">
                <a16:creationId xmlns:a16="http://schemas.microsoft.com/office/drawing/2014/main" id="{253C6782-5C7F-48F5-A62E-F9D5417446A1}"/>
              </a:ext>
            </a:extLst>
          </p:cNvPr>
          <p:cNvSpPr/>
          <p:nvPr/>
        </p:nvSpPr>
        <p:spPr>
          <a:xfrm>
            <a:off x="6506817" y="2213113"/>
            <a:ext cx="2067340"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4C964BB-8E18-48C9-95F6-D16411B41CB2}"/>
              </a:ext>
            </a:extLst>
          </p:cNvPr>
          <p:cNvSpPr txBox="1"/>
          <p:nvPr/>
        </p:nvSpPr>
        <p:spPr>
          <a:xfrm>
            <a:off x="8315738" y="2703443"/>
            <a:ext cx="1914939" cy="523220"/>
          </a:xfrm>
          <a:prstGeom prst="rect">
            <a:avLst/>
          </a:prstGeom>
          <a:noFill/>
        </p:spPr>
        <p:txBody>
          <a:bodyPr wrap="square" rtlCol="0">
            <a:spAutoFit/>
          </a:bodyPr>
          <a:lstStyle/>
          <a:p>
            <a:r>
              <a:rPr lang="en-GB" sz="2800" dirty="0">
                <a:solidFill>
                  <a:srgbClr val="EC619F"/>
                </a:solidFill>
              </a:rPr>
              <a:t>Citation</a:t>
            </a:r>
          </a:p>
        </p:txBody>
      </p:sp>
      <p:sp>
        <p:nvSpPr>
          <p:cNvPr id="7" name="Rectangle 6">
            <a:extLst>
              <a:ext uri="{FF2B5EF4-FFF2-40B4-BE49-F238E27FC236}">
                <a16:creationId xmlns:a16="http://schemas.microsoft.com/office/drawing/2014/main" id="{726B61CB-42B2-4E06-8A80-E1987B25E66E}"/>
              </a:ext>
            </a:extLst>
          </p:cNvPr>
          <p:cNvSpPr/>
          <p:nvPr/>
        </p:nvSpPr>
        <p:spPr>
          <a:xfrm>
            <a:off x="838200" y="4726610"/>
            <a:ext cx="10515600" cy="1332084"/>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432947B-C96A-492C-8A98-1D222525E7CC}"/>
              </a:ext>
            </a:extLst>
          </p:cNvPr>
          <p:cNvSpPr txBox="1"/>
          <p:nvPr/>
        </p:nvSpPr>
        <p:spPr>
          <a:xfrm>
            <a:off x="10230677" y="6058694"/>
            <a:ext cx="1914939" cy="523220"/>
          </a:xfrm>
          <a:prstGeom prst="rect">
            <a:avLst/>
          </a:prstGeom>
          <a:noFill/>
        </p:spPr>
        <p:txBody>
          <a:bodyPr wrap="square" rtlCol="0">
            <a:spAutoFit/>
          </a:bodyPr>
          <a:lstStyle/>
          <a:p>
            <a:r>
              <a:rPr lang="en-GB" sz="2800" dirty="0">
                <a:solidFill>
                  <a:srgbClr val="EC619F"/>
                </a:solidFill>
              </a:rPr>
              <a:t>Reference</a:t>
            </a:r>
          </a:p>
        </p:txBody>
      </p:sp>
    </p:spTree>
    <p:extLst>
      <p:ext uri="{BB962C8B-B14F-4D97-AF65-F5344CB8AC3E}">
        <p14:creationId xmlns:p14="http://schemas.microsoft.com/office/powerpoint/2010/main" val="285959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042860-BA3F-B347-9477-0356D219267E}"/>
              </a:ext>
            </a:extLst>
          </p:cNvPr>
          <p:cNvSpPr>
            <a:spLocks noGrp="1"/>
          </p:cNvSpPr>
          <p:nvPr>
            <p:ph idx="1"/>
          </p:nvPr>
        </p:nvSpPr>
        <p:spPr/>
        <p:txBody>
          <a:bodyPr>
            <a:normAutofit lnSpcReduction="10000"/>
          </a:bodyPr>
          <a:lstStyle/>
          <a:p>
            <a:pPr marL="0" indent="0">
              <a:buNone/>
            </a:pPr>
            <a:r>
              <a:rPr lang="en-US" dirty="0"/>
              <a:t>Brooks &amp; Brooks (1999) contend that “[e]</a:t>
            </a:r>
            <a:r>
              <a:rPr lang="en-US" dirty="0" err="1"/>
              <a:t>ducators</a:t>
            </a:r>
            <a:r>
              <a:rPr lang="en-US" dirty="0"/>
              <a:t> must invite students to experience the world’s richness, empower them to ask their own questions and seek their own answers, and challenge them to understand the world’s complexities” (p.5).</a:t>
            </a:r>
          </a:p>
          <a:p>
            <a:pPr marL="0" indent="0">
              <a:buNone/>
            </a:pPr>
            <a:endParaRPr lang="en-US" dirty="0"/>
          </a:p>
          <a:p>
            <a:pPr marL="0" indent="0">
              <a:buNone/>
            </a:pPr>
            <a:r>
              <a:rPr lang="en-GB" b="1" dirty="0">
                <a:solidFill>
                  <a:srgbClr val="373737"/>
                </a:solidFill>
              </a:rPr>
              <a:t>Bibliography</a:t>
            </a:r>
          </a:p>
          <a:p>
            <a:pPr marL="0" indent="0">
              <a:buNone/>
            </a:pPr>
            <a:r>
              <a:rPr lang="en-US" dirty="0"/>
              <a:t>Brooks, J.G. &amp; Brooks, M.G. (1999). </a:t>
            </a:r>
            <a:r>
              <a:rPr lang="en-US" i="1" dirty="0"/>
              <a:t>In search of understanding: The case for constructivist classrooms</a:t>
            </a:r>
            <a:r>
              <a:rPr lang="en-US" dirty="0"/>
              <a:t>. Alexandria, VA: ASCD.</a:t>
            </a:r>
          </a:p>
          <a:p>
            <a:pPr marL="0" indent="0">
              <a:buNone/>
            </a:pPr>
            <a:endParaRPr lang="en-US" dirty="0"/>
          </a:p>
          <a:p>
            <a:pPr marL="0" indent="0">
              <a:buNone/>
            </a:pPr>
            <a:r>
              <a:rPr lang="en-US" dirty="0"/>
              <a:t>.</a:t>
            </a:r>
          </a:p>
        </p:txBody>
      </p:sp>
      <p:sp>
        <p:nvSpPr>
          <p:cNvPr id="3" name="Title 2">
            <a:extLst>
              <a:ext uri="{FF2B5EF4-FFF2-40B4-BE49-F238E27FC236}">
                <a16:creationId xmlns:a16="http://schemas.microsoft.com/office/drawing/2014/main" id="{0E6139E0-DE68-7B4E-9638-DAD911DC30F3}"/>
              </a:ext>
            </a:extLst>
          </p:cNvPr>
          <p:cNvSpPr>
            <a:spLocks noGrp="1"/>
          </p:cNvSpPr>
          <p:nvPr>
            <p:ph type="title"/>
          </p:nvPr>
        </p:nvSpPr>
        <p:spPr/>
        <p:txBody>
          <a:bodyPr/>
          <a:lstStyle/>
          <a:p>
            <a:r>
              <a:rPr lang="en-US" dirty="0"/>
              <a:t>3. Creating citations &amp; references: </a:t>
            </a:r>
            <a:r>
              <a:rPr lang="en-US" b="0" dirty="0"/>
              <a:t>Book</a:t>
            </a:r>
          </a:p>
        </p:txBody>
      </p:sp>
      <p:sp>
        <p:nvSpPr>
          <p:cNvPr id="6" name="Rectangle 5">
            <a:extLst>
              <a:ext uri="{FF2B5EF4-FFF2-40B4-BE49-F238E27FC236}">
                <a16:creationId xmlns:a16="http://schemas.microsoft.com/office/drawing/2014/main" id="{F63BD04A-E310-2B40-B902-CF2B5B7DA80A}"/>
              </a:ext>
            </a:extLst>
          </p:cNvPr>
          <p:cNvSpPr/>
          <p:nvPr/>
        </p:nvSpPr>
        <p:spPr>
          <a:xfrm>
            <a:off x="6351174" y="2777317"/>
            <a:ext cx="905660"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73D586B-32C0-FE46-9535-2D54DA8F86DE}"/>
              </a:ext>
            </a:extLst>
          </p:cNvPr>
          <p:cNvSpPr txBox="1"/>
          <p:nvPr/>
        </p:nvSpPr>
        <p:spPr>
          <a:xfrm>
            <a:off x="7256834" y="3267647"/>
            <a:ext cx="1914939" cy="523220"/>
          </a:xfrm>
          <a:prstGeom prst="rect">
            <a:avLst/>
          </a:prstGeom>
          <a:noFill/>
        </p:spPr>
        <p:txBody>
          <a:bodyPr wrap="square" rtlCol="0">
            <a:spAutoFit/>
          </a:bodyPr>
          <a:lstStyle/>
          <a:p>
            <a:r>
              <a:rPr lang="en-GB" sz="2800" dirty="0">
                <a:solidFill>
                  <a:srgbClr val="EC619F"/>
                </a:solidFill>
              </a:rPr>
              <a:t>Citation</a:t>
            </a:r>
          </a:p>
        </p:txBody>
      </p:sp>
      <p:sp>
        <p:nvSpPr>
          <p:cNvPr id="8" name="Rectangle 7">
            <a:extLst>
              <a:ext uri="{FF2B5EF4-FFF2-40B4-BE49-F238E27FC236}">
                <a16:creationId xmlns:a16="http://schemas.microsoft.com/office/drawing/2014/main" id="{660A4889-95EC-4D47-AB55-6A7EC1D35EA9}"/>
              </a:ext>
            </a:extLst>
          </p:cNvPr>
          <p:cNvSpPr/>
          <p:nvPr/>
        </p:nvSpPr>
        <p:spPr>
          <a:xfrm>
            <a:off x="916020" y="1825625"/>
            <a:ext cx="3422515" cy="490330"/>
          </a:xfrm>
          <a:prstGeom prst="rect">
            <a:avLst/>
          </a:prstGeom>
          <a:solidFill>
            <a:srgbClr val="EC619F">
              <a:alpha val="10196"/>
            </a:srgbClr>
          </a:solidFill>
          <a:ln w="38100">
            <a:solidFill>
              <a:srgbClr val="EC6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668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042860-BA3F-B347-9477-0356D219267E}"/>
              </a:ext>
            </a:extLst>
          </p:cNvPr>
          <p:cNvSpPr>
            <a:spLocks noGrp="1"/>
          </p:cNvSpPr>
          <p:nvPr>
            <p:ph idx="1"/>
          </p:nvPr>
        </p:nvSpPr>
        <p:spPr/>
        <p:txBody>
          <a:bodyPr>
            <a:normAutofit lnSpcReduction="10000"/>
          </a:bodyPr>
          <a:lstStyle/>
          <a:p>
            <a:pPr marL="0" indent="0">
              <a:buNone/>
            </a:pPr>
            <a:r>
              <a:rPr lang="en-US" dirty="0"/>
              <a:t>Brooks &amp; Brooks (1999) contend that “[e]</a:t>
            </a:r>
            <a:r>
              <a:rPr lang="en-US" dirty="0" err="1"/>
              <a:t>ducators</a:t>
            </a:r>
            <a:r>
              <a:rPr lang="en-US" dirty="0"/>
              <a:t> must invite students to experience the world’s richness, empower them to ask their own questions and seek their own answers, and challenge them to understand the world’s complexities” (p.5).</a:t>
            </a:r>
          </a:p>
          <a:p>
            <a:pPr marL="0" indent="0">
              <a:buNone/>
            </a:pPr>
            <a:endParaRPr lang="en-US" dirty="0"/>
          </a:p>
          <a:p>
            <a:pPr marL="0" indent="0">
              <a:buNone/>
            </a:pPr>
            <a:r>
              <a:rPr lang="en-GB" b="1" dirty="0">
                <a:solidFill>
                  <a:srgbClr val="373737"/>
                </a:solidFill>
              </a:rPr>
              <a:t>Bibliography</a:t>
            </a:r>
          </a:p>
          <a:p>
            <a:pPr marL="0" indent="0">
              <a:buNone/>
            </a:pPr>
            <a:r>
              <a:rPr lang="en-US" dirty="0">
                <a:solidFill>
                  <a:schemeClr val="accent1"/>
                </a:solidFill>
              </a:rPr>
              <a:t>Brooks, J.G. &amp; Brooks, M.G. </a:t>
            </a:r>
            <a:r>
              <a:rPr lang="en-US" dirty="0">
                <a:solidFill>
                  <a:srgbClr val="FF0000"/>
                </a:solidFill>
              </a:rPr>
              <a:t>(1999). </a:t>
            </a:r>
            <a:r>
              <a:rPr lang="en-US" i="1" dirty="0">
                <a:solidFill>
                  <a:srgbClr val="00B050"/>
                </a:solidFill>
              </a:rPr>
              <a:t>In search of understanding: The case for constructivist classrooms</a:t>
            </a:r>
            <a:r>
              <a:rPr lang="en-US" dirty="0">
                <a:solidFill>
                  <a:srgbClr val="00B050"/>
                </a:solidFill>
              </a:rPr>
              <a:t>. </a:t>
            </a:r>
            <a:r>
              <a:rPr lang="en-US" dirty="0">
                <a:solidFill>
                  <a:srgbClr val="7030A0"/>
                </a:solidFill>
              </a:rPr>
              <a:t>Alexandria, VA</a:t>
            </a:r>
            <a:r>
              <a:rPr lang="en-US" dirty="0"/>
              <a:t>: </a:t>
            </a:r>
            <a:r>
              <a:rPr lang="en-US" dirty="0">
                <a:solidFill>
                  <a:schemeClr val="accent2">
                    <a:lumMod val="75000"/>
                  </a:schemeClr>
                </a:solidFill>
              </a:rPr>
              <a:t>ASCD</a:t>
            </a:r>
            <a:r>
              <a:rPr lang="en-US" dirty="0"/>
              <a:t>.</a:t>
            </a:r>
          </a:p>
          <a:p>
            <a:pPr marL="0" indent="0">
              <a:buNone/>
            </a:pPr>
            <a:endParaRPr lang="en-US" dirty="0"/>
          </a:p>
          <a:p>
            <a:pPr marL="0" indent="0">
              <a:buNone/>
            </a:pPr>
            <a:r>
              <a:rPr lang="en-US" dirty="0">
                <a:solidFill>
                  <a:schemeClr val="accent1"/>
                </a:solidFill>
              </a:rPr>
              <a:t>Author(s)</a:t>
            </a:r>
            <a:r>
              <a:rPr lang="en-US" dirty="0"/>
              <a:t>. </a:t>
            </a:r>
            <a:r>
              <a:rPr lang="en-US" dirty="0">
                <a:solidFill>
                  <a:srgbClr val="FF0000"/>
                </a:solidFill>
              </a:rPr>
              <a:t>(Year). </a:t>
            </a:r>
            <a:r>
              <a:rPr lang="en-US" i="1" dirty="0">
                <a:solidFill>
                  <a:srgbClr val="00B050"/>
                </a:solidFill>
              </a:rPr>
              <a:t>Title.</a:t>
            </a:r>
            <a:r>
              <a:rPr lang="en-US" dirty="0"/>
              <a:t> </a:t>
            </a:r>
            <a:r>
              <a:rPr lang="en-US" dirty="0">
                <a:solidFill>
                  <a:srgbClr val="7030A0"/>
                </a:solidFill>
              </a:rPr>
              <a:t>City of publication</a:t>
            </a:r>
            <a:r>
              <a:rPr lang="en-US" dirty="0"/>
              <a:t>: </a:t>
            </a:r>
            <a:r>
              <a:rPr lang="en-US" dirty="0">
                <a:solidFill>
                  <a:schemeClr val="accent2">
                    <a:lumMod val="75000"/>
                  </a:schemeClr>
                </a:solidFill>
              </a:rPr>
              <a:t>Publisher</a:t>
            </a:r>
            <a:r>
              <a:rPr lang="en-US" dirty="0"/>
              <a:t>.</a:t>
            </a:r>
          </a:p>
        </p:txBody>
      </p:sp>
      <p:sp>
        <p:nvSpPr>
          <p:cNvPr id="3" name="Title 2">
            <a:extLst>
              <a:ext uri="{FF2B5EF4-FFF2-40B4-BE49-F238E27FC236}">
                <a16:creationId xmlns:a16="http://schemas.microsoft.com/office/drawing/2014/main" id="{0E6139E0-DE68-7B4E-9638-DAD911DC30F3}"/>
              </a:ext>
            </a:extLst>
          </p:cNvPr>
          <p:cNvSpPr>
            <a:spLocks noGrp="1"/>
          </p:cNvSpPr>
          <p:nvPr>
            <p:ph type="title"/>
          </p:nvPr>
        </p:nvSpPr>
        <p:spPr/>
        <p:txBody>
          <a:bodyPr/>
          <a:lstStyle/>
          <a:p>
            <a:r>
              <a:rPr lang="en-US" dirty="0"/>
              <a:t>3. Creating citations &amp; references: </a:t>
            </a:r>
            <a:r>
              <a:rPr lang="en-US" b="0" dirty="0"/>
              <a:t>Book</a:t>
            </a:r>
          </a:p>
        </p:txBody>
      </p:sp>
      <p:sp>
        <p:nvSpPr>
          <p:cNvPr id="4" name="Rectangle 3">
            <a:extLst>
              <a:ext uri="{FF2B5EF4-FFF2-40B4-BE49-F238E27FC236}">
                <a16:creationId xmlns:a16="http://schemas.microsoft.com/office/drawing/2014/main" id="{FDE3465B-4B21-0B45-B6B9-94E78B6952F7}"/>
              </a:ext>
            </a:extLst>
          </p:cNvPr>
          <p:cNvSpPr/>
          <p:nvPr/>
        </p:nvSpPr>
        <p:spPr>
          <a:xfrm>
            <a:off x="870947" y="4267644"/>
            <a:ext cx="4070704" cy="419271"/>
          </a:xfrm>
          <a:prstGeom prst="rect">
            <a:avLst/>
          </a:prstGeom>
          <a:solidFill>
            <a:srgbClr val="009FE3">
              <a:alpha val="29804"/>
            </a:srgbClr>
          </a:solidFill>
          <a:ln w="381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F015F2-38DD-F144-A1BA-BD46E7BF60D9}"/>
              </a:ext>
            </a:extLst>
          </p:cNvPr>
          <p:cNvSpPr/>
          <p:nvPr/>
        </p:nvSpPr>
        <p:spPr>
          <a:xfrm>
            <a:off x="4941652" y="4250402"/>
            <a:ext cx="1011676" cy="446806"/>
          </a:xfrm>
          <a:prstGeom prst="rect">
            <a:avLst/>
          </a:prstGeom>
          <a:solidFill>
            <a:srgbClr val="AA1124">
              <a:alpha val="29804"/>
            </a:srgb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F0E8637-2B2D-FD4D-B9F7-F24582692E26}"/>
              </a:ext>
            </a:extLst>
          </p:cNvPr>
          <p:cNvSpPr/>
          <p:nvPr/>
        </p:nvSpPr>
        <p:spPr>
          <a:xfrm>
            <a:off x="5953327" y="4267645"/>
            <a:ext cx="4863829" cy="415568"/>
          </a:xfrm>
          <a:prstGeom prst="rect">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867533E-79D9-F54F-B023-09409663CA51}"/>
              </a:ext>
            </a:extLst>
          </p:cNvPr>
          <p:cNvSpPr/>
          <p:nvPr/>
        </p:nvSpPr>
        <p:spPr>
          <a:xfrm>
            <a:off x="870947" y="4697208"/>
            <a:ext cx="4916350" cy="306588"/>
          </a:xfrm>
          <a:prstGeom prst="rect">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C765CB0-B823-6648-BC95-C7FF357B0B3F}"/>
              </a:ext>
            </a:extLst>
          </p:cNvPr>
          <p:cNvSpPr/>
          <p:nvPr/>
        </p:nvSpPr>
        <p:spPr>
          <a:xfrm>
            <a:off x="5832441" y="4665362"/>
            <a:ext cx="2263553" cy="338434"/>
          </a:xfrm>
          <a:prstGeom prst="rect">
            <a:avLst/>
          </a:prstGeom>
          <a:solidFill>
            <a:srgbClr val="7030A0">
              <a:alpha val="29804"/>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77FE12-7FB7-DD46-A488-FEB5DBBD34C3}"/>
              </a:ext>
            </a:extLst>
          </p:cNvPr>
          <p:cNvSpPr/>
          <p:nvPr/>
        </p:nvSpPr>
        <p:spPr>
          <a:xfrm>
            <a:off x="8095995" y="4647511"/>
            <a:ext cx="949107" cy="306588"/>
          </a:xfrm>
          <a:prstGeom prst="rect">
            <a:avLst/>
          </a:prstGeom>
          <a:solidFill>
            <a:schemeClr val="accent2">
              <a:lumMod val="75000"/>
              <a:alpha val="29804"/>
            </a:scheme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9028CB1-9734-564F-B276-9AF4B4E941B6}"/>
              </a:ext>
            </a:extLst>
          </p:cNvPr>
          <p:cNvSpPr/>
          <p:nvPr/>
        </p:nvSpPr>
        <p:spPr>
          <a:xfrm>
            <a:off x="861421" y="5539438"/>
            <a:ext cx="1554804" cy="419270"/>
          </a:xfrm>
          <a:prstGeom prst="rect">
            <a:avLst/>
          </a:prstGeom>
          <a:solidFill>
            <a:srgbClr val="009FE3">
              <a:alpha val="29804"/>
            </a:srgbClr>
          </a:solidFill>
          <a:ln w="381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6BED8E-EF73-DB4A-854F-044A166106BE}"/>
              </a:ext>
            </a:extLst>
          </p:cNvPr>
          <p:cNvSpPr/>
          <p:nvPr/>
        </p:nvSpPr>
        <p:spPr>
          <a:xfrm>
            <a:off x="2416226" y="5511901"/>
            <a:ext cx="1011676" cy="446806"/>
          </a:xfrm>
          <a:prstGeom prst="rect">
            <a:avLst/>
          </a:prstGeom>
          <a:solidFill>
            <a:srgbClr val="AA1124">
              <a:alpha val="29804"/>
            </a:srgb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D0E8A6-8786-D54A-BF92-6165B1AB1912}"/>
              </a:ext>
            </a:extLst>
          </p:cNvPr>
          <p:cNvSpPr/>
          <p:nvPr/>
        </p:nvSpPr>
        <p:spPr>
          <a:xfrm>
            <a:off x="3427903" y="5543139"/>
            <a:ext cx="793902" cy="415568"/>
          </a:xfrm>
          <a:prstGeom prst="rect">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981322-F310-7D48-9F31-6BEFD6C07497}"/>
              </a:ext>
            </a:extLst>
          </p:cNvPr>
          <p:cNvSpPr/>
          <p:nvPr/>
        </p:nvSpPr>
        <p:spPr>
          <a:xfrm>
            <a:off x="4243542" y="5539439"/>
            <a:ext cx="2760373" cy="419268"/>
          </a:xfrm>
          <a:prstGeom prst="rect">
            <a:avLst/>
          </a:prstGeom>
          <a:solidFill>
            <a:srgbClr val="7030A0">
              <a:alpha val="29804"/>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5FF231-AB1F-4A47-8B63-C83BE2522813}"/>
              </a:ext>
            </a:extLst>
          </p:cNvPr>
          <p:cNvSpPr/>
          <p:nvPr/>
        </p:nvSpPr>
        <p:spPr>
          <a:xfrm>
            <a:off x="7025652" y="5539437"/>
            <a:ext cx="1417957" cy="415567"/>
          </a:xfrm>
          <a:prstGeom prst="rect">
            <a:avLst/>
          </a:prstGeom>
          <a:solidFill>
            <a:schemeClr val="accent2">
              <a:lumMod val="75000"/>
              <a:alpha val="29804"/>
            </a:scheme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846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042860-BA3F-B347-9477-0356D219267E}"/>
              </a:ext>
            </a:extLst>
          </p:cNvPr>
          <p:cNvSpPr>
            <a:spLocks noGrp="1"/>
          </p:cNvSpPr>
          <p:nvPr>
            <p:ph type="subTitle" idx="1"/>
          </p:nvPr>
        </p:nvSpPr>
        <p:spPr>
          <a:xfrm>
            <a:off x="339436" y="5901892"/>
            <a:ext cx="11513127" cy="859126"/>
          </a:xfrm>
        </p:spPr>
        <p:txBody>
          <a:bodyPr>
            <a:normAutofit/>
          </a:bodyPr>
          <a:lstStyle/>
          <a:p>
            <a:pPr marL="0" indent="0" algn="l">
              <a:buNone/>
            </a:pPr>
            <a:r>
              <a:rPr lang="en-US" dirty="0">
                <a:solidFill>
                  <a:schemeClr val="accent1"/>
                </a:solidFill>
              </a:rPr>
              <a:t>Brooks, J.G. &amp; Brooks, M.G. </a:t>
            </a:r>
            <a:r>
              <a:rPr lang="en-US" dirty="0">
                <a:solidFill>
                  <a:srgbClr val="FF0000"/>
                </a:solidFill>
              </a:rPr>
              <a:t>(1999). </a:t>
            </a:r>
            <a:r>
              <a:rPr lang="en-US" i="1" dirty="0">
                <a:solidFill>
                  <a:srgbClr val="00B050"/>
                </a:solidFill>
              </a:rPr>
              <a:t>In search of understanding: The case for constructivist classrooms</a:t>
            </a:r>
            <a:r>
              <a:rPr lang="en-US" dirty="0">
                <a:solidFill>
                  <a:srgbClr val="00B050"/>
                </a:solidFill>
              </a:rPr>
              <a:t>. </a:t>
            </a:r>
            <a:r>
              <a:rPr lang="en-US" dirty="0">
                <a:solidFill>
                  <a:srgbClr val="7030A0"/>
                </a:solidFill>
              </a:rPr>
              <a:t>Alexandria, VA</a:t>
            </a:r>
            <a:r>
              <a:rPr lang="en-US" dirty="0"/>
              <a:t>: </a:t>
            </a:r>
            <a:r>
              <a:rPr lang="en-US" dirty="0">
                <a:solidFill>
                  <a:schemeClr val="accent2">
                    <a:lumMod val="75000"/>
                  </a:schemeClr>
                </a:solidFill>
              </a:rPr>
              <a:t>ASCD</a:t>
            </a:r>
            <a:r>
              <a:rPr lang="en-US" dirty="0"/>
              <a:t>.</a:t>
            </a:r>
          </a:p>
        </p:txBody>
      </p:sp>
      <p:pic>
        <p:nvPicPr>
          <p:cNvPr id="7" name="Picture 6" descr="A picture containing text, electronics&#10;&#10;Description automatically generated">
            <a:extLst>
              <a:ext uri="{FF2B5EF4-FFF2-40B4-BE49-F238E27FC236}">
                <a16:creationId xmlns:a16="http://schemas.microsoft.com/office/drawing/2014/main" id="{691E57F2-F984-4544-8967-DC264237DB61}"/>
              </a:ext>
            </a:extLst>
          </p:cNvPr>
          <p:cNvPicPr>
            <a:picLocks noChangeAspect="1"/>
          </p:cNvPicPr>
          <p:nvPr/>
        </p:nvPicPr>
        <p:blipFill rotWithShape="1">
          <a:blip r:embed="rId2">
            <a:extLst>
              <a:ext uri="{28A0092B-C50C-407E-A947-70E740481C1C}">
                <a14:useLocalDpi xmlns:a14="http://schemas.microsoft.com/office/drawing/2010/main" val="0"/>
              </a:ext>
            </a:extLst>
          </a:blip>
          <a:srcRect l="2828" t="7711" r="3031" b="6364"/>
          <a:stretch/>
        </p:blipFill>
        <p:spPr>
          <a:xfrm rot="5400000">
            <a:off x="-437296" y="1053822"/>
            <a:ext cx="5583381" cy="3822100"/>
          </a:xfrm>
          <a:prstGeom prst="rect">
            <a:avLst/>
          </a:prstGeom>
        </p:spPr>
      </p:pic>
      <p:pic>
        <p:nvPicPr>
          <p:cNvPr id="9" name="Picture 8" descr="A piece of paper with writing on it&#10;&#10;Description automatically generated with medium confidence">
            <a:extLst>
              <a:ext uri="{FF2B5EF4-FFF2-40B4-BE49-F238E27FC236}">
                <a16:creationId xmlns:a16="http://schemas.microsoft.com/office/drawing/2014/main" id="{B51CD0D8-96F4-D14B-8A66-A12EE8DD4237}"/>
              </a:ext>
            </a:extLst>
          </p:cNvPr>
          <p:cNvPicPr>
            <a:picLocks noChangeAspect="1"/>
          </p:cNvPicPr>
          <p:nvPr/>
        </p:nvPicPr>
        <p:blipFill rotWithShape="1">
          <a:blip r:embed="rId3">
            <a:extLst>
              <a:ext uri="{28A0092B-C50C-407E-A947-70E740481C1C}">
                <a14:useLocalDpi xmlns:a14="http://schemas.microsoft.com/office/drawing/2010/main" val="0"/>
              </a:ext>
            </a:extLst>
          </a:blip>
          <a:srcRect l="3403" t="8140" r="48519" b="5240"/>
          <a:stretch/>
        </p:blipFill>
        <p:spPr>
          <a:xfrm rot="5400000">
            <a:off x="5418948" y="-739390"/>
            <a:ext cx="5472548" cy="7394681"/>
          </a:xfrm>
          <a:prstGeom prst="rect">
            <a:avLst/>
          </a:prstGeom>
        </p:spPr>
      </p:pic>
      <p:sp>
        <p:nvSpPr>
          <p:cNvPr id="10" name="Rectangle 9">
            <a:extLst>
              <a:ext uri="{FF2B5EF4-FFF2-40B4-BE49-F238E27FC236}">
                <a16:creationId xmlns:a16="http://schemas.microsoft.com/office/drawing/2014/main" id="{D47A2699-7EF8-B744-9A38-F11FC6084F5C}"/>
              </a:ext>
            </a:extLst>
          </p:cNvPr>
          <p:cNvSpPr/>
          <p:nvPr/>
        </p:nvSpPr>
        <p:spPr>
          <a:xfrm>
            <a:off x="339436" y="5417127"/>
            <a:ext cx="4038600" cy="387931"/>
          </a:xfrm>
          <a:prstGeom prst="rect">
            <a:avLst/>
          </a:prstGeom>
          <a:solidFill>
            <a:srgbClr val="009FE3">
              <a:alpha val="29804"/>
            </a:srgbClr>
          </a:solidFill>
          <a:ln w="381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012834-BA31-0746-B32E-0B58F250828A}"/>
              </a:ext>
            </a:extLst>
          </p:cNvPr>
          <p:cNvSpPr/>
          <p:nvPr/>
        </p:nvSpPr>
        <p:spPr>
          <a:xfrm>
            <a:off x="5036127" y="1482436"/>
            <a:ext cx="2209800" cy="387931"/>
          </a:xfrm>
          <a:prstGeom prst="rect">
            <a:avLst/>
          </a:prstGeom>
          <a:solidFill>
            <a:srgbClr val="AA1124">
              <a:alpha val="29804"/>
            </a:srgb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9FF0F-1E13-DE4C-8679-4F6A27E14049}"/>
              </a:ext>
            </a:extLst>
          </p:cNvPr>
          <p:cNvSpPr/>
          <p:nvPr/>
        </p:nvSpPr>
        <p:spPr>
          <a:xfrm>
            <a:off x="306691" y="263243"/>
            <a:ext cx="4038599" cy="1870357"/>
          </a:xfrm>
          <a:prstGeom prst="rect">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1B4D097-EE5E-F549-97CA-EE4A033A9F12}"/>
              </a:ext>
            </a:extLst>
          </p:cNvPr>
          <p:cNvSpPr/>
          <p:nvPr/>
        </p:nvSpPr>
        <p:spPr>
          <a:xfrm>
            <a:off x="7245926" y="761993"/>
            <a:ext cx="2757055" cy="512776"/>
          </a:xfrm>
          <a:prstGeom prst="rect">
            <a:avLst/>
          </a:prstGeom>
          <a:solidFill>
            <a:srgbClr val="7030A0">
              <a:alpha val="29804"/>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382A9-824B-D047-852F-C58DBA972229}"/>
              </a:ext>
            </a:extLst>
          </p:cNvPr>
          <p:cNvSpPr/>
          <p:nvPr/>
        </p:nvSpPr>
        <p:spPr>
          <a:xfrm>
            <a:off x="5146963" y="277101"/>
            <a:ext cx="4856017" cy="706572"/>
          </a:xfrm>
          <a:prstGeom prst="rect">
            <a:avLst/>
          </a:prstGeom>
          <a:solidFill>
            <a:schemeClr val="accent2">
              <a:lumMod val="75000"/>
              <a:alpha val="29804"/>
            </a:scheme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8B5D7C7-F818-3A44-9D09-A4EF6824FDA5}"/>
              </a:ext>
            </a:extLst>
          </p:cNvPr>
          <p:cNvSpPr/>
          <p:nvPr/>
        </p:nvSpPr>
        <p:spPr>
          <a:xfrm>
            <a:off x="306691" y="5908822"/>
            <a:ext cx="3487096" cy="387931"/>
          </a:xfrm>
          <a:prstGeom prst="rect">
            <a:avLst/>
          </a:prstGeom>
          <a:solidFill>
            <a:srgbClr val="009FE3">
              <a:alpha val="29804"/>
            </a:srgbClr>
          </a:solidFill>
          <a:ln w="381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2DB29B3-EF3F-E040-B5D4-8DA6BC34E89C}"/>
              </a:ext>
            </a:extLst>
          </p:cNvPr>
          <p:cNvSpPr/>
          <p:nvPr/>
        </p:nvSpPr>
        <p:spPr>
          <a:xfrm>
            <a:off x="3826532" y="5884650"/>
            <a:ext cx="901111" cy="387931"/>
          </a:xfrm>
          <a:prstGeom prst="rect">
            <a:avLst/>
          </a:prstGeom>
          <a:solidFill>
            <a:srgbClr val="AA1124">
              <a:alpha val="29804"/>
            </a:srgb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0500A5-6133-9940-B577-226F19BE0631}"/>
              </a:ext>
            </a:extLst>
          </p:cNvPr>
          <p:cNvSpPr/>
          <p:nvPr/>
        </p:nvSpPr>
        <p:spPr>
          <a:xfrm>
            <a:off x="4760388" y="5901892"/>
            <a:ext cx="6718250" cy="394861"/>
          </a:xfrm>
          <a:prstGeom prst="rect">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B79EFD-56E5-8F4F-9C4F-EE9CC0AA0A83}"/>
              </a:ext>
            </a:extLst>
          </p:cNvPr>
          <p:cNvSpPr/>
          <p:nvPr/>
        </p:nvSpPr>
        <p:spPr>
          <a:xfrm>
            <a:off x="339437" y="6331456"/>
            <a:ext cx="1547729" cy="263302"/>
          </a:xfrm>
          <a:prstGeom prst="rect">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1B93C7-979D-154A-A4FB-D184FAFC1567}"/>
              </a:ext>
            </a:extLst>
          </p:cNvPr>
          <p:cNvSpPr/>
          <p:nvPr/>
        </p:nvSpPr>
        <p:spPr>
          <a:xfrm>
            <a:off x="1919912" y="6319960"/>
            <a:ext cx="1873876" cy="274797"/>
          </a:xfrm>
          <a:prstGeom prst="rect">
            <a:avLst/>
          </a:prstGeom>
          <a:solidFill>
            <a:srgbClr val="7030A0">
              <a:alpha val="29804"/>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FD3007-3F88-944D-A756-2AADF3B4011B}"/>
              </a:ext>
            </a:extLst>
          </p:cNvPr>
          <p:cNvSpPr/>
          <p:nvPr/>
        </p:nvSpPr>
        <p:spPr>
          <a:xfrm>
            <a:off x="3826532" y="6285719"/>
            <a:ext cx="933855" cy="309038"/>
          </a:xfrm>
          <a:prstGeom prst="rect">
            <a:avLst/>
          </a:prstGeom>
          <a:solidFill>
            <a:schemeClr val="accent2">
              <a:lumMod val="75000"/>
              <a:alpha val="29804"/>
            </a:schemeClr>
          </a:solidFill>
          <a:ln w="38100">
            <a:solidFill>
              <a:srgbClr val="E6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68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D33B77-65E0-11AE-78B0-25C7DF4243B5}"/>
              </a:ext>
            </a:extLst>
          </p:cNvPr>
          <p:cNvSpPr>
            <a:spLocks noGrp="1"/>
          </p:cNvSpPr>
          <p:nvPr>
            <p:ph idx="1"/>
          </p:nvPr>
        </p:nvSpPr>
        <p:spPr>
          <a:xfrm>
            <a:off x="3286125" y="2582863"/>
            <a:ext cx="4114800" cy="1389063"/>
          </a:xfrm>
        </p:spPr>
        <p:txBody>
          <a:bodyPr/>
          <a:lstStyle/>
          <a:p>
            <a:pPr marL="0" indent="0">
              <a:buNone/>
            </a:pPr>
            <a:r>
              <a:rPr lang="en-GB" dirty="0">
                <a:effectLst/>
              </a:rPr>
              <a:t>“I was supposed to be having the time of my life.” </a:t>
            </a:r>
            <a:r>
              <a:rPr lang="en-GB" dirty="0"/>
              <a:t>Plath</a:t>
            </a:r>
            <a:r>
              <a:rPr lang="en-GB" dirty="0">
                <a:effectLst/>
              </a:rPr>
              <a:t> (</a:t>
            </a:r>
            <a:r>
              <a:rPr lang="en-GB" dirty="0">
                <a:effectLst/>
                <a:highlight>
                  <a:srgbClr val="FFFF00"/>
                </a:highlight>
              </a:rPr>
              <a:t>1963/</a:t>
            </a:r>
            <a:r>
              <a:rPr lang="en-GB" dirty="0">
                <a:effectLst/>
              </a:rPr>
              <a:t>2005, p.2)</a:t>
            </a:r>
          </a:p>
          <a:p>
            <a:pPr marL="0" indent="0">
              <a:buNone/>
            </a:pPr>
            <a:endParaRPr lang="en-GB" dirty="0"/>
          </a:p>
          <a:p>
            <a:pPr marL="0" indent="0">
              <a:buNone/>
            </a:pPr>
            <a:endParaRPr lang="en-GB" dirty="0"/>
          </a:p>
          <a:p>
            <a:pPr marL="0" indent="0">
              <a:buNone/>
            </a:pPr>
            <a:endParaRPr lang="en-US" dirty="0"/>
          </a:p>
        </p:txBody>
      </p:sp>
      <p:sp>
        <p:nvSpPr>
          <p:cNvPr id="3" name="Title 2">
            <a:extLst>
              <a:ext uri="{FF2B5EF4-FFF2-40B4-BE49-F238E27FC236}">
                <a16:creationId xmlns:a16="http://schemas.microsoft.com/office/drawing/2014/main" id="{25FE20A5-60AC-DD8F-D15C-EE7CC9DF9B9D}"/>
              </a:ext>
            </a:extLst>
          </p:cNvPr>
          <p:cNvSpPr>
            <a:spLocks noGrp="1"/>
          </p:cNvSpPr>
          <p:nvPr>
            <p:ph type="title"/>
          </p:nvPr>
        </p:nvSpPr>
        <p:spPr/>
        <p:txBody>
          <a:bodyPr/>
          <a:lstStyle/>
          <a:p>
            <a:r>
              <a:rPr lang="en-US" dirty="0"/>
              <a:t>Publication dates for classic works</a:t>
            </a:r>
          </a:p>
        </p:txBody>
      </p:sp>
      <p:pic>
        <p:nvPicPr>
          <p:cNvPr id="1030" name="Picture 6">
            <a:extLst>
              <a:ext uri="{FF2B5EF4-FFF2-40B4-BE49-F238E27FC236}">
                <a16:creationId xmlns:a16="http://schemas.microsoft.com/office/drawing/2014/main" id="{89D7C374-CE2C-73DC-A8CD-A0C963956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45" y="1533527"/>
            <a:ext cx="2562605" cy="40358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EA9E6AF-B853-A41D-73EB-65434F7193AA}"/>
              </a:ext>
            </a:extLst>
          </p:cNvPr>
          <p:cNvPicPr>
            <a:picLocks noChangeAspect="1"/>
          </p:cNvPicPr>
          <p:nvPr/>
        </p:nvPicPr>
        <p:blipFill>
          <a:blip r:embed="rId3"/>
          <a:stretch>
            <a:fillRect/>
          </a:stretch>
        </p:blipFill>
        <p:spPr>
          <a:xfrm>
            <a:off x="7676770" y="1892052"/>
            <a:ext cx="4276724" cy="307389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79BBA6E-5107-B78B-39DE-442E1EDC1263}"/>
              </a:ext>
            </a:extLst>
          </p:cNvPr>
          <p:cNvSpPr txBox="1"/>
          <p:nvPr/>
        </p:nvSpPr>
        <p:spPr>
          <a:xfrm>
            <a:off x="1326166" y="5992413"/>
            <a:ext cx="10758073" cy="461665"/>
          </a:xfrm>
          <a:prstGeom prst="rect">
            <a:avLst/>
          </a:prstGeom>
          <a:noFill/>
        </p:spPr>
        <p:txBody>
          <a:bodyPr wrap="none" rtlCol="0">
            <a:spAutoFit/>
          </a:bodyPr>
          <a:lstStyle/>
          <a:p>
            <a:r>
              <a:rPr lang="en-US" sz="2400" dirty="0"/>
              <a:t>Plath, S. (2005). </a:t>
            </a:r>
            <a:r>
              <a:rPr lang="en-US" sz="2400" i="1" dirty="0"/>
              <a:t>The Bell Jar.</a:t>
            </a:r>
            <a:r>
              <a:rPr lang="en-US" sz="2400" dirty="0"/>
              <a:t> London: Faber &amp; Faber. </a:t>
            </a:r>
            <a:r>
              <a:rPr lang="en-US" sz="2400" dirty="0">
                <a:highlight>
                  <a:srgbClr val="FFFF00"/>
                </a:highlight>
              </a:rPr>
              <a:t>(Original work published 1963).  </a:t>
            </a:r>
          </a:p>
        </p:txBody>
      </p:sp>
    </p:spTree>
    <p:extLst>
      <p:ext uri="{BB962C8B-B14F-4D97-AF65-F5344CB8AC3E}">
        <p14:creationId xmlns:p14="http://schemas.microsoft.com/office/powerpoint/2010/main" val="7037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bdb189-ca16-407d-80e6-67175f129138" xsi:nil="true"/>
    <lcf76f155ced4ddcb4097134ff3c332f xmlns="c3efdda0-5dc4-485e-bba7-f823408f3d9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C1FF1AF04C1D142BF90305BBFC8E194" ma:contentTypeVersion="17" ma:contentTypeDescription="Create a new document." ma:contentTypeScope="" ma:versionID="3a83b21ca4b476699a1b34c461367f26">
  <xsd:schema xmlns:xsd="http://www.w3.org/2001/XMLSchema" xmlns:xs="http://www.w3.org/2001/XMLSchema" xmlns:p="http://schemas.microsoft.com/office/2006/metadata/properties" xmlns:ns2="c3efdda0-5dc4-485e-bba7-f823408f3d96" xmlns:ns3="23bdb189-ca16-407d-80e6-67175f129138" targetNamespace="http://schemas.microsoft.com/office/2006/metadata/properties" ma:root="true" ma:fieldsID="9e43aa7fe9eba7deae516d213499ddb4" ns2:_="" ns3:_="">
    <xsd:import namespace="c3efdda0-5dc4-485e-bba7-f823408f3d96"/>
    <xsd:import namespace="23bdb189-ca16-407d-80e6-67175f12913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efdda0-5dc4-485e-bba7-f823408f3d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b3fc568-6601-491a-aef8-80b5de73be0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bdb189-ca16-407d-80e6-67175f12913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9f7cc4d-8990-4dae-b3b4-1f6b4749ad61}" ma:internalName="TaxCatchAll" ma:showField="CatchAllData" ma:web="23bdb189-ca16-407d-80e6-67175f12913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B5995C-6D41-462B-BD55-6CABBB232321}">
  <ds:schemaRefs>
    <ds:schemaRef ds:uri="http://purl.org/dc/terms/"/>
    <ds:schemaRef ds:uri="http://purl.org/dc/elements/1.1/"/>
    <ds:schemaRef ds:uri="c3efdda0-5dc4-485e-bba7-f823408f3d96"/>
    <ds:schemaRef ds:uri="http://purl.org/dc/dcmitype/"/>
    <ds:schemaRef ds:uri="http://schemas.microsoft.com/office/2006/documentManagement/types"/>
    <ds:schemaRef ds:uri="23bdb189-ca16-407d-80e6-67175f129138"/>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226E9D5-6266-4DAC-8953-9D4D2F157FA7}"/>
</file>

<file path=customXml/itemProps3.xml><?xml version="1.0" encoding="utf-8"?>
<ds:datastoreItem xmlns:ds="http://schemas.openxmlformats.org/officeDocument/2006/customXml" ds:itemID="{D4EFD05E-40AF-483A-8970-1FEC763826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10470</TotalTime>
  <Words>1478</Words>
  <Application>Microsoft Macintosh PowerPoint</Application>
  <PresentationFormat>Widescreen</PresentationFormat>
  <Paragraphs>121</Paragraphs>
  <Slides>38</Slides>
  <Notes>3</Notes>
  <HiddenSlides>0</HiddenSlides>
  <MMClips>0</MMClips>
  <ScaleCrop>false</ScaleCrop>
  <HeadingPairs>
    <vt:vector size="6" baseType="variant">
      <vt:variant>
        <vt:lpstr>Fonts Used</vt:lpstr>
      </vt:variant>
      <vt:variant>
        <vt:i4>3</vt:i4>
      </vt:variant>
      <vt:variant>
        <vt:lpstr>Theme</vt:lpstr>
      </vt:variant>
      <vt:variant>
        <vt:i4>11</vt:i4>
      </vt:variant>
      <vt:variant>
        <vt:lpstr>Slide Titles</vt:lpstr>
      </vt:variant>
      <vt:variant>
        <vt:i4>38</vt:i4>
      </vt:variant>
    </vt:vector>
  </HeadingPairs>
  <TitlesOfParts>
    <vt:vector size="52" baseType="lpstr">
      <vt:lpstr>Arial</vt:lpstr>
      <vt:lpstr>Calibri</vt:lpstr>
      <vt:lpstr>Calibri Light</vt:lpstr>
      <vt:lpstr>office theme</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Using sources in your writing</vt:lpstr>
      <vt:lpstr>Contents</vt:lpstr>
      <vt:lpstr>PowerPoint Presentation</vt:lpstr>
      <vt:lpstr>FOSIL and the Information Search Process</vt:lpstr>
      <vt:lpstr>2. Citations vs References (Author, date)</vt:lpstr>
      <vt:lpstr>3. Creating citations &amp; references: Book</vt:lpstr>
      <vt:lpstr>3. Creating citations &amp; references: Book</vt:lpstr>
      <vt:lpstr>PowerPoint Presentation</vt:lpstr>
      <vt:lpstr>Publication dates for classic works</vt:lpstr>
      <vt:lpstr>Creating citations &amp; references in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Creating citations &amp; references: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Creating citations &amp; references: Journal articles</vt:lpstr>
      <vt:lpstr>PowerPoint Presentation</vt:lpstr>
      <vt:lpstr>PowerPoint Presentation</vt:lpstr>
      <vt:lpstr>PowerPoint Presentation</vt:lpstr>
      <vt:lpstr>PowerPoint Presentation</vt:lpstr>
      <vt:lpstr>PowerPoint Presentation</vt:lpstr>
      <vt:lpstr>PowerPoint Presentation</vt:lpstr>
      <vt:lpstr>3. Writing with sources: Quotations</vt:lpstr>
      <vt:lpstr>3. Writing with sources: Quotations</vt:lpstr>
      <vt:lpstr>3. Writing with sources: Paraphrase &amp; summary</vt:lpstr>
      <vt:lpstr>3. Writing with sources: paraphrase &amp; summary</vt:lpstr>
      <vt:lpstr>Further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Toerien</dc:creator>
  <cp:lastModifiedBy>Jennifer Toerien</cp:lastModifiedBy>
  <cp:revision>401</cp:revision>
  <dcterms:created xsi:type="dcterms:W3CDTF">2013-07-15T20:26:40Z</dcterms:created>
  <dcterms:modified xsi:type="dcterms:W3CDTF">2023-01-16T02:18:42Z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0x0101005C1FF1AF04C1D142BF90305BBFC8E194</vt:lpwstr>
  </property>
  <property fmtid="{D5CDD505-2E9C-101B-9397-08002B2CF9AE}" pid="3" name="MediaServiceImageTags">
    <vt:lpwstr/>
  </property>
</Properties>
</file>