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1E8"/>
    <a:srgbClr val="FADEEC"/>
    <a:srgbClr val="EC619F"/>
    <a:srgbClr val="662483"/>
    <a:srgbClr val="F07D00"/>
    <a:srgbClr val="F7D5CD"/>
    <a:srgbClr val="FDE1C6"/>
    <a:srgbClr val="DAECCD"/>
    <a:srgbClr val="000000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F5395-2E8D-4572-9B02-A79BF6B38B6F}" v="9" dt="2023-05-23T13:25:08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8000" autoAdjust="0"/>
  </p:normalViewPr>
  <p:slideViewPr>
    <p:cSldViewPr snapToGrid="0">
      <p:cViewPr varScale="1">
        <p:scale>
          <a:sx n="42" d="100"/>
          <a:sy n="42" d="100"/>
        </p:scale>
        <p:origin x="13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7414F-2CB4-4867-8780-C7B508BB9122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B3F3F-AAE2-40DE-BCC2-97C02044B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5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?utm_source=link-attribution&amp;utm_medium=referral&amp;utm_campaign=image&amp;utm_content=3955313" TargetMode="External"/><Relationship Id="rId3" Type="http://schemas.openxmlformats.org/officeDocument/2006/relationships/hyperlink" Target="https://pixabay.com/users/geralt-9301/?utm_source=link-attribution&amp;utm_medium=referral&amp;utm_campaign=image&amp;utm_content=3210943" TargetMode="External"/><Relationship Id="rId7" Type="http://schemas.openxmlformats.org/officeDocument/2006/relationships/hyperlink" Target="https://pixabay.com/users/deanmarston-10862868/?utm_source=link-attribution&amp;utm_medium=referral&amp;utm_campaign=image&amp;utm_content=3955313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ixabay.com/?utm_source=link-attribution&amp;utm_medium=referral&amp;utm_campaign=image&amp;utm_content=1599007" TargetMode="External"/><Relationship Id="rId5" Type="http://schemas.openxmlformats.org/officeDocument/2006/relationships/hyperlink" Target="https://pixabay.com/users/harald_landsrath-2995098/?utm_source=link-attribution&amp;utm_medium=referral&amp;utm_campaign=image&amp;utm_content=1599007" TargetMode="External"/><Relationship Id="rId4" Type="http://schemas.openxmlformats.org/officeDocument/2006/relationships/hyperlink" Target="https://pixabay.com/?utm_source=link-attribution&amp;utm_medium=referral&amp;utm_campaign=image&amp;utm_content=3210943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?utm_source=link-attribution&amp;utm_medium=referral&amp;utm_campaign=image&amp;utm_content=905562" TargetMode="External"/><Relationship Id="rId3" Type="http://schemas.openxmlformats.org/officeDocument/2006/relationships/hyperlink" Target="https://pixabay.com/users/yuri_b-2216431/?utm_source=link-attribution&amp;utm_medium=referral&amp;utm_campaign=image&amp;utm_content=2401458" TargetMode="External"/><Relationship Id="rId7" Type="http://schemas.openxmlformats.org/officeDocument/2006/relationships/hyperlink" Target="https://pixabay.com/users/tumisu-148124/?utm_source=link-attribution&amp;utm_medium=referral&amp;utm_campaign=image&amp;utm_content=905562" TargetMode="External"/><Relationship Id="rId12" Type="http://schemas.openxmlformats.org/officeDocument/2006/relationships/hyperlink" Target="https://pixabay.com/?utm_source=link-attribution&amp;utm_medium=referral&amp;utm_campaign=image&amp;utm_content=181758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ixabay.com/?utm_source=link-attribution&amp;utm_medium=referral&amp;utm_campaign=image&amp;utm_content=35937" TargetMode="External"/><Relationship Id="rId11" Type="http://schemas.openxmlformats.org/officeDocument/2006/relationships/hyperlink" Target="https://pixabay.com/users/gdj-1086657/?utm_source=link-attribution&amp;utm_medium=referral&amp;utm_campaign=image&amp;utm_content=1817584" TargetMode="External"/><Relationship Id="rId5" Type="http://schemas.openxmlformats.org/officeDocument/2006/relationships/hyperlink" Target="https://pixabay.com/users/clker-free-vector-images-3736/?utm_source=link-attribution&amp;utm_medium=referral&amp;utm_campaign=image&amp;utm_content=35937" TargetMode="External"/><Relationship Id="rId10" Type="http://schemas.openxmlformats.org/officeDocument/2006/relationships/hyperlink" Target="https://pixabay.com/?utm_source=link-attribution&amp;utm_medium=referral&amp;utm_campaign=image&amp;utm_content=2026982" TargetMode="External"/><Relationship Id="rId4" Type="http://schemas.openxmlformats.org/officeDocument/2006/relationships/hyperlink" Target="https://pixabay.com/?utm_source=link-attribution&amp;utm_medium=referral&amp;utm_campaign=image&amp;utm_content=2401458" TargetMode="External"/><Relationship Id="rId9" Type="http://schemas.openxmlformats.org/officeDocument/2006/relationships/hyperlink" Target="https://pixabay.com/users/openclipart-vectors-30363/?utm_source=link-attribution&amp;utm_medium=referral&amp;utm_campaign=image&amp;utm_content=202698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by </a:t>
            </a:r>
            <a:r>
              <a:rPr lang="en-GB" dirty="0">
                <a:hlinkClick r:id="rId3"/>
              </a:rPr>
              <a:t>Gerd Altmann</a:t>
            </a:r>
            <a:r>
              <a:rPr lang="en-GB" dirty="0"/>
              <a:t> from </a:t>
            </a:r>
            <a:r>
              <a:rPr lang="en-GB" dirty="0" err="1">
                <a:hlinkClick r:id="rId4"/>
              </a:rPr>
              <a:t>Pixabay</a:t>
            </a:r>
            <a:r>
              <a:rPr lang="en-GB" dirty="0"/>
              <a:t>, </a:t>
            </a:r>
            <a:r>
              <a:rPr lang="en-GB" dirty="0">
                <a:hlinkClick r:id="rId5"/>
              </a:rPr>
              <a:t>Harald </a:t>
            </a:r>
            <a:r>
              <a:rPr lang="en-GB" dirty="0" err="1">
                <a:hlinkClick r:id="rId5"/>
              </a:rPr>
              <a:t>Landsrath</a:t>
            </a:r>
            <a:r>
              <a:rPr lang="en-GB" dirty="0"/>
              <a:t> from </a:t>
            </a:r>
            <a:r>
              <a:rPr lang="en-GB" dirty="0" err="1">
                <a:hlinkClick r:id="rId6"/>
              </a:rPr>
              <a:t>Pixabay</a:t>
            </a:r>
            <a:r>
              <a:rPr lang="en-GB" dirty="0"/>
              <a:t>, </a:t>
            </a:r>
            <a:r>
              <a:rPr lang="en-GB" dirty="0">
                <a:hlinkClick r:id="rId7"/>
              </a:rPr>
              <a:t>Dean Marston</a:t>
            </a:r>
            <a:r>
              <a:rPr lang="en-GB" dirty="0"/>
              <a:t> from </a:t>
            </a:r>
            <a:r>
              <a:rPr lang="en-GB" dirty="0" err="1">
                <a:hlinkClick r:id="rId8"/>
              </a:rPr>
              <a:t>Pixabay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B3F3F-AAE2-40DE-BCC2-97C02044BB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3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by </a:t>
            </a:r>
            <a:r>
              <a:rPr lang="en-GB" dirty="0">
                <a:hlinkClick r:id="rId3"/>
              </a:rPr>
              <a:t>Yuri</a:t>
            </a:r>
            <a:r>
              <a:rPr lang="en-GB" dirty="0"/>
              <a:t> from </a:t>
            </a:r>
            <a:r>
              <a:rPr lang="en-GB" dirty="0" err="1">
                <a:hlinkClick r:id="rId4"/>
              </a:rPr>
              <a:t>Pixabay</a:t>
            </a:r>
            <a:r>
              <a:rPr lang="en-GB" dirty="0"/>
              <a:t>, </a:t>
            </a:r>
            <a:r>
              <a:rPr lang="en-GB" dirty="0" err="1">
                <a:hlinkClick r:id="rId5"/>
              </a:rPr>
              <a:t>Clker</a:t>
            </a:r>
            <a:r>
              <a:rPr lang="en-GB" dirty="0">
                <a:hlinkClick r:id="rId5"/>
              </a:rPr>
              <a:t>-Free-Vector-Images</a:t>
            </a:r>
            <a:r>
              <a:rPr lang="en-GB" dirty="0"/>
              <a:t> from </a:t>
            </a:r>
            <a:r>
              <a:rPr lang="en-GB" dirty="0" err="1">
                <a:hlinkClick r:id="rId6"/>
              </a:rPr>
              <a:t>Pixabay</a:t>
            </a:r>
            <a:r>
              <a:rPr lang="en-GB" dirty="0"/>
              <a:t>, Image by </a:t>
            </a:r>
            <a:r>
              <a:rPr lang="en-GB" dirty="0" err="1">
                <a:hlinkClick r:id="rId7"/>
              </a:rPr>
              <a:t>Tumisu</a:t>
            </a:r>
            <a:r>
              <a:rPr lang="en-GB" dirty="0"/>
              <a:t> from </a:t>
            </a:r>
            <a:r>
              <a:rPr lang="en-GB" dirty="0" err="1">
                <a:hlinkClick r:id="rId8"/>
              </a:rPr>
              <a:t>Pixabay</a:t>
            </a:r>
            <a:r>
              <a:rPr lang="en-GB" dirty="0"/>
              <a:t>, Image by </a:t>
            </a:r>
            <a:r>
              <a:rPr lang="en-GB" dirty="0" err="1">
                <a:hlinkClick r:id="rId9"/>
              </a:rPr>
              <a:t>OpenClipart</a:t>
            </a:r>
            <a:r>
              <a:rPr lang="en-GB" dirty="0">
                <a:hlinkClick r:id="rId9"/>
              </a:rPr>
              <a:t>-Vectors</a:t>
            </a:r>
            <a:r>
              <a:rPr lang="en-GB" dirty="0"/>
              <a:t> from </a:t>
            </a:r>
            <a:r>
              <a:rPr lang="en-GB" dirty="0" err="1">
                <a:hlinkClick r:id="rId10"/>
              </a:rPr>
              <a:t>Pixabay</a:t>
            </a:r>
            <a:r>
              <a:rPr lang="en-GB" dirty="0"/>
              <a:t>, Image by </a:t>
            </a:r>
            <a:r>
              <a:rPr lang="en-GB" dirty="0">
                <a:hlinkClick r:id="rId11"/>
              </a:rPr>
              <a:t>Gordon Johnson</a:t>
            </a:r>
            <a:r>
              <a:rPr lang="en-GB" dirty="0"/>
              <a:t> from </a:t>
            </a:r>
            <a:r>
              <a:rPr lang="en-GB" dirty="0" err="1">
                <a:hlinkClick r:id="rId12"/>
              </a:rPr>
              <a:t>Pixabay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B3F3F-AAE2-40DE-BCC2-97C02044BB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0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/>
              <a:t>Y7 &amp; Y8 Maths inquiries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screenshot, diagram, font&#10;&#10;Description automatically generated">
            <a:extLst>
              <a:ext uri="{FF2B5EF4-FFF2-40B4-BE49-F238E27FC236}">
                <a16:creationId xmlns:a16="http://schemas.microsoft.com/office/drawing/2014/main" id="{E785E706-898E-DC12-2276-C8E4B4B559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2" b="-2"/>
          <a:stretch/>
        </p:blipFill>
        <p:spPr>
          <a:xfrm>
            <a:off x="5553881" y="625684"/>
            <a:ext cx="6129786" cy="5455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187515-5047-7225-0F7A-720E228756DA}"/>
              </a:ext>
            </a:extLst>
          </p:cNvPr>
          <p:cNvSpPr txBox="1"/>
          <p:nvPr/>
        </p:nvSpPr>
        <p:spPr>
          <a:xfrm>
            <a:off x="477981" y="4876800"/>
            <a:ext cx="333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Summer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58">
            <a:extLst>
              <a:ext uri="{FF2B5EF4-FFF2-40B4-BE49-F238E27FC236}">
                <a16:creationId xmlns:a16="http://schemas.microsoft.com/office/drawing/2014/main" id="{41367AE6-8F3F-4645-8BCC-0193EA487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6C0D8-190C-69B7-F9F1-B446471F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7" y="1346268"/>
            <a:ext cx="4278738" cy="29868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Year 7: Fibonacci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EC5A014F-2E21-A56F-2609-D311A504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4412974"/>
            <a:ext cx="4278738" cy="1576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Maths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 me get better at Art?</a:t>
            </a:r>
          </a:p>
        </p:txBody>
      </p:sp>
      <p:pic>
        <p:nvPicPr>
          <p:cNvPr id="9" name="Picture 8" descr="A close up of a sunflower&#10;&#10;Description automatically generated">
            <a:extLst>
              <a:ext uri="{FF2B5EF4-FFF2-40B4-BE49-F238E27FC236}">
                <a16:creationId xmlns:a16="http://schemas.microsoft.com/office/drawing/2014/main" id="{66B6CA08-9029-E17F-EAB9-6C46371BEB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0" r="12996" b="-1"/>
          <a:stretch/>
        </p:blipFill>
        <p:spPr>
          <a:xfrm>
            <a:off x="6099568" y="10"/>
            <a:ext cx="3248650" cy="3470138"/>
          </a:xfrm>
          <a:custGeom>
            <a:avLst/>
            <a:gdLst/>
            <a:ahLst/>
            <a:cxnLst/>
            <a:rect l="l" t="t" r="r" b="b"/>
            <a:pathLst>
              <a:path w="3248650" h="3470148">
                <a:moveTo>
                  <a:pt x="1619455" y="0"/>
                </a:moveTo>
                <a:lnTo>
                  <a:pt x="2712688" y="0"/>
                </a:lnTo>
                <a:lnTo>
                  <a:pt x="3248650" y="0"/>
                </a:lnTo>
                <a:lnTo>
                  <a:pt x="3248650" y="3470148"/>
                </a:lnTo>
                <a:lnTo>
                  <a:pt x="0" y="3470148"/>
                </a:lnTo>
                <a:lnTo>
                  <a:pt x="3126" y="3337395"/>
                </a:lnTo>
                <a:cubicBezTo>
                  <a:pt x="69921" y="1928213"/>
                  <a:pt x="634366" y="708413"/>
                  <a:pt x="1597331" y="14997"/>
                </a:cubicBezTo>
                <a:close/>
              </a:path>
            </a:pathLst>
          </a:custGeom>
        </p:spPr>
      </p:pic>
      <p:pic>
        <p:nvPicPr>
          <p:cNvPr id="5" name="Content Placeholder 4" descr="A picture containing sketch, text, blackboard, black and white&#10;&#10;Description automatically generated">
            <a:extLst>
              <a:ext uri="{FF2B5EF4-FFF2-40B4-BE49-F238E27FC236}">
                <a16:creationId xmlns:a16="http://schemas.microsoft.com/office/drawing/2014/main" id="{4A634A5F-1C79-4A2B-A0DD-670D518B42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0" r="35711" b="2"/>
          <a:stretch/>
        </p:blipFill>
        <p:spPr>
          <a:xfrm>
            <a:off x="9406394" y="10"/>
            <a:ext cx="2785454" cy="3470138"/>
          </a:xfrm>
          <a:prstGeom prst="rect">
            <a:avLst/>
          </a:prstGeom>
        </p:spPr>
      </p:pic>
      <p:pic>
        <p:nvPicPr>
          <p:cNvPr id="11" name="Picture 10" descr="A close-up of a sea shell&#10;&#10;Description automatically generated with medium confidence">
            <a:extLst>
              <a:ext uri="{FF2B5EF4-FFF2-40B4-BE49-F238E27FC236}">
                <a16:creationId xmlns:a16="http://schemas.microsoft.com/office/drawing/2014/main" id="{232B7610-6CDB-0D39-0465-028EEFBEB5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7" b="7955"/>
          <a:stretch/>
        </p:blipFill>
        <p:spPr>
          <a:xfrm>
            <a:off x="6095847" y="3515868"/>
            <a:ext cx="6096001" cy="3342132"/>
          </a:xfrm>
          <a:custGeom>
            <a:avLst/>
            <a:gdLst/>
            <a:ahLst/>
            <a:cxnLst/>
            <a:rect l="l" t="t" r="r" b="b"/>
            <a:pathLst>
              <a:path w="6096001" h="3342132">
                <a:moveTo>
                  <a:pt x="2492" y="0"/>
                </a:moveTo>
                <a:lnTo>
                  <a:pt x="6096001" y="0"/>
                </a:lnTo>
                <a:lnTo>
                  <a:pt x="6096001" y="3342132"/>
                </a:lnTo>
                <a:lnTo>
                  <a:pt x="6096000" y="3342132"/>
                </a:lnTo>
                <a:lnTo>
                  <a:pt x="5205951" y="3342132"/>
                </a:lnTo>
                <a:lnTo>
                  <a:pt x="4073718" y="3342132"/>
                </a:lnTo>
                <a:lnTo>
                  <a:pt x="3496422" y="3342132"/>
                </a:lnTo>
                <a:lnTo>
                  <a:pt x="3390060" y="3342132"/>
                </a:lnTo>
                <a:lnTo>
                  <a:pt x="2716256" y="3342132"/>
                </a:lnTo>
                <a:lnTo>
                  <a:pt x="2502754" y="3342132"/>
                </a:lnTo>
                <a:lnTo>
                  <a:pt x="2390998" y="3264731"/>
                </a:lnTo>
                <a:cubicBezTo>
                  <a:pt x="2217180" y="3137240"/>
                  <a:pt x="2046553" y="2999529"/>
                  <a:pt x="1874350" y="2858946"/>
                </a:cubicBezTo>
                <a:cubicBezTo>
                  <a:pt x="928725" y="2086971"/>
                  <a:pt x="0" y="1453263"/>
                  <a:pt x="0" y="105788"/>
                </a:cubicBezTo>
                <a:close/>
              </a:path>
            </a:pathLst>
          </a:custGeom>
        </p:spPr>
      </p:pic>
      <p:sp>
        <p:nvSpPr>
          <p:cNvPr id="90" name="Freeform: Shape 60">
            <a:extLst>
              <a:ext uri="{FF2B5EF4-FFF2-40B4-BE49-F238E27FC236}">
                <a16:creationId xmlns:a16="http://schemas.microsoft.com/office/drawing/2014/main" id="{1E2551C3-CD04-47CA-A65A-6CF0AEAA8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4752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91" name="Freeform: Shape 62">
            <a:extLst>
              <a:ext uri="{FF2B5EF4-FFF2-40B4-BE49-F238E27FC236}">
                <a16:creationId xmlns:a16="http://schemas.microsoft.com/office/drawing/2014/main" id="{54B8B913-A9FA-43C7-8B7F-60BFC0239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5287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92" name="Freeform: Shape 64">
            <a:extLst>
              <a:ext uri="{FF2B5EF4-FFF2-40B4-BE49-F238E27FC236}">
                <a16:creationId xmlns:a16="http://schemas.microsoft.com/office/drawing/2014/main" id="{E88637F8-CBBF-4066-9237-081BEFF71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9568" y="0"/>
            <a:ext cx="1772478" cy="3470148"/>
          </a:xfrm>
          <a:custGeom>
            <a:avLst/>
            <a:gdLst>
              <a:gd name="connsiteX0" fmla="*/ 153023 w 1772478"/>
              <a:gd name="connsiteY0" fmla="*/ 0 h 3470148"/>
              <a:gd name="connsiteX1" fmla="*/ 0 w 1772478"/>
              <a:gd name="connsiteY1" fmla="*/ 0 h 3470148"/>
              <a:gd name="connsiteX2" fmla="*/ 22124 w 1772478"/>
              <a:gd name="connsiteY2" fmla="*/ 14997 h 3470148"/>
              <a:gd name="connsiteX3" fmla="*/ 1616329 w 1772478"/>
              <a:gd name="connsiteY3" fmla="*/ 3337395 h 3470148"/>
              <a:gd name="connsiteX4" fmla="*/ 1619455 w 1772478"/>
              <a:gd name="connsiteY4" fmla="*/ 3470148 h 3470148"/>
              <a:gd name="connsiteX5" fmla="*/ 1772478 w 1772478"/>
              <a:gd name="connsiteY5" fmla="*/ 3470148 h 3470148"/>
              <a:gd name="connsiteX6" fmla="*/ 1769352 w 1772478"/>
              <a:gd name="connsiteY6" fmla="*/ 3337395 h 3470148"/>
              <a:gd name="connsiteX7" fmla="*/ 175147 w 1772478"/>
              <a:gd name="connsiteY7" fmla="*/ 14997 h 347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2478" h="3470148">
                <a:moveTo>
                  <a:pt x="153023" y="0"/>
                </a:moveTo>
                <a:lnTo>
                  <a:pt x="0" y="0"/>
                </a:lnTo>
                <a:lnTo>
                  <a:pt x="22124" y="14997"/>
                </a:lnTo>
                <a:cubicBezTo>
                  <a:pt x="985089" y="708413"/>
                  <a:pt x="1549534" y="1928213"/>
                  <a:pt x="1616329" y="3337395"/>
                </a:cubicBezTo>
                <a:lnTo>
                  <a:pt x="1619455" y="3470148"/>
                </a:lnTo>
                <a:lnTo>
                  <a:pt x="1772478" y="3470148"/>
                </a:lnTo>
                <a:lnTo>
                  <a:pt x="1769352" y="3337395"/>
                </a:lnTo>
                <a:cubicBezTo>
                  <a:pt x="1702557" y="1928213"/>
                  <a:pt x="1138112" y="708413"/>
                  <a:pt x="175147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F03D13D-D0EA-4958-B7DC-6C57F960B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5847" y="3515868"/>
            <a:ext cx="2659498" cy="3342132"/>
          </a:xfrm>
          <a:custGeom>
            <a:avLst/>
            <a:gdLst>
              <a:gd name="connsiteX0" fmla="*/ 2657006 w 2659498"/>
              <a:gd name="connsiteY0" fmla="*/ 0 h 3342132"/>
              <a:gd name="connsiteX1" fmla="*/ 2500262 w 2659498"/>
              <a:gd name="connsiteY1" fmla="*/ 0 h 3342132"/>
              <a:gd name="connsiteX2" fmla="*/ 2502754 w 2659498"/>
              <a:gd name="connsiteY2" fmla="*/ 105788 h 3342132"/>
              <a:gd name="connsiteX3" fmla="*/ 628404 w 2659498"/>
              <a:gd name="connsiteY3" fmla="*/ 2858946 h 3342132"/>
              <a:gd name="connsiteX4" fmla="*/ 111756 w 2659498"/>
              <a:gd name="connsiteY4" fmla="*/ 3264731 h 3342132"/>
              <a:gd name="connsiteX5" fmla="*/ 0 w 2659498"/>
              <a:gd name="connsiteY5" fmla="*/ 3342132 h 3342132"/>
              <a:gd name="connsiteX6" fmla="*/ 156744 w 2659498"/>
              <a:gd name="connsiteY6" fmla="*/ 3342132 h 3342132"/>
              <a:gd name="connsiteX7" fmla="*/ 268500 w 2659498"/>
              <a:gd name="connsiteY7" fmla="*/ 3264731 h 3342132"/>
              <a:gd name="connsiteX8" fmla="*/ 785148 w 2659498"/>
              <a:gd name="connsiteY8" fmla="*/ 2858946 h 3342132"/>
              <a:gd name="connsiteX9" fmla="*/ 2659498 w 2659498"/>
              <a:gd name="connsiteY9" fmla="*/ 105788 h 334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9498" h="3342132">
                <a:moveTo>
                  <a:pt x="2657006" y="0"/>
                </a:moveTo>
                <a:lnTo>
                  <a:pt x="2500262" y="0"/>
                </a:lnTo>
                <a:lnTo>
                  <a:pt x="2502754" y="105788"/>
                </a:lnTo>
                <a:cubicBezTo>
                  <a:pt x="2502754" y="1453263"/>
                  <a:pt x="1574029" y="2086971"/>
                  <a:pt x="628404" y="2858946"/>
                </a:cubicBezTo>
                <a:cubicBezTo>
                  <a:pt x="456201" y="2999529"/>
                  <a:pt x="285574" y="3137240"/>
                  <a:pt x="111756" y="3264731"/>
                </a:cubicBezTo>
                <a:lnTo>
                  <a:pt x="0" y="3342132"/>
                </a:lnTo>
                <a:lnTo>
                  <a:pt x="156744" y="3342132"/>
                </a:lnTo>
                <a:lnTo>
                  <a:pt x="268500" y="3264731"/>
                </a:lnTo>
                <a:cubicBezTo>
                  <a:pt x="442318" y="3137240"/>
                  <a:pt x="612945" y="2999529"/>
                  <a:pt x="785148" y="2858946"/>
                </a:cubicBezTo>
                <a:cubicBezTo>
                  <a:pt x="1730773" y="2086971"/>
                  <a:pt x="2659498" y="1453263"/>
                  <a:pt x="2659498" y="105788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6308D-CEB6-EA1F-DE83-584C6682D45E}"/>
              </a:ext>
            </a:extLst>
          </p:cNvPr>
          <p:cNvSpPr txBox="1"/>
          <p:nvPr/>
        </p:nvSpPr>
        <p:spPr>
          <a:xfrm>
            <a:off x="100208" y="111508"/>
            <a:ext cx="74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  1  2  3  5  8  13  21  34  55  89 …</a:t>
            </a:r>
          </a:p>
        </p:txBody>
      </p:sp>
    </p:spTree>
    <p:extLst>
      <p:ext uri="{BB962C8B-B14F-4D97-AF65-F5344CB8AC3E}">
        <p14:creationId xmlns:p14="http://schemas.microsoft.com/office/powerpoint/2010/main" val="333896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65F486-A745-5DA5-4748-0F90755F8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3235"/>
              </p:ext>
            </p:extLst>
          </p:nvPr>
        </p:nvGraphicFramePr>
        <p:xfrm>
          <a:off x="0" y="0"/>
          <a:ext cx="12192000" cy="68760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80570">
                  <a:extLst>
                    <a:ext uri="{9D8B030D-6E8A-4147-A177-3AD203B41FA5}">
                      <a16:colId xmlns:a16="http://schemas.microsoft.com/office/drawing/2014/main" val="4175815764"/>
                    </a:ext>
                  </a:extLst>
                </a:gridCol>
                <a:gridCol w="9511430">
                  <a:extLst>
                    <a:ext uri="{9D8B030D-6E8A-4147-A177-3AD203B41FA5}">
                      <a16:colId xmlns:a16="http://schemas.microsoft.com/office/drawing/2014/main" val="79258664"/>
                    </a:ext>
                  </a:extLst>
                </a:gridCol>
              </a:tblGrid>
              <a:tr h="99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CONNECT</a:t>
                      </a:r>
                      <a:endParaRPr lang="en-GB" sz="2000" b="1" dirty="0">
                        <a:solidFill>
                          <a:srgbClr val="F07D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DE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Introduction to </a:t>
                      </a:r>
                      <a:r>
                        <a:rPr lang="en-US" sz="2000" b="1" dirty="0">
                          <a:solidFill>
                            <a:srgbClr val="F07D00"/>
                          </a:solidFill>
                          <a:effectLst/>
                        </a:rPr>
                        <a:t>Fibonacci sequence</a:t>
                      </a: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Constructing sequence. Drawing </a:t>
                      </a:r>
                      <a:r>
                        <a:rPr lang="en-US" sz="2000" b="1" dirty="0">
                          <a:solidFill>
                            <a:srgbClr val="F07D00"/>
                          </a:solidFill>
                          <a:effectLst/>
                        </a:rPr>
                        <a:t>Golden Spiral</a:t>
                      </a: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.</a:t>
                      </a:r>
                      <a:endParaRPr lang="en-GB" sz="2000" b="0" dirty="0">
                        <a:solidFill>
                          <a:srgbClr val="F07D00"/>
                        </a:solidFill>
                        <a:effectLst/>
                      </a:endParaRPr>
                    </a:p>
                  </a:txBody>
                  <a:tcPr marL="34882" marR="34882" marT="0" marB="0" anchor="ctr">
                    <a:solidFill>
                      <a:srgbClr val="FDE1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60084"/>
                  </a:ext>
                </a:extLst>
              </a:tr>
              <a:tr h="1045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CONNECT</a:t>
                      </a:r>
                      <a:r>
                        <a:rPr lang="en-GB" sz="2000" b="1" dirty="0">
                          <a:solidFill>
                            <a:srgbClr val="3AAA35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&amp;</a:t>
                      </a:r>
                      <a:r>
                        <a:rPr lang="en-GB" sz="2000" b="1" dirty="0">
                          <a:solidFill>
                            <a:srgbClr val="3AAA35"/>
                          </a:solidFill>
                          <a:effectLst/>
                        </a:rPr>
                        <a:t> WONDER</a:t>
                      </a:r>
                      <a:endParaRPr lang="en-GB" sz="2000" b="1" dirty="0">
                        <a:solidFill>
                          <a:srgbClr val="3AAA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FDE1C6"/>
                        </a:gs>
                        <a:gs pos="100000">
                          <a:srgbClr val="DAEACF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3AAA35"/>
                          </a:solidFill>
                          <a:effectLst/>
                        </a:rPr>
                        <a:t> USING RESOURCES: Exploration of instances of Fibonacci sequence in nature (and art?)</a:t>
                      </a:r>
                      <a:endParaRPr lang="en-GB" sz="2000" dirty="0">
                        <a:solidFill>
                          <a:srgbClr val="3AAA35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2000" dirty="0">
                          <a:solidFill>
                            <a:srgbClr val="3AAA35"/>
                          </a:solidFill>
                          <a:effectLst/>
                        </a:rPr>
                        <a:t>Looking at pictures in Library books or printed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GB" sz="2000" dirty="0">
                        <a:solidFill>
                          <a:srgbClr val="3AAA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FDE1C6"/>
                        </a:gs>
                        <a:gs pos="100000">
                          <a:srgbClr val="DAEACF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76624676"/>
                  </a:ext>
                </a:extLst>
              </a:tr>
              <a:tr h="1019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3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D80C31"/>
                          </a:solidFill>
                          <a:effectLst/>
                        </a:rPr>
                        <a:t>INVESTIGATE</a:t>
                      </a:r>
                      <a:endParaRPr lang="en-GB" sz="2000" b="1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D80C31"/>
                          </a:solidFill>
                          <a:effectLst/>
                        </a:rPr>
                        <a:t>OUTDOOR LEARNING: How many instances of Fibonacci numbers can you find outside? Counting petals and leaves, looking for snail shells</a:t>
                      </a:r>
                      <a:endParaRPr lang="en-GB" sz="2000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08717"/>
                  </a:ext>
                </a:extLst>
              </a:tr>
              <a:tr h="1019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4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D80C31"/>
                          </a:solidFill>
                          <a:effectLst/>
                        </a:rPr>
                        <a:t>INVESTIGATE</a:t>
                      </a:r>
                      <a:endParaRPr lang="en-GB" sz="2000" b="1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2000" dirty="0">
                          <a:solidFill>
                            <a:srgbClr val="D80C31"/>
                          </a:solidFill>
                          <a:effectLst/>
                        </a:rPr>
                        <a:t>Introduce the </a:t>
                      </a:r>
                      <a:r>
                        <a:rPr lang="en-GB" sz="2000" b="1" dirty="0">
                          <a:solidFill>
                            <a:srgbClr val="D80C31"/>
                          </a:solidFill>
                          <a:effectLst/>
                        </a:rPr>
                        <a:t>Golden Ratio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2000" dirty="0">
                          <a:solidFill>
                            <a:srgbClr val="D80C31"/>
                          </a:solidFill>
                          <a:effectLst/>
                        </a:rPr>
                        <a:t>PRACTICAL INVESTIGATION: The Golden Ratio in the human body</a:t>
                      </a:r>
                      <a:endParaRPr lang="en-GB" sz="2000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6844"/>
                  </a:ext>
                </a:extLst>
              </a:tr>
              <a:tr h="139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effectLst/>
                        </a:rPr>
                        <a:t>Lesson 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009FE3"/>
                          </a:solidFill>
                          <a:effectLst/>
                        </a:rPr>
                        <a:t>CONSTRUCT</a:t>
                      </a:r>
                      <a:r>
                        <a:rPr lang="en-GB" sz="2000" b="1" dirty="0">
                          <a:effectLst/>
                        </a:rPr>
                        <a:t> &amp; </a:t>
                      </a:r>
                      <a:r>
                        <a:rPr lang="en-GB" sz="2000" b="1" dirty="0">
                          <a:solidFill>
                            <a:srgbClr val="EC619F"/>
                          </a:solidFill>
                          <a:effectLst/>
                        </a:rPr>
                        <a:t>EXPRESS</a:t>
                      </a:r>
                      <a:endParaRPr lang="en-GB" sz="2000" b="1" dirty="0">
                        <a:solidFill>
                          <a:srgbClr val="EC619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D4EDFC"/>
                        </a:gs>
                        <a:gs pos="100000">
                          <a:srgbClr val="FADEE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009FE3"/>
                          </a:solidFill>
                          <a:effectLst/>
                        </a:rPr>
                        <a:t>Design</a:t>
                      </a:r>
                      <a:r>
                        <a:rPr lang="en-US" sz="2000" dirty="0">
                          <a:effectLst/>
                        </a:rPr>
                        <a:t> and </a:t>
                      </a:r>
                      <a:r>
                        <a:rPr lang="en-US" sz="2000" dirty="0">
                          <a:solidFill>
                            <a:srgbClr val="EC619F"/>
                          </a:solidFill>
                          <a:effectLst/>
                        </a:rPr>
                        <a:t>make poster </a:t>
                      </a:r>
                      <a:r>
                        <a:rPr lang="en-US" sz="2000" dirty="0">
                          <a:solidFill>
                            <a:srgbClr val="009FE3"/>
                          </a:solidFill>
                          <a:effectLst/>
                        </a:rPr>
                        <a:t>to answer the question ’Can </a:t>
                      </a:r>
                      <a:r>
                        <a:rPr lang="en-US" sz="2000" dirty="0" err="1">
                          <a:solidFill>
                            <a:srgbClr val="009FE3"/>
                          </a:solidFill>
                          <a:effectLst/>
                        </a:rPr>
                        <a:t>Maths</a:t>
                      </a:r>
                      <a:r>
                        <a:rPr lang="en-US" sz="2000" dirty="0">
                          <a:solidFill>
                            <a:srgbClr val="009FE3"/>
                          </a:solidFill>
                          <a:effectLst/>
                        </a:rPr>
                        <a:t> help me get better at Art?’, using what you have found out about Fibonacci sequences. </a:t>
                      </a:r>
                      <a:r>
                        <a:rPr lang="en-US" sz="2000" dirty="0">
                          <a:solidFill>
                            <a:srgbClr val="EC619F"/>
                          </a:solidFill>
                          <a:effectLst/>
                        </a:rPr>
                        <a:t>Must all be hand drawn but could use printed images to copy</a:t>
                      </a:r>
                      <a:r>
                        <a:rPr lang="en-US" sz="2000" dirty="0">
                          <a:effectLst/>
                        </a:rPr>
                        <a:t>. If any posters aren’t completed could keep them in the Library to work on for prep?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D4EDFC"/>
                        </a:gs>
                        <a:gs pos="100000">
                          <a:srgbClr val="FADEE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0798394"/>
                  </a:ext>
                </a:extLst>
              </a:tr>
              <a:tr h="139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Lesson 6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solidFill>
                            <a:srgbClr val="662483"/>
                          </a:solidFill>
                          <a:effectLst/>
                        </a:rPr>
                        <a:t>REFLECT</a:t>
                      </a:r>
                      <a:endParaRPr lang="en-GB" sz="2000" b="1" dirty="0">
                        <a:solidFill>
                          <a:srgbClr val="6624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DDD1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EC619F"/>
                          </a:solidFill>
                          <a:effectLst/>
                        </a:rPr>
                        <a:t>Showcase of completed posters</a:t>
                      </a:r>
                      <a:r>
                        <a:rPr lang="en-US" sz="2000" dirty="0">
                          <a:solidFill>
                            <a:srgbClr val="662483"/>
                          </a:solidFill>
                          <a:effectLst/>
                        </a:rPr>
                        <a:t>. Reflection/ peer marking on each others’ work and on inquiry question.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rgbClr val="662483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662483"/>
                          </a:solidFill>
                          <a:effectLst/>
                        </a:rPr>
                        <a:t>Extension ideas: Writing a Fib poem, videos on </a:t>
                      </a:r>
                      <a:r>
                        <a:rPr lang="en-US" sz="2000" dirty="0" err="1">
                          <a:solidFill>
                            <a:srgbClr val="662483"/>
                          </a:solidFill>
                          <a:effectLst/>
                        </a:rPr>
                        <a:t>Fibanacci</a:t>
                      </a:r>
                      <a:r>
                        <a:rPr lang="en-US" sz="2000" dirty="0">
                          <a:solidFill>
                            <a:srgbClr val="662483"/>
                          </a:solidFill>
                          <a:effectLst/>
                        </a:rPr>
                        <a:t> sequence, Fibonacci &amp; music</a:t>
                      </a:r>
                      <a:endParaRPr lang="en-GB" sz="2000" dirty="0">
                        <a:solidFill>
                          <a:srgbClr val="6624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DDD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07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64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A5851-E442-9C99-5510-67A621BB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933" y="3827844"/>
            <a:ext cx="6766405" cy="11681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dirty="0">
                <a:solidFill>
                  <a:srgbClr val="FFFFFE"/>
                </a:solidFill>
              </a:rPr>
              <a:t>Year 8: International </a:t>
            </a:r>
            <a:r>
              <a:rPr lang="en-US" sz="4700" b="1" dirty="0" err="1">
                <a:solidFill>
                  <a:srgbClr val="FFFFFE"/>
                </a:solidFill>
              </a:rPr>
              <a:t>maths</a:t>
            </a:r>
            <a:endParaRPr lang="en-US" sz="4700" b="1" dirty="0">
              <a:solidFill>
                <a:srgbClr val="FFFFF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EA91-01B4-B41A-02E5-D021970CE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933" y="5088106"/>
            <a:ext cx="6766405" cy="11681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FFFE"/>
                </a:solidFill>
              </a:rPr>
              <a:t>Is </a:t>
            </a:r>
            <a:r>
              <a:rPr lang="en-US" sz="3200" dirty="0" err="1">
                <a:solidFill>
                  <a:srgbClr val="FFFFFE"/>
                </a:solidFill>
              </a:rPr>
              <a:t>Maths</a:t>
            </a:r>
            <a:r>
              <a:rPr lang="en-US" sz="3200" dirty="0">
                <a:solidFill>
                  <a:srgbClr val="FFFFFE"/>
                </a:solidFill>
              </a:rPr>
              <a:t> a universal language?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F4792E-DF83-4D24-9924-01EC30A32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8512"/>
            <a:ext cx="3952259" cy="5932172"/>
          </a:xfrm>
          <a:custGeom>
            <a:avLst/>
            <a:gdLst>
              <a:gd name="connsiteX0" fmla="*/ 986173 w 3952259"/>
              <a:gd name="connsiteY0" fmla="*/ 0 h 5932172"/>
              <a:gd name="connsiteX1" fmla="*/ 3952259 w 3952259"/>
              <a:gd name="connsiteY1" fmla="*/ 2966086 h 5932172"/>
              <a:gd name="connsiteX2" fmla="*/ 986173 w 3952259"/>
              <a:gd name="connsiteY2" fmla="*/ 5932172 h 5932172"/>
              <a:gd name="connsiteX3" fmla="*/ 104150 w 3952259"/>
              <a:gd name="connsiteY3" fmla="*/ 5798823 h 5932172"/>
              <a:gd name="connsiteX4" fmla="*/ 0 w 3952259"/>
              <a:gd name="connsiteY4" fmla="*/ 5760704 h 5932172"/>
              <a:gd name="connsiteX5" fmla="*/ 0 w 3952259"/>
              <a:gd name="connsiteY5" fmla="*/ 171469 h 5932172"/>
              <a:gd name="connsiteX6" fmla="*/ 104150 w 3952259"/>
              <a:gd name="connsiteY6" fmla="*/ 133350 h 5932172"/>
              <a:gd name="connsiteX7" fmla="*/ 986173 w 3952259"/>
              <a:gd name="connsiteY7" fmla="*/ 0 h 593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59" h="5932172">
                <a:moveTo>
                  <a:pt x="986173" y="0"/>
                </a:moveTo>
                <a:cubicBezTo>
                  <a:pt x="2624297" y="0"/>
                  <a:pt x="3952259" y="1327962"/>
                  <a:pt x="3952259" y="2966086"/>
                </a:cubicBezTo>
                <a:cubicBezTo>
                  <a:pt x="3952259" y="4604210"/>
                  <a:pt x="2624297" y="5932172"/>
                  <a:pt x="986173" y="5932172"/>
                </a:cubicBezTo>
                <a:cubicBezTo>
                  <a:pt x="679025" y="5932172"/>
                  <a:pt x="382781" y="5885486"/>
                  <a:pt x="104150" y="5798823"/>
                </a:cubicBezTo>
                <a:lnTo>
                  <a:pt x="0" y="5760704"/>
                </a:lnTo>
                <a:lnTo>
                  <a:pt x="0" y="171469"/>
                </a:lnTo>
                <a:lnTo>
                  <a:pt x="104150" y="133350"/>
                </a:lnTo>
                <a:cubicBezTo>
                  <a:pt x="382781" y="46686"/>
                  <a:pt x="679025" y="0"/>
                  <a:pt x="986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837328-A57C-47AA-B520-C83F4A6BD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8125" y="0"/>
            <a:ext cx="4475748" cy="3256337"/>
          </a:xfrm>
          <a:custGeom>
            <a:avLst/>
            <a:gdLst>
              <a:gd name="connsiteX0" fmla="*/ 246861 w 4475748"/>
              <a:gd name="connsiteY0" fmla="*/ 0 h 3256337"/>
              <a:gd name="connsiteX1" fmla="*/ 4228888 w 4475748"/>
              <a:gd name="connsiteY1" fmla="*/ 0 h 3256337"/>
              <a:gd name="connsiteX2" fmla="*/ 4299885 w 4475748"/>
              <a:gd name="connsiteY2" fmla="*/ 147382 h 3256337"/>
              <a:gd name="connsiteX3" fmla="*/ 4475748 w 4475748"/>
              <a:gd name="connsiteY3" fmla="*/ 1018463 h 3256337"/>
              <a:gd name="connsiteX4" fmla="*/ 2237874 w 4475748"/>
              <a:gd name="connsiteY4" fmla="*/ 3256337 h 3256337"/>
              <a:gd name="connsiteX5" fmla="*/ 0 w 4475748"/>
              <a:gd name="connsiteY5" fmla="*/ 1018463 h 3256337"/>
              <a:gd name="connsiteX6" fmla="*/ 175863 w 4475748"/>
              <a:gd name="connsiteY6" fmla="*/ 147382 h 325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5748" h="3256337">
                <a:moveTo>
                  <a:pt x="246861" y="0"/>
                </a:moveTo>
                <a:lnTo>
                  <a:pt x="4228888" y="0"/>
                </a:lnTo>
                <a:lnTo>
                  <a:pt x="4299885" y="147382"/>
                </a:lnTo>
                <a:cubicBezTo>
                  <a:pt x="4413128" y="415117"/>
                  <a:pt x="4475748" y="709477"/>
                  <a:pt x="4475748" y="1018463"/>
                </a:cubicBezTo>
                <a:cubicBezTo>
                  <a:pt x="4475748" y="2254407"/>
                  <a:pt x="3473818" y="3256337"/>
                  <a:pt x="2237874" y="3256337"/>
                </a:cubicBezTo>
                <a:cubicBezTo>
                  <a:pt x="1001930" y="3256337"/>
                  <a:pt x="0" y="2254407"/>
                  <a:pt x="0" y="1018463"/>
                </a:cubicBezTo>
                <a:cubicBezTo>
                  <a:pt x="0" y="709477"/>
                  <a:pt x="62621" y="415117"/>
                  <a:pt x="175863" y="14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580241">
            <a:off x="-1784401" y="613620"/>
            <a:ext cx="6199926" cy="6199926"/>
          </a:xfrm>
          <a:prstGeom prst="arc">
            <a:avLst>
              <a:gd name="adj1" fmla="val 14455503"/>
              <a:gd name="adj2" fmla="val 18389131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row of white squares with roman numerals&#10;&#10;Description automatically generated with low confidence">
            <a:extLst>
              <a:ext uri="{FF2B5EF4-FFF2-40B4-BE49-F238E27FC236}">
                <a16:creationId xmlns:a16="http://schemas.microsoft.com/office/drawing/2014/main" id="{FCB1CFBB-3178-5452-4C50-18855C787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65" y="2576414"/>
            <a:ext cx="3146891" cy="1573445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text, font, graphics, design&#10;&#10;Description automatically generated">
            <a:extLst>
              <a:ext uri="{FF2B5EF4-FFF2-40B4-BE49-F238E27FC236}">
                <a16:creationId xmlns:a16="http://schemas.microsoft.com/office/drawing/2014/main" id="{8BD184A4-AF4A-FA64-2F6F-FCC9000DBF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80" y="550453"/>
            <a:ext cx="2488039" cy="1654546"/>
          </a:xfrm>
          <a:custGeom>
            <a:avLst/>
            <a:gdLst/>
            <a:ahLst/>
            <a:cxnLst/>
            <a:rect l="l" t="t" r="r" b="b"/>
            <a:pathLst>
              <a:path w="2487175" h="2487175">
                <a:moveTo>
                  <a:pt x="67328" y="0"/>
                </a:moveTo>
                <a:lnTo>
                  <a:pt x="2419847" y="0"/>
                </a:lnTo>
                <a:cubicBezTo>
                  <a:pt x="2457031" y="0"/>
                  <a:pt x="2487175" y="30144"/>
                  <a:pt x="2487175" y="67328"/>
                </a:cubicBezTo>
                <a:lnTo>
                  <a:pt x="2487175" y="2419847"/>
                </a:lnTo>
                <a:cubicBezTo>
                  <a:pt x="2487175" y="2457031"/>
                  <a:pt x="2457031" y="2487175"/>
                  <a:pt x="2419847" y="2487175"/>
                </a:cubicBezTo>
                <a:lnTo>
                  <a:pt x="67328" y="2487175"/>
                </a:lnTo>
                <a:cubicBezTo>
                  <a:pt x="30144" y="2487175"/>
                  <a:pt x="0" y="2457031"/>
                  <a:pt x="0" y="2419847"/>
                </a:cubicBezTo>
                <a:lnTo>
                  <a:pt x="0" y="67328"/>
                </a:lnTo>
                <a:cubicBezTo>
                  <a:pt x="0" y="30144"/>
                  <a:pt x="30144" y="0"/>
                  <a:pt x="67328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A03A6A2-7849-4179-B68F-C11DDDB23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1078" y="0"/>
            <a:ext cx="3440922" cy="3674631"/>
          </a:xfrm>
          <a:custGeom>
            <a:avLst/>
            <a:gdLst>
              <a:gd name="connsiteX0" fmla="*/ 523074 w 3440922"/>
              <a:gd name="connsiteY0" fmla="*/ 0 h 3674631"/>
              <a:gd name="connsiteX1" fmla="*/ 3440922 w 3440922"/>
              <a:gd name="connsiteY1" fmla="*/ 0 h 3674631"/>
              <a:gd name="connsiteX2" fmla="*/ 3440922 w 3440922"/>
              <a:gd name="connsiteY2" fmla="*/ 3321701 h 3674631"/>
              <a:gd name="connsiteX3" fmla="*/ 3304578 w 3440922"/>
              <a:gd name="connsiteY3" fmla="*/ 3404532 h 3674631"/>
              <a:gd name="connsiteX4" fmla="*/ 2237874 w 3440922"/>
              <a:gd name="connsiteY4" fmla="*/ 3674631 h 3674631"/>
              <a:gd name="connsiteX5" fmla="*/ 0 w 3440922"/>
              <a:gd name="connsiteY5" fmla="*/ 1436757 h 3674631"/>
              <a:gd name="connsiteX6" fmla="*/ 511022 w 3440922"/>
              <a:gd name="connsiteY6" fmla="*/ 13261 h 36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0922" h="3674631">
                <a:moveTo>
                  <a:pt x="523074" y="0"/>
                </a:moveTo>
                <a:lnTo>
                  <a:pt x="3440922" y="0"/>
                </a:lnTo>
                <a:lnTo>
                  <a:pt x="3440922" y="3321701"/>
                </a:lnTo>
                <a:lnTo>
                  <a:pt x="3304578" y="3404532"/>
                </a:lnTo>
                <a:cubicBezTo>
                  <a:pt x="2987486" y="3576786"/>
                  <a:pt x="2624107" y="3674631"/>
                  <a:pt x="2237874" y="3674631"/>
                </a:cubicBezTo>
                <a:cubicBezTo>
                  <a:pt x="1001930" y="3674631"/>
                  <a:pt x="0" y="2672701"/>
                  <a:pt x="0" y="1436757"/>
                </a:cubicBezTo>
                <a:cubicBezTo>
                  <a:pt x="0" y="896032"/>
                  <a:pt x="191776" y="400098"/>
                  <a:pt x="511022" y="13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map of the world&#10;&#10;Description automatically generated">
            <a:extLst>
              <a:ext uri="{FF2B5EF4-FFF2-40B4-BE49-F238E27FC236}">
                <a16:creationId xmlns:a16="http://schemas.microsoft.com/office/drawing/2014/main" id="{40C1BBF2-A820-F71E-D967-EFFF02B890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530" y="382568"/>
            <a:ext cx="3331071" cy="1990315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effectLst>
            <a:softEdge rad="317500"/>
          </a:effectLst>
        </p:spPr>
      </p:pic>
      <p:pic>
        <p:nvPicPr>
          <p:cNvPr id="11" name="Picture 10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712B509A-5C0B-DDEC-7A6B-080474FDAD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59" y="3997246"/>
            <a:ext cx="2291172" cy="1392603"/>
          </a:xfrm>
          <a:prstGeom prst="rect">
            <a:avLst/>
          </a:prstGeom>
        </p:spPr>
      </p:pic>
      <p:pic>
        <p:nvPicPr>
          <p:cNvPr id="13" name="Picture 1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53FAB8F7-3A23-DAB6-A2B4-C542F70EB4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59" y="856795"/>
            <a:ext cx="1900461" cy="19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1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65F486-A745-5DA5-4748-0F90755F8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24489"/>
              </p:ext>
            </p:extLst>
          </p:nvPr>
        </p:nvGraphicFramePr>
        <p:xfrm>
          <a:off x="0" y="0"/>
          <a:ext cx="12192000" cy="714624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80570">
                  <a:extLst>
                    <a:ext uri="{9D8B030D-6E8A-4147-A177-3AD203B41FA5}">
                      <a16:colId xmlns:a16="http://schemas.microsoft.com/office/drawing/2014/main" val="4175815764"/>
                    </a:ext>
                  </a:extLst>
                </a:gridCol>
                <a:gridCol w="9511430">
                  <a:extLst>
                    <a:ext uri="{9D8B030D-6E8A-4147-A177-3AD203B41FA5}">
                      <a16:colId xmlns:a16="http://schemas.microsoft.com/office/drawing/2014/main" val="79258664"/>
                    </a:ext>
                  </a:extLst>
                </a:gridCol>
              </a:tblGrid>
              <a:tr h="99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CONNECT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 </a:t>
                      </a:r>
                      <a:r>
                        <a:rPr lang="en-GB" sz="2000" b="1" kern="1200" dirty="0">
                          <a:solidFill>
                            <a:srgbClr val="3AAA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WONDER</a:t>
                      </a: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FDE1C6"/>
                        </a:gs>
                        <a:gs pos="100000">
                          <a:srgbClr val="DAECCD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Introduction to topic and </a:t>
                      </a:r>
                      <a:r>
                        <a:rPr lang="en-US" sz="2000" b="0" kern="1200" dirty="0">
                          <a:solidFill>
                            <a:srgbClr val="3AAA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generating questions</a:t>
                      </a: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07D00"/>
                          </a:solidFill>
                          <a:effectLst/>
                        </a:rPr>
                        <a:t>Investigating names for numbers in different languages. Could move on to different counting systems.</a:t>
                      </a:r>
                      <a:endParaRPr lang="en-GB" sz="2000" b="0" dirty="0">
                        <a:solidFill>
                          <a:srgbClr val="F07D00"/>
                        </a:solidFill>
                        <a:effectLst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FDE1C6"/>
                        </a:gs>
                        <a:gs pos="100000">
                          <a:srgbClr val="DAECCD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93360084"/>
                  </a:ext>
                </a:extLst>
              </a:tr>
              <a:tr h="1045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CONNECT</a:t>
                      </a:r>
                      <a:endParaRPr lang="en-GB" sz="2000" b="1" dirty="0">
                        <a:solidFill>
                          <a:srgbClr val="3AAA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DE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2000" b="0" kern="1200" dirty="0">
                          <a:solidFill>
                            <a:srgbClr val="F07D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Investigating different numerals and counting systems</a:t>
                      </a:r>
                      <a:endParaRPr lang="en-GB" sz="2000" dirty="0">
                        <a:solidFill>
                          <a:srgbClr val="3AAA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DE1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624676"/>
                  </a:ext>
                </a:extLst>
              </a:tr>
              <a:tr h="1019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3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F07D00"/>
                          </a:solidFill>
                          <a:effectLst/>
                        </a:rPr>
                        <a:t>CONNECT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 &amp;</a:t>
                      </a:r>
                      <a:r>
                        <a:rPr lang="en-GB" sz="2000" b="1" dirty="0">
                          <a:solidFill>
                            <a:srgbClr val="D80C31"/>
                          </a:solidFill>
                          <a:effectLst/>
                        </a:rPr>
                        <a:t> INVESTIGATE</a:t>
                      </a:r>
                      <a:endParaRPr lang="en-GB" sz="2000" b="1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>
                      <a:gsLst>
                        <a:gs pos="0">
                          <a:srgbClr val="FDE1C6"/>
                        </a:gs>
                        <a:gs pos="100000">
                          <a:srgbClr val="F7D5CD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F07D00"/>
                          </a:solidFill>
                          <a:effectLst/>
                        </a:rPr>
                        <a:t>Placing famous mathematicians from around the world on a map. Thinking about gender and time period as well.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D80C3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Choosing one mathematician to investigate (homework to gather resources – introduction to databases)</a:t>
                      </a:r>
                      <a:endParaRPr lang="en-GB" sz="2000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>
                      <a:gsLst>
                        <a:gs pos="0">
                          <a:srgbClr val="FDE1C6"/>
                        </a:gs>
                        <a:gs pos="100000">
                          <a:srgbClr val="F7D5CD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13308717"/>
                  </a:ext>
                </a:extLst>
              </a:tr>
              <a:tr h="1019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Lesson 4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D80C31"/>
                          </a:solidFill>
                          <a:effectLst/>
                        </a:rPr>
                        <a:t>INVESTIGATE</a:t>
                      </a:r>
                      <a:endParaRPr lang="en-GB" sz="2000" b="1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2000" dirty="0">
                          <a:solidFill>
                            <a:srgbClr val="D80C31"/>
                          </a:solidFill>
                          <a:effectLst/>
                        </a:rPr>
                        <a:t>Investigating and making notes on their mathematician – how did their Maths influence the world? Do we still use it in our lives today?</a:t>
                      </a:r>
                      <a:endParaRPr lang="en-GB" sz="2000" dirty="0">
                        <a:solidFill>
                          <a:srgbClr val="D80C3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solidFill>
                      <a:srgbClr val="F7D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6844"/>
                  </a:ext>
                </a:extLst>
              </a:tr>
              <a:tr h="139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effectLst/>
                        </a:rPr>
                        <a:t>Lesson 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000" b="1" dirty="0">
                          <a:solidFill>
                            <a:srgbClr val="009FE3"/>
                          </a:solidFill>
                          <a:effectLst/>
                        </a:rPr>
                        <a:t>CONSTRUCT</a:t>
                      </a:r>
                      <a:r>
                        <a:rPr lang="en-GB" sz="2000" b="1" dirty="0">
                          <a:effectLst/>
                        </a:rPr>
                        <a:t> &amp; </a:t>
                      </a:r>
                      <a:r>
                        <a:rPr lang="en-GB" sz="2000" b="1" dirty="0">
                          <a:solidFill>
                            <a:srgbClr val="EC619F"/>
                          </a:solidFill>
                          <a:effectLst/>
                        </a:rPr>
                        <a:t>EXPRESS</a:t>
                      </a:r>
                      <a:endParaRPr lang="en-GB" sz="2000" b="1" dirty="0">
                        <a:solidFill>
                          <a:srgbClr val="EC619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D4EDFC"/>
                        </a:gs>
                        <a:gs pos="100000">
                          <a:srgbClr val="FADEE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2000" b="0" kern="1200" dirty="0">
                          <a:solidFill>
                            <a:srgbClr val="009FE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evidence gathered to answer the question ‘Is maths a universal language?’ </a:t>
                      </a:r>
                    </a:p>
                    <a:p>
                      <a:pPr rtl="0" fontAlgn="base"/>
                      <a:endParaRPr lang="en-GB" sz="2000" b="0" kern="1200" dirty="0">
                        <a:solidFill>
                          <a:srgbClr val="EC619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2000" b="0" kern="1200" dirty="0">
                          <a:solidFill>
                            <a:srgbClr val="EC619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poster in a group (AND cue cards on their individual mathematician)</a:t>
                      </a:r>
                    </a:p>
                  </a:txBody>
                  <a:tcPr marL="34882" marR="34882" marT="0" marB="0" anchor="ctr">
                    <a:gradFill flip="none" rotWithShape="1">
                      <a:gsLst>
                        <a:gs pos="0">
                          <a:srgbClr val="D4EDFC"/>
                        </a:gs>
                        <a:gs pos="100000">
                          <a:srgbClr val="FADEE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0798394"/>
                  </a:ext>
                </a:extLst>
              </a:tr>
              <a:tr h="139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Lesson 6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solidFill>
                            <a:srgbClr val="EC619F"/>
                          </a:solidFill>
                          <a:effectLst/>
                        </a:rPr>
                        <a:t>EXPRESS</a:t>
                      </a:r>
                      <a:r>
                        <a:rPr lang="en-US" sz="2000" b="1" dirty="0">
                          <a:solidFill>
                            <a:srgbClr val="662483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&amp; </a:t>
                      </a:r>
                      <a:r>
                        <a:rPr lang="en-US" sz="2000" b="1" dirty="0">
                          <a:solidFill>
                            <a:srgbClr val="662483"/>
                          </a:solidFill>
                          <a:effectLst/>
                        </a:rPr>
                        <a:t>REFLECT</a:t>
                      </a:r>
                      <a:endParaRPr lang="en-GB" sz="2000" b="1" dirty="0">
                        <a:solidFill>
                          <a:srgbClr val="6624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>
                      <a:gsLst>
                        <a:gs pos="0">
                          <a:srgbClr val="FADEEC"/>
                        </a:gs>
                        <a:gs pos="100000">
                          <a:srgbClr val="DDD1E8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dirty="0">
                          <a:solidFill>
                            <a:srgbClr val="EC619F"/>
                          </a:solidFill>
                          <a:effectLst/>
                        </a:rPr>
                        <a:t>Poster showcase with short talks on each mathematician. </a:t>
                      </a:r>
                      <a:r>
                        <a:rPr lang="en-US" sz="2000" dirty="0">
                          <a:solidFill>
                            <a:srgbClr val="662483"/>
                          </a:solidFill>
                          <a:effectLst/>
                        </a:rPr>
                        <a:t>Individual reflection.</a:t>
                      </a:r>
                      <a:endParaRPr lang="en-GB" sz="2000" dirty="0">
                        <a:solidFill>
                          <a:srgbClr val="6624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882" marR="34882" marT="0" marB="0" anchor="ctr">
                    <a:gradFill>
                      <a:gsLst>
                        <a:gs pos="0">
                          <a:srgbClr val="FADEEC"/>
                        </a:gs>
                        <a:gs pos="100000">
                          <a:srgbClr val="DDD1E8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2407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60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FF1AF04C1D142BF90305BBFC8E194" ma:contentTypeVersion="17" ma:contentTypeDescription="Create a new document." ma:contentTypeScope="" ma:versionID="3a83b21ca4b476699a1b34c461367f26">
  <xsd:schema xmlns:xsd="http://www.w3.org/2001/XMLSchema" xmlns:xs="http://www.w3.org/2001/XMLSchema" xmlns:p="http://schemas.microsoft.com/office/2006/metadata/properties" xmlns:ns2="c3efdda0-5dc4-485e-bba7-f823408f3d96" xmlns:ns3="23bdb189-ca16-407d-80e6-67175f129138" targetNamespace="http://schemas.microsoft.com/office/2006/metadata/properties" ma:root="true" ma:fieldsID="9e43aa7fe9eba7deae516d213499ddb4" ns2:_="" ns3:_="">
    <xsd:import namespace="c3efdda0-5dc4-485e-bba7-f823408f3d96"/>
    <xsd:import namespace="23bdb189-ca16-407d-80e6-67175f1291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fdda0-5dc4-485e-bba7-f823408f3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b3fc568-6601-491a-aef8-80b5de73be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db189-ca16-407d-80e6-67175f12913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9f7cc4d-8990-4dae-b3b4-1f6b4749ad61}" ma:internalName="TaxCatchAll" ma:showField="CatchAllData" ma:web="23bdb189-ca16-407d-80e6-67175f1291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bdb189-ca16-407d-80e6-67175f129138" xsi:nil="true"/>
    <lcf76f155ced4ddcb4097134ff3c332f xmlns="c3efdda0-5dc4-485e-bba7-f823408f3d9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AC5CD5-B576-4626-87FB-4A8734897D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efdda0-5dc4-485e-bba7-f823408f3d96"/>
    <ds:schemaRef ds:uri="23bdb189-ca16-407d-80e6-67175f1291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EDB2C9-BF7F-4593-93D4-BF8E2D4E7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4BF217-F733-4DFC-B491-3C0F95B97C94}">
  <ds:schemaRefs>
    <ds:schemaRef ds:uri="http://purl.org/dc/dcmitype/"/>
    <ds:schemaRef ds:uri="http://schemas.openxmlformats.org/package/2006/metadata/core-properties"/>
    <ds:schemaRef ds:uri="23bdb189-ca16-407d-80e6-67175f129138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c3efdda0-5dc4-485e-bba7-f823408f3d9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434</Words>
  <Application>Microsoft Office PowerPoint</Application>
  <PresentationFormat>Widescreen</PresentationFormat>
  <Paragraphs>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Meiryo</vt:lpstr>
      <vt:lpstr>Arial</vt:lpstr>
      <vt:lpstr>Calibri</vt:lpstr>
      <vt:lpstr>Calibri Light</vt:lpstr>
      <vt:lpstr>office theme</vt:lpstr>
      <vt:lpstr>Y7 &amp; Y8 Maths inquiries</vt:lpstr>
      <vt:lpstr>Year 7: Fibonacci</vt:lpstr>
      <vt:lpstr>PowerPoint Presentation</vt:lpstr>
      <vt:lpstr>Year 8: International maths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Jenny Toerien</cp:lastModifiedBy>
  <cp:revision>4</cp:revision>
  <dcterms:created xsi:type="dcterms:W3CDTF">2023-05-23T12:55:04Z</dcterms:created>
  <dcterms:modified xsi:type="dcterms:W3CDTF">2023-05-23T14:42:33Z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0x0101005C1FF1AF04C1D142BF90305BBFC8E194</vt:lpwstr>
  </property>
  <property fmtid="{D5CDD505-2E9C-101B-9397-08002B2CF9AE}" pid="3" name="MediaServiceImageTags">
    <vt:lpwstr/>
  </property>
</Properties>
</file>