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8" r:id="rId2"/>
    <p:sldMasterId id="2147483710" r:id="rId3"/>
    <p:sldMasterId id="2147483722" r:id="rId4"/>
    <p:sldMasterId id="2147483734" r:id="rId5"/>
    <p:sldMasterId id="2147483746" r:id="rId6"/>
    <p:sldMasterId id="2147483758" r:id="rId7"/>
    <p:sldMasterId id="2147483770" r:id="rId8"/>
    <p:sldMasterId id="2147483782" r:id="rId9"/>
    <p:sldMasterId id="2147483794" r:id="rId10"/>
    <p:sldMasterId id="2147483806" r:id="rId11"/>
  </p:sldMasterIdLst>
  <p:notesMasterIdLst>
    <p:notesMasterId r:id="rId44"/>
  </p:notesMasterIdLst>
  <p:sldIdLst>
    <p:sldId id="450" r:id="rId12"/>
    <p:sldId id="489" r:id="rId13"/>
    <p:sldId id="495" r:id="rId14"/>
    <p:sldId id="490" r:id="rId15"/>
    <p:sldId id="494" r:id="rId16"/>
    <p:sldId id="491" r:id="rId17"/>
    <p:sldId id="497" r:id="rId18"/>
    <p:sldId id="496" r:id="rId19"/>
    <p:sldId id="498" r:id="rId20"/>
    <p:sldId id="452" r:id="rId21"/>
    <p:sldId id="511" r:id="rId22"/>
    <p:sldId id="512" r:id="rId23"/>
    <p:sldId id="538" r:id="rId24"/>
    <p:sldId id="478" r:id="rId25"/>
    <p:sldId id="486" r:id="rId26"/>
    <p:sldId id="277" r:id="rId27"/>
    <p:sldId id="540" r:id="rId28"/>
    <p:sldId id="520" r:id="rId29"/>
    <p:sldId id="541" r:id="rId30"/>
    <p:sldId id="530" r:id="rId31"/>
    <p:sldId id="531" r:id="rId32"/>
    <p:sldId id="542" r:id="rId33"/>
    <p:sldId id="532" r:id="rId34"/>
    <p:sldId id="543" r:id="rId35"/>
    <p:sldId id="536" r:id="rId36"/>
    <p:sldId id="544" r:id="rId37"/>
    <p:sldId id="537" r:id="rId38"/>
    <p:sldId id="545" r:id="rId39"/>
    <p:sldId id="337" r:id="rId40"/>
    <p:sldId id="485" r:id="rId41"/>
    <p:sldId id="546" r:id="rId42"/>
    <p:sldId id="54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7D76D00-5301-4683-9134-BBB3FC77BA8F}">
          <p14:sldIdLst>
            <p14:sldId id="450"/>
            <p14:sldId id="489"/>
            <p14:sldId id="495"/>
            <p14:sldId id="490"/>
            <p14:sldId id="494"/>
            <p14:sldId id="491"/>
            <p14:sldId id="497"/>
            <p14:sldId id="496"/>
            <p14:sldId id="498"/>
            <p14:sldId id="452"/>
            <p14:sldId id="511"/>
            <p14:sldId id="512"/>
            <p14:sldId id="538"/>
            <p14:sldId id="478"/>
            <p14:sldId id="486"/>
            <p14:sldId id="277"/>
            <p14:sldId id="540"/>
            <p14:sldId id="520"/>
            <p14:sldId id="541"/>
            <p14:sldId id="530"/>
            <p14:sldId id="531"/>
            <p14:sldId id="542"/>
            <p14:sldId id="532"/>
            <p14:sldId id="543"/>
            <p14:sldId id="536"/>
            <p14:sldId id="544"/>
            <p14:sldId id="537"/>
            <p14:sldId id="545"/>
            <p14:sldId id="337"/>
            <p14:sldId id="485"/>
            <p14:sldId id="546"/>
            <p14:sldId id="547"/>
          </p14:sldIdLst>
        </p14:section>
      </p14:sectionLst>
    </p:ext>
    <p:ext uri="{EFAFB233-063F-42B5-8137-9DF3F51BA10A}">
      <p15:sldGuideLst xmlns:p15="http://schemas.microsoft.com/office/powerpoint/2012/main">
        <p15:guide id="1" orient="horz" pos="2160" userDrawn="1">
          <p15:clr>
            <a:srgbClr val="A4A3A4"/>
          </p15:clr>
        </p15:guide>
        <p15:guide id="2" pos="9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4F4F"/>
    <a:srgbClr val="662483"/>
    <a:srgbClr val="EC619F"/>
    <a:srgbClr val="009FE3"/>
    <a:srgbClr val="001124"/>
    <a:srgbClr val="D80C31"/>
    <a:srgbClr val="3AAA35"/>
    <a:srgbClr val="F07D00"/>
    <a:srgbClr val="000000"/>
    <a:srgbClr val="AA11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683" autoAdjust="0"/>
    <p:restoredTop sz="90514" autoAdjust="0"/>
  </p:normalViewPr>
  <p:slideViewPr>
    <p:cSldViewPr snapToGrid="0">
      <p:cViewPr varScale="1">
        <p:scale>
          <a:sx n="73" d="100"/>
          <a:sy n="73" d="100"/>
        </p:scale>
        <p:origin x="60" y="114"/>
      </p:cViewPr>
      <p:guideLst>
        <p:guide orient="horz" pos="2160"/>
        <p:guide pos="960"/>
      </p:guideLst>
    </p:cSldViewPr>
  </p:slideViewPr>
  <p:outlineViewPr>
    <p:cViewPr>
      <p:scale>
        <a:sx n="33" d="100"/>
        <a:sy n="33" d="100"/>
      </p:scale>
      <p:origin x="0" y="-1368"/>
    </p:cViewPr>
  </p:outlineViewPr>
  <p:notesTextViewPr>
    <p:cViewPr>
      <p:scale>
        <a:sx n="125" d="100"/>
        <a:sy n="125" d="100"/>
      </p:scale>
      <p:origin x="0" y="0"/>
    </p:cViewPr>
  </p:notesTextViewPr>
  <p:sorterViewPr>
    <p:cViewPr>
      <p:scale>
        <a:sx n="100" d="100"/>
        <a:sy n="100" d="100"/>
      </p:scale>
      <p:origin x="0" y="-23652"/>
    </p:cViewPr>
  </p:sorterViewPr>
  <p:notesViewPr>
    <p:cSldViewPr snapToGrid="0">
      <p:cViewPr varScale="1">
        <p:scale>
          <a:sx n="168" d="100"/>
          <a:sy n="168" d="100"/>
        </p:scale>
        <p:origin x="2160" y="21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microsoft.com/office/2016/11/relationships/changesInfo" Target="changesInfos/changesInfo1.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viewProps" Target="viewProps.xml"/><Relationship Id="rId20" Type="http://schemas.openxmlformats.org/officeDocument/2006/relationships/slide" Target="slides/slide9.xml"/><Relationship Id="rId41" Type="http://schemas.openxmlformats.org/officeDocument/2006/relationships/slide" Target="slides/slide30.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rryl Toerien" userId="b9452fe840bffce9" providerId="LiveId" clId="{4C8D303D-EE7E-4E41-837D-4AE9FCE1059A}"/>
    <pc:docChg chg="modSld">
      <pc:chgData name="Darryl Toerien" userId="b9452fe840bffce9" providerId="LiveId" clId="{4C8D303D-EE7E-4E41-837D-4AE9FCE1059A}" dt="2023-07-04T10:41:47.096" v="1" actId="20577"/>
      <pc:docMkLst>
        <pc:docMk/>
      </pc:docMkLst>
      <pc:sldChg chg="modSp mod">
        <pc:chgData name="Darryl Toerien" userId="b9452fe840bffce9" providerId="LiveId" clId="{4C8D303D-EE7E-4E41-837D-4AE9FCE1059A}" dt="2023-07-04T10:41:47.096" v="1" actId="20577"/>
        <pc:sldMkLst>
          <pc:docMk/>
          <pc:sldMk cId="2433507027" sldId="489"/>
        </pc:sldMkLst>
        <pc:spChg chg="mod">
          <ac:chgData name="Darryl Toerien" userId="b9452fe840bffce9" providerId="LiveId" clId="{4C8D303D-EE7E-4E41-837D-4AE9FCE1059A}" dt="2023-07-04T10:41:47.096" v="1" actId="20577"/>
          <ac:spMkLst>
            <pc:docMk/>
            <pc:sldMk cId="2433507027" sldId="489"/>
            <ac:spMk id="6" creationId="{6F1F9944-1199-42F6-B266-12AA484E00A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96718C-A1D8-4550-8AE3-299613AF9E48}" type="datetimeFigureOut">
              <a:rPr lang="en-GB" smtClean="0"/>
              <a:t>04/07/2023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D85C98-1F69-48FE-9C11-EFF7DB6E8C8F}" type="slidenum">
              <a:rPr lang="en-GB" smtClean="0"/>
              <a:t>‹#›</a:t>
            </a:fld>
            <a:endParaRPr lang="en-GB"/>
          </a:p>
        </p:txBody>
      </p:sp>
    </p:spTree>
    <p:extLst>
      <p:ext uri="{BB962C8B-B14F-4D97-AF65-F5344CB8AC3E}">
        <p14:creationId xmlns:p14="http://schemas.microsoft.com/office/powerpoint/2010/main" val="3861934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ED85C98-1F69-48FE-9C11-EFF7DB6E8C8F}" type="slidenum">
              <a:rPr lang="en-GB" smtClean="0"/>
              <a:t>1</a:t>
            </a:fld>
            <a:endParaRPr lang="en-GB"/>
          </a:p>
        </p:txBody>
      </p:sp>
    </p:spTree>
    <p:extLst>
      <p:ext uri="{BB962C8B-B14F-4D97-AF65-F5344CB8AC3E}">
        <p14:creationId xmlns:p14="http://schemas.microsoft.com/office/powerpoint/2010/main" val="4072827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GEN served as the professional learning arm of the </a:t>
            </a:r>
            <a:r>
              <a:rPr lang="en-GB" b="0" dirty="0"/>
              <a:t>School of Education at the University of Calgary for 21 years.</a:t>
            </a:r>
          </a:p>
          <a:p>
            <a:endParaRPr lang="en-GB" dirty="0"/>
          </a:p>
          <a:p>
            <a:r>
              <a:rPr lang="en-GB" dirty="0"/>
              <a:t>Our working definition of inquiry makes three elements of inquiry explicit – (1) a stance that gives rise to (2) a dynamic process as the basis of (3) responsible participation in community. A fourth element is implicit, although of fundamental importance, which is the inquirer, and which ought to be both our students and ourselves.</a:t>
            </a:r>
          </a:p>
          <a:p>
            <a:endParaRPr lang="en-GB" dirty="0"/>
          </a:p>
          <a:p>
            <a:r>
              <a:rPr lang="en-GB" dirty="0"/>
              <a:t>Now recalling Ruth Ann Davies – that ‘perspective in viewing the function and role of the school library media program begins logically by building a historical understanding of education itself’ – it would be difficult to argue that this definition of inquiry is not also the fundamental purpose of education.</a:t>
            </a:r>
          </a:p>
          <a:p>
            <a:endParaRPr lang="en-GB" dirty="0"/>
          </a:p>
          <a:p>
            <a:r>
              <a:rPr lang="en-GB" dirty="0"/>
              <a:t>Furthermore, and recalling the IFLA definition of school library as a learning space, as Daniel </a:t>
            </a:r>
            <a:r>
              <a:rPr lang="en-GB" dirty="0" err="1"/>
              <a:t>Callison</a:t>
            </a:r>
            <a:r>
              <a:rPr lang="en-GB" dirty="0"/>
              <a:t> observes, the school library exists as a learning centre because of inquiry, a global evolution that has been underway since the early 1960s.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Inquiry, then, aligns the library with the fundamental purpose of school, which may be even more important than we realise: Debra E. </a:t>
            </a:r>
            <a:r>
              <a:rPr lang="en-GB" dirty="0" err="1"/>
              <a:t>Kachel</a:t>
            </a:r>
            <a:r>
              <a:rPr lang="en-GB" dirty="0"/>
              <a:t> and Keith Curry Lance – in a recently published interview with Ray Pun – put forward that “the [ongoing] losses of school librarians [in the United States] are not solely based on school finances—a common reason for eliminating [them] ... [but that] a major contributor to those losses has been a ‘disconnect’ between school librarianship and the larger education community.” Moreover, because inquiry encompasses all 5 of the core instructional activities of the library’s pedagogical program, inquiry becomes our educational imperative.</a:t>
            </a:r>
          </a:p>
          <a:p>
            <a:endParaRPr lang="en-GB" dirty="0"/>
          </a:p>
          <a:p>
            <a:r>
              <a:rPr lang="en-GB" dirty="0"/>
              <a:t>Furthermore, because our real concern with inquiry is actually with developing </a:t>
            </a:r>
            <a:r>
              <a:rPr lang="en-GB" i="1" dirty="0"/>
              <a:t>students as inquirers </a:t>
            </a:r>
            <a:r>
              <a:rPr lang="en-GB" dirty="0"/>
              <a:t>– cognitive, but also metacognitive, affective and social – inquiry, then, also becomes our moral imperative.</a:t>
            </a:r>
          </a:p>
          <a:p>
            <a:endParaRPr lang="en-GB" dirty="0"/>
          </a:p>
          <a:p>
            <a:r>
              <a:rPr lang="en-GB" dirty="0"/>
              <a:t>And with that, I hand over to Barbara …</a:t>
            </a:r>
          </a:p>
        </p:txBody>
      </p:sp>
      <p:sp>
        <p:nvSpPr>
          <p:cNvPr id="4" name="Slide Number Placeholder 3"/>
          <p:cNvSpPr>
            <a:spLocks noGrp="1"/>
          </p:cNvSpPr>
          <p:nvPr>
            <p:ph type="sldNum" sz="quarter" idx="5"/>
          </p:nvPr>
        </p:nvSpPr>
        <p:spPr/>
        <p:txBody>
          <a:bodyPr/>
          <a:lstStyle/>
          <a:p>
            <a:fld id="{EED85C98-1F69-48FE-9C11-EFF7DB6E8C8F}" type="slidenum">
              <a:rPr lang="en-GB" smtClean="0"/>
              <a:t>10</a:t>
            </a:fld>
            <a:endParaRPr lang="en-GB"/>
          </a:p>
        </p:txBody>
      </p:sp>
    </p:spTree>
    <p:extLst>
      <p:ext uri="{BB962C8B-B14F-4D97-AF65-F5344CB8AC3E}">
        <p14:creationId xmlns:p14="http://schemas.microsoft.com/office/powerpoint/2010/main" val="1934602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GB" sz="1200" dirty="0">
                <a:effectLst/>
                <a:latin typeface="Calibri" panose="020F0502020204030204" pitchFamily="34" charset="0"/>
                <a:ea typeface="Times New Roman" panose="02020603050405020304" pitchFamily="18" charset="0"/>
                <a:cs typeface="Calibri" panose="020F0502020204030204" pitchFamily="34" charset="0"/>
              </a:rPr>
              <a:t>School libraries can be the heart of the educational and moral purpose of school because students are at the heart of school libraries.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sz="12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sz="1200" dirty="0">
                <a:effectLst/>
                <a:latin typeface="Calibri" panose="020F0502020204030204" pitchFamily="34" charset="0"/>
                <a:ea typeface="Times New Roman" panose="02020603050405020304" pitchFamily="18" charset="0"/>
                <a:cs typeface="Calibri" panose="020F0502020204030204" pitchFamily="34" charset="0"/>
              </a:rPr>
              <a:t>The purpose of our school library programs from the standpoint of the child, then, is to prepare each child with the knowledge, skills, and attitudes to meet the challenges of life with confidence, agency, and independence.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ED85C98-1F69-48FE-9C11-EFF7DB6E8C8F}" type="slidenum">
              <a:rPr lang="en-GB" smtClean="0"/>
              <a:t>11</a:t>
            </a:fld>
            <a:endParaRPr lang="en-GB"/>
          </a:p>
        </p:txBody>
      </p:sp>
    </p:spTree>
    <p:extLst>
      <p:ext uri="{BB962C8B-B14F-4D97-AF65-F5344CB8AC3E}">
        <p14:creationId xmlns:p14="http://schemas.microsoft.com/office/powerpoint/2010/main" val="372763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Times New Roman" panose="02020603050405020304" pitchFamily="18" charset="0"/>
                <a:cs typeface="Calibri" panose="020F0502020204030204" pitchFamily="34" charset="0"/>
              </a:rPr>
              <a:t>Certainly, preparing our students for life is a lofty vision for school librarians.  The </a:t>
            </a:r>
            <a:r>
              <a:rPr lang="en-GB" sz="1200" i="1" dirty="0">
                <a:effectLst/>
                <a:latin typeface="Calibri" panose="020F0502020204030204" pitchFamily="34" charset="0"/>
                <a:ea typeface="Times New Roman" panose="02020603050405020304" pitchFamily="18" charset="0"/>
                <a:cs typeface="Calibri" panose="020F0502020204030204" pitchFamily="34" charset="0"/>
              </a:rPr>
              <a:t>IFLA School Library Guidelines </a:t>
            </a:r>
            <a:r>
              <a:rPr lang="en-GB" sz="1200" dirty="0">
                <a:effectLst/>
                <a:latin typeface="Calibri" panose="020F0502020204030204" pitchFamily="34" charset="0"/>
                <a:ea typeface="Times New Roman" panose="02020603050405020304" pitchFamily="18" charset="0"/>
                <a:cs typeface="Calibri" panose="020F0502020204030204" pitchFamily="34" charset="0"/>
              </a:rPr>
              <a:t>recognize the difficulty of finding a balance between such aspirations (which we cannot hope to meet for every child) and the inspiration we derive from seeing our students develop and flourish through the planning and development of strong library programs.  We are inspired by the successes of our students.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ED85C98-1F69-48FE-9C11-EFF7DB6E8C8F}" type="slidenum">
              <a:rPr lang="en-GB" smtClean="0"/>
              <a:t>12</a:t>
            </a:fld>
            <a:endParaRPr lang="en-GB"/>
          </a:p>
        </p:txBody>
      </p:sp>
    </p:spTree>
    <p:extLst>
      <p:ext uri="{BB962C8B-B14F-4D97-AF65-F5344CB8AC3E}">
        <p14:creationId xmlns:p14="http://schemas.microsoft.com/office/powerpoint/2010/main" val="3145712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latin typeface="+mn-lt"/>
              </a:rPr>
              <a:t>Essence and importance of each phase</a:t>
            </a:r>
          </a:p>
          <a:p>
            <a:pPr marL="628650" lvl="1" indent="-171450">
              <a:buFont typeface="Arial" panose="020B0604020202020204" pitchFamily="34" charset="0"/>
              <a:buChar char="•"/>
            </a:pPr>
            <a:r>
              <a:rPr lang="en-US" sz="1200" dirty="0">
                <a:latin typeface="+mn-lt"/>
              </a:rPr>
              <a:t>Indicators for each phase – Investigate examples</a:t>
            </a:r>
          </a:p>
          <a:p>
            <a:pPr marL="1085850" lvl="2" indent="-171450">
              <a:buFont typeface="Arial" panose="020B0604020202020204" pitchFamily="34" charset="0"/>
              <a:buChar char="•"/>
            </a:pPr>
            <a:r>
              <a:rPr lang="en-US" sz="1200" dirty="0">
                <a:effectLst/>
                <a:latin typeface="+mn-lt"/>
                <a:ea typeface="Calibri" panose="020F0502020204030204" pitchFamily="34" charset="0"/>
                <a:cs typeface="Times New Roman" panose="02020603050405020304" pitchFamily="18" charset="0"/>
              </a:rPr>
              <a:t>Evaluation, Selection, Curation, and Use of Multiple Sources</a:t>
            </a:r>
          </a:p>
          <a:p>
            <a:pPr marL="1085850" lvl="2" indent="-171450">
              <a:buFont typeface="Arial" panose="020B0604020202020204" pitchFamily="34" charset="0"/>
              <a:buChar char="•"/>
            </a:pPr>
            <a:r>
              <a:rPr lang="en-US" sz="1200" dirty="0">
                <a:effectLst/>
                <a:latin typeface="+mn-lt"/>
                <a:ea typeface="Calibri" panose="020F0502020204030204" pitchFamily="34" charset="0"/>
                <a:cs typeface="Times New Roman" panose="02020603050405020304" pitchFamily="18" charset="0"/>
              </a:rPr>
              <a:t>Evaluation and Selection of Evidence within Sources</a:t>
            </a:r>
          </a:p>
          <a:p>
            <a:pPr marL="1085850" lvl="2" indent="-171450">
              <a:buFont typeface="Arial" panose="020B0604020202020204" pitchFamily="34" charset="0"/>
              <a:buChar char="•"/>
            </a:pPr>
            <a:r>
              <a:rPr lang="en-US" sz="1200" dirty="0">
                <a:effectLst/>
                <a:latin typeface="+mn-lt"/>
                <a:ea typeface="Calibri" panose="020F0502020204030204" pitchFamily="34" charset="0"/>
                <a:cs typeface="Times New Roman" panose="02020603050405020304" pitchFamily="18" charset="0"/>
              </a:rPr>
              <a:t>Perspective / Point of View</a:t>
            </a:r>
          </a:p>
          <a:p>
            <a:pPr marL="171450" indent="-171450">
              <a:buFont typeface="Arial" panose="020B0604020202020204" pitchFamily="34" charset="0"/>
              <a:buChar char="•"/>
            </a:pPr>
            <a:r>
              <a:rPr lang="en-US" sz="1200" b="1" dirty="0">
                <a:latin typeface="+mn-lt"/>
                <a:ea typeface="Calibri" panose="020F0502020204030204" pitchFamily="34" charset="0"/>
                <a:cs typeface="Times New Roman" panose="02020603050405020304" pitchFamily="18" charset="0"/>
              </a:rPr>
              <a:t>Teaching </a:t>
            </a:r>
            <a:r>
              <a:rPr lang="en-US" sz="1200" dirty="0">
                <a:latin typeface="+mn-lt"/>
                <a:ea typeface="Calibri" panose="020F0502020204030204" pitchFamily="34" charset="0"/>
                <a:cs typeface="Times New Roman" panose="02020603050405020304" pitchFamily="18" charset="0"/>
              </a:rPr>
              <a:t>the skills of inquiry</a:t>
            </a:r>
            <a:endParaRPr lang="en-US" sz="1200" b="1" dirty="0">
              <a:effectLst/>
              <a:latin typeface="+mn-lt"/>
              <a:ea typeface="Calibri" panose="020F0502020204030204" pitchFamily="34" charset="0"/>
              <a:cs typeface="Times New Roman" panose="02020603050405020304" pitchFamily="18" charset="0"/>
            </a:endParaRPr>
          </a:p>
          <a:p>
            <a:pPr marL="628650" lvl="1" indent="-171450">
              <a:buFont typeface="Arial" panose="020B0604020202020204" pitchFamily="34" charset="0"/>
              <a:buChar char="•"/>
            </a:pPr>
            <a:r>
              <a:rPr lang="en-US" sz="1200" dirty="0">
                <a:latin typeface="+mn-lt"/>
              </a:rPr>
              <a:t>Integration of digital literacy, digital inquiry</a:t>
            </a:r>
          </a:p>
          <a:p>
            <a:pPr marL="628650" lvl="1" indent="-171450">
              <a:buFont typeface="Arial" panose="020B0604020202020204" pitchFamily="34" charset="0"/>
              <a:buChar char="•"/>
            </a:pPr>
            <a:r>
              <a:rPr lang="en-US" sz="1200" dirty="0">
                <a:latin typeface="+mn-lt"/>
              </a:rPr>
              <a:t>Integration of social responsibility skills (Std. 3)</a:t>
            </a:r>
          </a:p>
          <a:p>
            <a:pPr marL="628650" lvl="1" indent="-171450">
              <a:buFont typeface="Arial" panose="020B0604020202020204" pitchFamily="34" charset="0"/>
              <a:buChar char="•"/>
            </a:pPr>
            <a:r>
              <a:rPr lang="en-US" sz="1200" dirty="0">
                <a:latin typeface="+mn-lt"/>
              </a:rPr>
              <a:t>Graphic organizers for all priority skills</a:t>
            </a:r>
          </a:p>
          <a:p>
            <a:pPr marL="171450" indent="-171450">
              <a:buFont typeface="Arial" panose="020B0604020202020204" pitchFamily="34" charset="0"/>
              <a:buChar char="•"/>
            </a:pPr>
            <a:r>
              <a:rPr lang="en-US" sz="1200" dirty="0">
                <a:latin typeface="+mn-lt"/>
              </a:rPr>
              <a:t>Design thinking</a:t>
            </a:r>
          </a:p>
          <a:p>
            <a:pPr marL="171450" indent="-171450">
              <a:buFont typeface="Arial" panose="020B0604020202020204" pitchFamily="34" charset="0"/>
              <a:buChar char="•"/>
            </a:pPr>
            <a:r>
              <a:rPr lang="en-US" sz="1200" dirty="0">
                <a:latin typeface="+mn-lt"/>
              </a:rPr>
              <a:t>Reader experience and response</a:t>
            </a:r>
          </a:p>
          <a:p>
            <a:pPr marL="628650" lvl="1" indent="-171450">
              <a:buFont typeface="Arial" panose="020B0604020202020204" pitchFamily="34" charset="0"/>
              <a:buChar char="•"/>
            </a:pPr>
            <a:r>
              <a:rPr lang="en-US" sz="1200" dirty="0">
                <a:latin typeface="+mn-lt"/>
              </a:rPr>
              <a:t>Interpretation of meaning from text and visuals</a:t>
            </a:r>
          </a:p>
          <a:p>
            <a:pPr marL="628650" lvl="1" indent="-171450">
              <a:buFont typeface="Arial" panose="020B0604020202020204" pitchFamily="34" charset="0"/>
              <a:buChar char="•"/>
            </a:pPr>
            <a:r>
              <a:rPr lang="en-US" sz="1200" dirty="0">
                <a:latin typeface="+mn-lt"/>
              </a:rPr>
              <a:t>Point of view</a:t>
            </a:r>
          </a:p>
          <a:p>
            <a:pPr marL="171450" indent="-171450">
              <a:buFont typeface="Arial" panose="020B0604020202020204" pitchFamily="34" charset="0"/>
              <a:buChar char="•"/>
            </a:pPr>
            <a:r>
              <a:rPr lang="en-US" sz="1200" dirty="0">
                <a:latin typeface="+mn-lt"/>
              </a:rPr>
              <a:t>Media literacy</a:t>
            </a:r>
          </a:p>
          <a:p>
            <a:pPr marL="628650" lvl="1" indent="-171450">
              <a:buFont typeface="Arial" panose="020B0604020202020204" pitchFamily="34" charset="0"/>
              <a:buChar char="•"/>
            </a:pPr>
            <a:r>
              <a:rPr lang="en-US" sz="1200" dirty="0">
                <a:latin typeface="+mn-lt"/>
              </a:rPr>
              <a:t>Authority</a:t>
            </a:r>
          </a:p>
          <a:p>
            <a:pPr marL="628650" lvl="1" indent="-171450">
              <a:buFont typeface="Arial" panose="020B0604020202020204" pitchFamily="34" charset="0"/>
              <a:buChar char="•"/>
            </a:pPr>
            <a:r>
              <a:rPr lang="en-US" sz="1200" dirty="0">
                <a:latin typeface="+mn-lt"/>
              </a:rPr>
              <a:t>Misinformation, disinformation</a:t>
            </a:r>
          </a:p>
          <a:p>
            <a:pPr marL="628650" lvl="1" indent="-171450">
              <a:buFont typeface="Arial" panose="020B0604020202020204" pitchFamily="34" charset="0"/>
              <a:buChar char="•"/>
            </a:pPr>
            <a:r>
              <a:rPr lang="en-US" sz="1200" dirty="0">
                <a:latin typeface="+mn-lt"/>
              </a:rPr>
              <a:t>Social media</a:t>
            </a:r>
          </a:p>
          <a:p>
            <a:pPr marL="171450" indent="-171450">
              <a:buFont typeface="Arial" panose="020B0604020202020204" pitchFamily="34" charset="0"/>
              <a:buChar char="•"/>
            </a:pPr>
            <a:r>
              <a:rPr lang="en-US" sz="1200" dirty="0">
                <a:latin typeface="+mn-lt"/>
              </a:rPr>
              <a:t>Visual literacy</a:t>
            </a:r>
          </a:p>
          <a:p>
            <a:pPr marL="628650" lvl="1" indent="-171450">
              <a:buFont typeface="Arial" panose="020B0604020202020204" pitchFamily="34" charset="0"/>
              <a:buChar char="•"/>
            </a:pPr>
            <a:r>
              <a:rPr lang="en-US" sz="1200" dirty="0">
                <a:latin typeface="+mn-lt"/>
              </a:rPr>
              <a:t>Evaluating and interpreting visuals</a:t>
            </a:r>
          </a:p>
          <a:p>
            <a:pPr marL="171450" indent="-171450">
              <a:buFont typeface="Arial" panose="020B0604020202020204" pitchFamily="34" charset="0"/>
              <a:buChar char="•"/>
            </a:pPr>
            <a:r>
              <a:rPr lang="en-US" sz="1200" dirty="0">
                <a:latin typeface="+mn-lt"/>
              </a:rPr>
              <a:t>Multiple perspectives</a:t>
            </a:r>
          </a:p>
          <a:p>
            <a:pPr marL="628650" lvl="1" indent="-171450">
              <a:buFont typeface="Arial" panose="020B0604020202020204" pitchFamily="34" charset="0"/>
              <a:buChar char="•"/>
            </a:pPr>
            <a:r>
              <a:rPr lang="en-US" sz="1200" dirty="0">
                <a:latin typeface="+mn-lt"/>
              </a:rPr>
              <a:t>Confirmation bias</a:t>
            </a:r>
          </a:p>
          <a:p>
            <a:pPr marL="628650" lvl="1" indent="-171450">
              <a:buFont typeface="Arial" panose="020B0604020202020204" pitchFamily="34" charset="0"/>
              <a:buChar char="•"/>
            </a:pPr>
            <a:r>
              <a:rPr lang="en-US" sz="1200" dirty="0">
                <a:latin typeface="+mn-lt"/>
              </a:rPr>
              <a:t>Empathy</a:t>
            </a:r>
          </a:p>
          <a:p>
            <a:pPr marL="171450" indent="-171450">
              <a:buFont typeface="Arial" panose="020B0604020202020204" pitchFamily="34" charset="0"/>
              <a:buChar char="•"/>
            </a:pPr>
            <a:r>
              <a:rPr lang="en-US" sz="1200" dirty="0">
                <a:latin typeface="+mn-lt"/>
              </a:rPr>
              <a:t>Collaboration</a:t>
            </a:r>
          </a:p>
          <a:p>
            <a:pPr marL="171450" indent="-171450">
              <a:buFont typeface="Arial" panose="020B0604020202020204" pitchFamily="34" charset="0"/>
              <a:buChar char="•"/>
            </a:pPr>
            <a:r>
              <a:rPr lang="en-US" sz="1200" dirty="0">
                <a:latin typeface="+mn-lt"/>
              </a:rPr>
              <a:t>Intellectual property rights</a:t>
            </a:r>
          </a:p>
          <a:p>
            <a:pPr marL="171450" indent="-171450">
              <a:buFont typeface="Arial" panose="020B0604020202020204" pitchFamily="34" charset="0"/>
              <a:buChar char="•"/>
            </a:pPr>
            <a:r>
              <a:rPr lang="en-US" sz="1200" dirty="0">
                <a:latin typeface="+mn-lt"/>
              </a:rPr>
              <a:t>Ethical behavior (digital citizenship)</a:t>
            </a:r>
          </a:p>
          <a:p>
            <a:pPr marL="171450" indent="-171450">
              <a:buFont typeface="Arial" panose="020B0604020202020204" pitchFamily="34" charset="0"/>
              <a:buChar char="•"/>
            </a:pPr>
            <a:r>
              <a:rPr lang="en-US" sz="1200" dirty="0">
                <a:latin typeface="+mn-lt"/>
              </a:rPr>
              <a:t>Independent reading and learning</a:t>
            </a:r>
          </a:p>
          <a:p>
            <a:pPr marL="171450" indent="-171450">
              <a:buFont typeface="Arial" panose="020B0604020202020204" pitchFamily="34" charset="0"/>
              <a:buChar char="•"/>
            </a:pPr>
            <a:r>
              <a:rPr lang="en-US" sz="1200" dirty="0">
                <a:latin typeface="+mn-lt"/>
              </a:rPr>
              <a:t>Social and emotional skills</a:t>
            </a:r>
          </a:p>
          <a:p>
            <a:pPr marL="628650" lvl="1" indent="-171450">
              <a:buFont typeface="Arial" panose="020B0604020202020204" pitchFamily="34" charset="0"/>
              <a:buChar char="•"/>
            </a:pPr>
            <a:r>
              <a:rPr lang="en-US" sz="1200" dirty="0">
                <a:latin typeface="+mn-lt"/>
              </a:rPr>
              <a:t>CASEL – Five Core Competency Areas</a:t>
            </a:r>
          </a:p>
          <a:p>
            <a:pPr marL="1085850" lvl="2" indent="-171450">
              <a:buFont typeface="Arial" panose="020B0604020202020204" pitchFamily="34" charset="0"/>
              <a:buChar char="•"/>
            </a:pPr>
            <a:r>
              <a:rPr lang="en-US" sz="1200" dirty="0">
                <a:latin typeface="+mn-lt"/>
              </a:rPr>
              <a:t>Self-awareness</a:t>
            </a:r>
          </a:p>
          <a:p>
            <a:pPr marL="1085850" lvl="2" indent="-171450">
              <a:buFont typeface="Arial" panose="020B0604020202020204" pitchFamily="34" charset="0"/>
              <a:buChar char="•"/>
            </a:pPr>
            <a:r>
              <a:rPr lang="en-US" sz="1200" dirty="0">
                <a:latin typeface="+mn-lt"/>
              </a:rPr>
              <a:t>Self-management</a:t>
            </a:r>
          </a:p>
          <a:p>
            <a:pPr marL="1085850" lvl="2" indent="-171450">
              <a:buFont typeface="Arial" panose="020B0604020202020204" pitchFamily="34" charset="0"/>
              <a:buChar char="•"/>
            </a:pPr>
            <a:r>
              <a:rPr lang="en-US" sz="1200" dirty="0">
                <a:latin typeface="+mn-lt"/>
              </a:rPr>
              <a:t>Social awareness</a:t>
            </a:r>
          </a:p>
          <a:p>
            <a:pPr marL="1085850" lvl="2" indent="-171450">
              <a:buFont typeface="Arial" panose="020B0604020202020204" pitchFamily="34" charset="0"/>
              <a:buChar char="•"/>
            </a:pPr>
            <a:r>
              <a:rPr lang="en-US" sz="1200" dirty="0">
                <a:latin typeface="+mn-lt"/>
              </a:rPr>
              <a:t>Relationship skills</a:t>
            </a:r>
          </a:p>
          <a:p>
            <a:pPr marL="1085850" lvl="2" indent="-171450">
              <a:buFont typeface="Arial" panose="020B0604020202020204" pitchFamily="34" charset="0"/>
              <a:buChar char="•"/>
            </a:pPr>
            <a:r>
              <a:rPr lang="en-US" sz="1200" dirty="0">
                <a:latin typeface="+mn-lt"/>
              </a:rPr>
              <a:t>Responsible decision-making</a:t>
            </a:r>
          </a:p>
          <a:p>
            <a:pPr marL="171450" indent="-171450">
              <a:buFont typeface="Arial" panose="020B0604020202020204" pitchFamily="34" charset="0"/>
              <a:buChar char="•"/>
            </a:pPr>
            <a:r>
              <a:rPr lang="en-US" sz="1200" dirty="0">
                <a:latin typeface="+mn-lt"/>
              </a:rPr>
              <a:t>Voice and agency</a:t>
            </a:r>
            <a:endParaRPr lang="en-US" dirty="0"/>
          </a:p>
          <a:p>
            <a:endParaRPr lang="en-US" dirty="0"/>
          </a:p>
          <a:p>
            <a:pPr marL="291179" indent="-291179">
              <a:lnSpc>
                <a:spcPct val="115000"/>
              </a:lnSpc>
              <a:buFont typeface="Courier New" panose="02070309020205020404" pitchFamily="49" charset="0"/>
              <a:buChar char="o"/>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15000"/>
              </a:lnSpc>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PK-12 continuum of information fluency skills</a:t>
            </a:r>
          </a:p>
          <a:p>
            <a:pPr marL="171450" indent="-171450">
              <a:lnSpc>
                <a:spcPct val="115000"/>
              </a:lnSpc>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Re-imagined in 2019 to respond to changes in the world of information, technology, and society</a:t>
            </a:r>
          </a:p>
          <a:p>
            <a:pPr marL="637337" lvl="1" indent="-171450">
              <a:lnSpc>
                <a:spcPct val="115000"/>
              </a:lnSpc>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Expanded to 4 standards (I. Inquiry/Design Thinking; II. Multiple Literacies; III. Social and Civic Responsibility; IV. Personal Growth and Agency)</a:t>
            </a:r>
          </a:p>
          <a:p>
            <a:pPr marL="637337" lvl="1" indent="-171450">
              <a:lnSpc>
                <a:spcPct val="115000"/>
              </a:lnSpc>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Taken together, the 4 standards provide a blueprint for teaching cognitive, social, and emotional skills and attitudes in an articulated continuum that builds students’ competencies throughout their years of schooling.</a:t>
            </a:r>
          </a:p>
          <a:p>
            <a:pPr marL="171450" indent="-171450">
              <a:lnSpc>
                <a:spcPct val="115000"/>
              </a:lnSpc>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Redefines the mandate for the pedagogical role of school librarians beyond information literacy to information fluency through a whole-child inquiry-based approach</a:t>
            </a:r>
          </a:p>
          <a:p>
            <a:pPr marL="637337" lvl="1" indent="-171450">
              <a:lnSpc>
                <a:spcPct val="115000"/>
              </a:lnSpc>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Comprehensive delineation of specific skills to be taught at each grade level; those skills build in complexity from year to year</a:t>
            </a:r>
          </a:p>
          <a:p>
            <a:pPr marL="637337" lvl="1" indent="-171450">
              <a:lnSpc>
                <a:spcPct val="115000"/>
              </a:lnSpc>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Graphic organizers for priority skills in all 4 standards – downloadable in Word</a:t>
            </a:r>
          </a:p>
          <a:p>
            <a:endParaRPr lang="en-US" dirty="0"/>
          </a:p>
        </p:txBody>
      </p:sp>
      <p:sp>
        <p:nvSpPr>
          <p:cNvPr id="4" name="Slide Number Placeholder 3"/>
          <p:cNvSpPr>
            <a:spLocks noGrp="1"/>
          </p:cNvSpPr>
          <p:nvPr>
            <p:ph type="sldNum" sz="quarter" idx="5"/>
          </p:nvPr>
        </p:nvSpPr>
        <p:spPr/>
        <p:txBody>
          <a:bodyPr/>
          <a:lstStyle/>
          <a:p>
            <a:fld id="{EED85C98-1F69-48FE-9C11-EFF7DB6E8C8F}" type="slidenum">
              <a:rPr lang="en-GB" smtClean="0"/>
              <a:t>13</a:t>
            </a:fld>
            <a:endParaRPr lang="en-GB"/>
          </a:p>
        </p:txBody>
      </p:sp>
    </p:spTree>
    <p:extLst>
      <p:ext uri="{BB962C8B-B14F-4D97-AF65-F5344CB8AC3E}">
        <p14:creationId xmlns:p14="http://schemas.microsoft.com/office/powerpoint/2010/main" val="2001048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Curricular (content area learning) and extracurricular (projects, such as Extended Essay and EPQ).</a:t>
            </a:r>
          </a:p>
          <a:p>
            <a:endParaRPr lang="en-GB" dirty="0"/>
          </a:p>
          <a:p>
            <a:r>
              <a:rPr lang="en-US" dirty="0"/>
              <a:t>Learner at center</a:t>
            </a:r>
          </a:p>
          <a:p>
            <a:r>
              <a:rPr lang="en-US" dirty="0"/>
              <a:t>Cycle, not linear</a:t>
            </a:r>
          </a:p>
          <a:p>
            <a:r>
              <a:rPr lang="en-US" dirty="0"/>
              <a:t>Recursive and reflective</a:t>
            </a:r>
          </a:p>
          <a:p>
            <a:r>
              <a:rPr lang="en-US" dirty="0"/>
              <a:t>Inquiry, not research</a:t>
            </a:r>
          </a:p>
          <a:p>
            <a:r>
              <a:rPr lang="en-US" dirty="0"/>
              <a:t>Based on educational research and theory (Dewey, constructivism, authentic learning, critical thinking</a:t>
            </a:r>
          </a:p>
          <a:p>
            <a:r>
              <a:rPr lang="en-US" dirty="0"/>
              <a:t>Importance of Construct phase</a:t>
            </a:r>
            <a:r>
              <a:rPr lang="en-GB" dirty="0"/>
              <a:t>.</a:t>
            </a:r>
            <a:endParaRPr lang="en-US" dirty="0"/>
          </a:p>
        </p:txBody>
      </p:sp>
      <p:sp>
        <p:nvSpPr>
          <p:cNvPr id="4" name="Slide Number Placeholder 3"/>
          <p:cNvSpPr>
            <a:spLocks noGrp="1"/>
          </p:cNvSpPr>
          <p:nvPr>
            <p:ph type="sldNum" sz="quarter" idx="5"/>
          </p:nvPr>
        </p:nvSpPr>
        <p:spPr/>
        <p:txBody>
          <a:bodyPr/>
          <a:lstStyle/>
          <a:p>
            <a:fld id="{EED85C98-1F69-48FE-9C11-EFF7DB6E8C8F}" type="slidenum">
              <a:rPr lang="en-GB" smtClean="0"/>
              <a:t>14</a:t>
            </a:fld>
            <a:endParaRPr lang="en-GB"/>
          </a:p>
        </p:txBody>
      </p:sp>
    </p:spTree>
    <p:extLst>
      <p:ext uri="{BB962C8B-B14F-4D97-AF65-F5344CB8AC3E}">
        <p14:creationId xmlns:p14="http://schemas.microsoft.com/office/powerpoint/2010/main" val="794979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Tx/>
              <a:buNone/>
            </a:pPr>
            <a:r>
              <a:rPr lang="en-US" sz="1200" dirty="0">
                <a:effectLst/>
                <a:latin typeface="+mn-lt"/>
                <a:ea typeface="Times New Roman" panose="02020603050405020304" pitchFamily="18" charset="0"/>
              </a:rPr>
              <a:t>Connect to what you already know</a:t>
            </a:r>
          </a:p>
          <a:p>
            <a:pPr marL="0" marR="0" lvl="0" indent="0">
              <a:spcBef>
                <a:spcPts val="0"/>
              </a:spcBef>
              <a:spcAft>
                <a:spcPts val="0"/>
              </a:spcAft>
              <a:buFontTx/>
              <a:buNone/>
            </a:pPr>
            <a:r>
              <a:rPr lang="en-US" sz="1200" dirty="0">
                <a:effectLst/>
                <a:latin typeface="+mn-lt"/>
                <a:ea typeface="Times New Roman" panose="02020603050405020304" pitchFamily="18" charset="0"/>
              </a:rPr>
              <a:t>Read background information</a:t>
            </a:r>
          </a:p>
          <a:p>
            <a:endParaRPr lang="en-US" sz="1200" dirty="0">
              <a:latin typeface="+mn-lt"/>
            </a:endParaRPr>
          </a:p>
          <a:p>
            <a:r>
              <a:rPr lang="en-US" sz="1200" dirty="0">
                <a:latin typeface="+mn-lt"/>
              </a:rPr>
              <a:t>Skill Sets:</a:t>
            </a:r>
          </a:p>
          <a:p>
            <a:pPr marL="285750" marR="0" indent="-285750">
              <a:lnSpc>
                <a:spcPct val="115000"/>
              </a:lnSpc>
              <a:spcBef>
                <a:spcPts val="0"/>
              </a:spcBef>
              <a:spcAft>
                <a:spcPts val="0"/>
              </a:spcAft>
              <a:buFont typeface="Arial" panose="020B0604020202020204" pitchFamily="34" charset="0"/>
              <a:buChar char="•"/>
            </a:pPr>
            <a:r>
              <a:rPr lang="en-US" sz="1200" dirty="0">
                <a:effectLst/>
                <a:latin typeface="+mn-lt"/>
                <a:ea typeface="Calibri" panose="020F0502020204030204" pitchFamily="34" charset="0"/>
                <a:cs typeface="Times New Roman" panose="02020603050405020304" pitchFamily="18" charset="0"/>
              </a:rPr>
              <a:t>Interest / Prior Knowledge</a:t>
            </a:r>
          </a:p>
          <a:p>
            <a:pPr marL="285750" marR="0" indent="-285750">
              <a:lnSpc>
                <a:spcPct val="115000"/>
              </a:lnSpc>
              <a:spcBef>
                <a:spcPts val="0"/>
              </a:spcBef>
              <a:spcAft>
                <a:spcPts val="0"/>
              </a:spcAft>
              <a:buFont typeface="Arial" panose="020B0604020202020204" pitchFamily="34" charset="0"/>
              <a:buChar char="•"/>
            </a:pPr>
            <a:r>
              <a:rPr lang="en-US" sz="1200" dirty="0">
                <a:effectLst/>
                <a:latin typeface="+mn-lt"/>
                <a:ea typeface="Calibri" panose="020F0502020204030204" pitchFamily="34" charset="0"/>
                <a:cs typeface="Times New Roman" panose="02020603050405020304" pitchFamily="18" charset="0"/>
              </a:rPr>
              <a:t>Background Knowledge:  Overview/Context/Key Ideas</a:t>
            </a:r>
          </a:p>
          <a:p>
            <a:pPr marL="285750" marR="0" indent="-285750">
              <a:lnSpc>
                <a:spcPct val="115000"/>
              </a:lnSpc>
              <a:spcBef>
                <a:spcPts val="0"/>
              </a:spcBef>
              <a:spcAft>
                <a:spcPts val="0"/>
              </a:spcAft>
              <a:buFont typeface="Arial" panose="020B0604020202020204" pitchFamily="34" charset="0"/>
              <a:buChar char="•"/>
            </a:pPr>
            <a:r>
              <a:rPr lang="en-US" sz="1200" dirty="0">
                <a:effectLst/>
                <a:latin typeface="+mn-lt"/>
                <a:ea typeface="Calibri" panose="020F0502020204030204" pitchFamily="34" charset="0"/>
                <a:cs typeface="Times New Roman" panose="02020603050405020304" pitchFamily="18" charset="0"/>
              </a:rPr>
              <a:t>Topic</a:t>
            </a:r>
          </a:p>
          <a:p>
            <a:pPr marL="285750" marR="0" indent="-285750">
              <a:lnSpc>
                <a:spcPct val="115000"/>
              </a:lnSpc>
              <a:spcBef>
                <a:spcPts val="0"/>
              </a:spcBef>
              <a:spcAft>
                <a:spcPts val="0"/>
              </a:spcAft>
              <a:buFont typeface="Arial" panose="020B0604020202020204" pitchFamily="34" charset="0"/>
              <a:buChar char="•"/>
            </a:pPr>
            <a:r>
              <a:rPr lang="en-US" sz="1200" dirty="0">
                <a:effectLst/>
                <a:latin typeface="+mn-lt"/>
                <a:ea typeface="Calibri" panose="020F0502020204030204" pitchFamily="34" charset="0"/>
                <a:cs typeface="Times New Roman" panose="02020603050405020304" pitchFamily="18" charset="0"/>
              </a:rPr>
              <a:t>Process of Inquiry / Plan</a:t>
            </a:r>
          </a:p>
        </p:txBody>
      </p:sp>
      <p:sp>
        <p:nvSpPr>
          <p:cNvPr id="4" name="Slide Number Placeholder 3"/>
          <p:cNvSpPr>
            <a:spLocks noGrp="1"/>
          </p:cNvSpPr>
          <p:nvPr>
            <p:ph type="sldNum" sz="quarter" idx="5"/>
          </p:nvPr>
        </p:nvSpPr>
        <p:spPr/>
        <p:txBody>
          <a:bodyPr/>
          <a:lstStyle/>
          <a:p>
            <a:fld id="{EED85C98-1F69-48FE-9C11-EFF7DB6E8C8F}" type="slidenum">
              <a:rPr lang="en-GB" smtClean="0"/>
              <a:t>16</a:t>
            </a:fld>
            <a:endParaRPr lang="en-GB"/>
          </a:p>
        </p:txBody>
      </p:sp>
    </p:spTree>
    <p:extLst>
      <p:ext uri="{BB962C8B-B14F-4D97-AF65-F5344CB8AC3E}">
        <p14:creationId xmlns:p14="http://schemas.microsoft.com/office/powerpoint/2010/main" val="3769456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*Note:  Some of these ideas were inspired by reading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Reader, Come Home: The Reading Brain in a Digital World</a:t>
            </a:r>
            <a:r>
              <a:rPr lang="en-US" sz="1200" dirty="0">
                <a:effectLst/>
                <a:latin typeface="Calibri" panose="020F0502020204030204" pitchFamily="34" charset="0"/>
                <a:ea typeface="Calibri" panose="020F0502020204030204" pitchFamily="34" charset="0"/>
                <a:cs typeface="Times New Roman" panose="02020603050405020304" pitchFamily="18" charset="0"/>
              </a:rPr>
              <a:t> by Maryanne Wolf (Harper, 2018).</a:t>
            </a:r>
          </a:p>
        </p:txBody>
      </p:sp>
      <p:sp>
        <p:nvSpPr>
          <p:cNvPr id="4" name="Slide Number Placeholder 3"/>
          <p:cNvSpPr>
            <a:spLocks noGrp="1"/>
          </p:cNvSpPr>
          <p:nvPr>
            <p:ph type="sldNum" sz="quarter" idx="5"/>
          </p:nvPr>
        </p:nvSpPr>
        <p:spPr/>
        <p:txBody>
          <a:bodyPr/>
          <a:lstStyle/>
          <a:p>
            <a:fld id="{EED85C98-1F69-48FE-9C11-EFF7DB6E8C8F}" type="slidenum">
              <a:rPr lang="en-GB" smtClean="0"/>
              <a:t>17</a:t>
            </a:fld>
            <a:endParaRPr lang="en-GB"/>
          </a:p>
        </p:txBody>
      </p:sp>
    </p:spTree>
    <p:extLst>
      <p:ext uri="{BB962C8B-B14F-4D97-AF65-F5344CB8AC3E}">
        <p14:creationId xmlns:p14="http://schemas.microsoft.com/office/powerpoint/2010/main" val="8468680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Symbol" panose="05050102010706020507" pitchFamily="18" charset="2"/>
              <a:buNone/>
            </a:pPr>
            <a:r>
              <a:rPr lang="en-US" sz="1200" dirty="0">
                <a:effectLst/>
                <a:latin typeface="+mn-lt"/>
                <a:ea typeface="Times New Roman" panose="02020603050405020304" pitchFamily="18" charset="0"/>
              </a:rPr>
              <a:t>Develop “I wonder” questions</a:t>
            </a:r>
          </a:p>
          <a:p>
            <a:pPr marL="0" marR="0" lvl="0" indent="0">
              <a:spcBef>
                <a:spcPts val="0"/>
              </a:spcBef>
              <a:spcAft>
                <a:spcPts val="0"/>
              </a:spcAft>
              <a:buFont typeface="Symbol" panose="05050102010706020507" pitchFamily="18" charset="2"/>
              <a:buNone/>
            </a:pPr>
            <a:endParaRPr lang="en-US" sz="1200" dirty="0">
              <a:effectLst/>
              <a:latin typeface="+mn-lt"/>
              <a:ea typeface="Times New Roman" panose="02020603050405020304" pitchFamily="18" charset="0"/>
            </a:endParaRPr>
          </a:p>
          <a:p>
            <a:pPr marL="0" marR="0" lvl="0" indent="0">
              <a:spcBef>
                <a:spcPts val="0"/>
              </a:spcBef>
              <a:spcAft>
                <a:spcPts val="0"/>
              </a:spcAft>
              <a:buFont typeface="Symbol" panose="05050102010706020507" pitchFamily="18" charset="2"/>
              <a:buNone/>
            </a:pPr>
            <a:r>
              <a:rPr lang="en-US" sz="1200" dirty="0">
                <a:effectLst/>
                <a:latin typeface="+mn-lt"/>
                <a:ea typeface="Times New Roman" panose="02020603050405020304" pitchFamily="18" charset="0"/>
              </a:rPr>
              <a:t>Skill Sets:</a:t>
            </a:r>
          </a:p>
          <a:p>
            <a:pPr marL="285750" marR="0" indent="-285750">
              <a:lnSpc>
                <a:spcPct val="115000"/>
              </a:lnSpc>
              <a:spcBef>
                <a:spcPts val="0"/>
              </a:spcBef>
              <a:spcAft>
                <a:spcPts val="0"/>
              </a:spcAft>
              <a:buFont typeface="Arial" panose="020B0604020202020204" pitchFamily="34" charset="0"/>
              <a:buChar char="•"/>
            </a:pPr>
            <a:r>
              <a:rPr lang="en-US" sz="1200" dirty="0">
                <a:effectLst/>
                <a:latin typeface="+mn-lt"/>
                <a:ea typeface="Calibri" panose="020F0502020204030204" pitchFamily="34" charset="0"/>
                <a:cs typeface="Times New Roman" panose="02020603050405020304" pitchFamily="18" charset="0"/>
              </a:rPr>
              <a:t>Questions</a:t>
            </a:r>
          </a:p>
          <a:p>
            <a:pPr marL="285750" marR="0" indent="-285750">
              <a:lnSpc>
                <a:spcPct val="115000"/>
              </a:lnSpc>
              <a:spcBef>
                <a:spcPts val="0"/>
              </a:spcBef>
              <a:spcAft>
                <a:spcPts val="0"/>
              </a:spcAft>
              <a:buFont typeface="Arial" panose="020B0604020202020204" pitchFamily="34" charset="0"/>
              <a:buChar char="•"/>
            </a:pPr>
            <a:r>
              <a:rPr lang="en-US" sz="1200" dirty="0">
                <a:effectLst/>
                <a:latin typeface="+mn-lt"/>
                <a:ea typeface="Calibri" panose="020F0502020204030204" pitchFamily="34" charset="0"/>
                <a:cs typeface="Times New Roman" panose="02020603050405020304" pitchFamily="18" charset="0"/>
              </a:rPr>
              <a:t>Predicted Sources and Answers</a:t>
            </a:r>
          </a:p>
          <a:p>
            <a:pPr marL="285750" marR="0" indent="-285750">
              <a:lnSpc>
                <a:spcPct val="115000"/>
              </a:lnSpc>
              <a:spcBef>
                <a:spcPts val="0"/>
              </a:spcBef>
              <a:spcAft>
                <a:spcPts val="0"/>
              </a:spcAft>
              <a:buFont typeface="Arial" panose="020B0604020202020204" pitchFamily="34" charset="0"/>
              <a:buChar char="•"/>
            </a:pPr>
            <a:r>
              <a:rPr lang="en-US" sz="1200" dirty="0">
                <a:effectLst/>
                <a:latin typeface="+mn-lt"/>
                <a:ea typeface="Calibri" panose="020F0502020204030204" pitchFamily="34" charset="0"/>
                <a:cs typeface="Times New Roman" panose="02020603050405020304" pitchFamily="18" charset="0"/>
              </a:rPr>
              <a:t>Hypothesis/Tentative Thesis</a:t>
            </a:r>
          </a:p>
        </p:txBody>
      </p:sp>
      <p:sp>
        <p:nvSpPr>
          <p:cNvPr id="4" name="Slide Number Placeholder 3"/>
          <p:cNvSpPr>
            <a:spLocks noGrp="1"/>
          </p:cNvSpPr>
          <p:nvPr>
            <p:ph type="sldNum" sz="quarter" idx="5"/>
          </p:nvPr>
        </p:nvSpPr>
        <p:spPr/>
        <p:txBody>
          <a:bodyPr/>
          <a:lstStyle/>
          <a:p>
            <a:fld id="{EED85C98-1F69-48FE-9C11-EFF7DB6E8C8F}" type="slidenum">
              <a:rPr lang="en-GB" smtClean="0"/>
              <a:t>18</a:t>
            </a:fld>
            <a:endParaRPr lang="en-GB"/>
          </a:p>
        </p:txBody>
      </p:sp>
    </p:spTree>
    <p:extLst>
      <p:ext uri="{BB962C8B-B14F-4D97-AF65-F5344CB8AC3E}">
        <p14:creationId xmlns:p14="http://schemas.microsoft.com/office/powerpoint/2010/main" val="2255511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*Note:  Some of these ideas were inspired by reading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Reader, Come Home: The Reading Brain in a Digital World</a:t>
            </a:r>
            <a:r>
              <a:rPr lang="en-US" sz="1200" dirty="0">
                <a:effectLst/>
                <a:latin typeface="Calibri" panose="020F0502020204030204" pitchFamily="34" charset="0"/>
                <a:ea typeface="Calibri" panose="020F0502020204030204" pitchFamily="34" charset="0"/>
                <a:cs typeface="Times New Roman" panose="02020603050405020304" pitchFamily="18" charset="0"/>
              </a:rPr>
              <a:t> by Maryanne Wolf (Harper, 2018).</a:t>
            </a:r>
          </a:p>
        </p:txBody>
      </p:sp>
      <p:sp>
        <p:nvSpPr>
          <p:cNvPr id="4" name="Slide Number Placeholder 3"/>
          <p:cNvSpPr>
            <a:spLocks noGrp="1"/>
          </p:cNvSpPr>
          <p:nvPr>
            <p:ph type="sldNum" sz="quarter" idx="5"/>
          </p:nvPr>
        </p:nvSpPr>
        <p:spPr/>
        <p:txBody>
          <a:bodyPr/>
          <a:lstStyle/>
          <a:p>
            <a:fld id="{EED85C98-1F69-48FE-9C11-EFF7DB6E8C8F}" type="slidenum">
              <a:rPr lang="en-GB" smtClean="0"/>
              <a:t>19</a:t>
            </a:fld>
            <a:endParaRPr lang="en-GB"/>
          </a:p>
        </p:txBody>
      </p:sp>
    </p:spTree>
    <p:extLst>
      <p:ext uri="{BB962C8B-B14F-4D97-AF65-F5344CB8AC3E}">
        <p14:creationId xmlns:p14="http://schemas.microsoft.com/office/powerpoint/2010/main" val="33177369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Tx/>
              <a:buNone/>
              <a:tabLst>
                <a:tab pos="342900" algn="l"/>
              </a:tabLst>
            </a:pPr>
            <a:r>
              <a:rPr lang="en-US" sz="1200" dirty="0">
                <a:effectLst/>
                <a:latin typeface="+mn-lt"/>
                <a:ea typeface="Times New Roman" panose="02020603050405020304" pitchFamily="18" charset="0"/>
              </a:rPr>
              <a:t>Find and evaluate information to answer questions</a:t>
            </a:r>
          </a:p>
          <a:p>
            <a:pPr marL="0" marR="0" lvl="0" indent="0">
              <a:spcBef>
                <a:spcPts val="0"/>
              </a:spcBef>
              <a:spcAft>
                <a:spcPts val="0"/>
              </a:spcAft>
              <a:buFontTx/>
              <a:buNone/>
              <a:tabLst>
                <a:tab pos="342900" algn="l"/>
              </a:tabLst>
            </a:pPr>
            <a:r>
              <a:rPr lang="en-US" sz="1200" dirty="0">
                <a:effectLst/>
                <a:latin typeface="+mn-lt"/>
                <a:ea typeface="Times New Roman" panose="02020603050405020304" pitchFamily="18" charset="0"/>
              </a:rPr>
              <a:t>Develop new questions</a:t>
            </a:r>
          </a:p>
        </p:txBody>
      </p:sp>
      <p:sp>
        <p:nvSpPr>
          <p:cNvPr id="4" name="Slide Number Placeholder 3"/>
          <p:cNvSpPr>
            <a:spLocks noGrp="1"/>
          </p:cNvSpPr>
          <p:nvPr>
            <p:ph type="sldNum" sz="quarter" idx="5"/>
          </p:nvPr>
        </p:nvSpPr>
        <p:spPr/>
        <p:txBody>
          <a:bodyPr/>
          <a:lstStyle/>
          <a:p>
            <a:fld id="{EED85C98-1F69-48FE-9C11-EFF7DB6E8C8F}" type="slidenum">
              <a:rPr lang="en-GB" smtClean="0"/>
              <a:t>20</a:t>
            </a:fld>
            <a:endParaRPr lang="en-GB"/>
          </a:p>
        </p:txBody>
      </p:sp>
    </p:spTree>
    <p:extLst>
      <p:ext uri="{BB962C8B-B14F-4D97-AF65-F5344CB8AC3E}">
        <p14:creationId xmlns:p14="http://schemas.microsoft.com/office/powerpoint/2010/main" val="2617113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 thank you to the SLA for inviting us to join you, and thank you for joining us.</a:t>
            </a:r>
          </a:p>
          <a:p>
            <a:endParaRPr lang="en-GB" dirty="0"/>
          </a:p>
          <a:p>
            <a:r>
              <a:rPr lang="en-GB" dirty="0"/>
              <a:t>I am delighted to be joining you today with Barbara Stripling, whose influence on my professional development has been formative since long before I started collaborating with her in 2020 – since first becoming a school librarian in 2003, in fact, with the publication in 2003 of </a:t>
            </a:r>
            <a:r>
              <a:rPr lang="en-GB" i="1" dirty="0"/>
              <a:t>Curriculum connections through the library</a:t>
            </a:r>
            <a:r>
              <a:rPr lang="en-GB" i="0" dirty="0"/>
              <a:t>, which she co-edited, and which included a chapter by her on inquiry-based learning. </a:t>
            </a:r>
          </a:p>
          <a:p>
            <a:endParaRPr lang="en-GB" i="0" dirty="0"/>
          </a:p>
          <a:p>
            <a:r>
              <a:rPr lang="en-GB" i="0" dirty="0"/>
              <a:t>As you can see, 2003 is also the year that Barbara’s widely influential model of the inquiry learning process was published, which would become foundational to the New York Information Fluency Continuum in 2009, FOSIL in 2011, and the Empire State Information Fluency Continuum in 2012, which was re-imagined in 2019.</a:t>
            </a:r>
          </a:p>
          <a:p>
            <a:endParaRPr lang="en-GB" i="0" dirty="0"/>
          </a:p>
          <a:p>
            <a:r>
              <a:rPr lang="en-GB" i="0" dirty="0"/>
              <a:t>The shift from a research process model in 1988 – in her equally influential </a:t>
            </a:r>
            <a:r>
              <a:rPr lang="en-US" sz="1200" i="1" kern="1200" dirty="0">
                <a:solidFill>
                  <a:schemeClr val="tx1"/>
                </a:solidFill>
                <a:effectLst/>
                <a:latin typeface="+mn-lt"/>
                <a:ea typeface="+mn-ea"/>
                <a:cs typeface="+mn-cs"/>
              </a:rPr>
              <a:t>Brainstorms and blueprints : teaching library research as a thinking process</a:t>
            </a:r>
            <a:r>
              <a:rPr lang="en-GB" dirty="0">
                <a:effectLst/>
              </a:rPr>
              <a:t> </a:t>
            </a:r>
            <a:r>
              <a:rPr lang="en-GB" i="0" dirty="0"/>
              <a:t>– </a:t>
            </a:r>
            <a:r>
              <a:rPr lang="en-GB" dirty="0">
                <a:effectLst/>
              </a:rPr>
              <a:t>to an inquiry process model in 2003 reflects a broader, global shift in school librarianship towards framing learning through inquiry.</a:t>
            </a:r>
          </a:p>
          <a:p>
            <a:endParaRPr lang="en-GB" i="0" dirty="0">
              <a:effectLst/>
            </a:endParaRPr>
          </a:p>
          <a:p>
            <a:r>
              <a:rPr lang="en-GB" i="0" dirty="0">
                <a:effectLst/>
              </a:rPr>
              <a:t>Barbara will share the second half of this presentation.</a:t>
            </a:r>
            <a:endParaRPr lang="en-GB" i="0" dirty="0"/>
          </a:p>
        </p:txBody>
      </p:sp>
      <p:sp>
        <p:nvSpPr>
          <p:cNvPr id="4" name="Slide Number Placeholder 3"/>
          <p:cNvSpPr>
            <a:spLocks noGrp="1"/>
          </p:cNvSpPr>
          <p:nvPr>
            <p:ph type="sldNum" sz="quarter" idx="5"/>
          </p:nvPr>
        </p:nvSpPr>
        <p:spPr/>
        <p:txBody>
          <a:bodyPr/>
          <a:lstStyle/>
          <a:p>
            <a:fld id="{EED85C98-1F69-48FE-9C11-EFF7DB6E8C8F}" type="slidenum">
              <a:rPr lang="en-GB" smtClean="0"/>
              <a:t>2</a:t>
            </a:fld>
            <a:endParaRPr lang="en-GB"/>
          </a:p>
        </p:txBody>
      </p:sp>
    </p:spTree>
    <p:extLst>
      <p:ext uri="{BB962C8B-B14F-4D97-AF65-F5344CB8AC3E}">
        <p14:creationId xmlns:p14="http://schemas.microsoft.com/office/powerpoint/2010/main" val="25321794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Skill Sets are the major categories of skills in the Investigate phase of inquiry.  Typically, a research process involves finding and evaluating sources.  An inquiry process, on the other hand, engages students in deeper thinking about the information they find in those sources. </a:t>
            </a:r>
          </a:p>
          <a:p>
            <a:endParaRPr lang="en-US" dirty="0"/>
          </a:p>
          <a:p>
            <a:r>
              <a:rPr lang="en-US" dirty="0"/>
              <a:t>Evaluation of the </a:t>
            </a:r>
            <a:r>
              <a:rPr lang="en-US" b="1" dirty="0"/>
              <a:t>evidence</a:t>
            </a:r>
            <a:r>
              <a:rPr lang="en-US" b="0" dirty="0"/>
              <a:t>, not just the sources, involves deep reading and thoughtful analysis.  Students need to be able to determine the perspective and point of view of a text so that they can seek a balance of perspectives.  </a:t>
            </a:r>
          </a:p>
          <a:p>
            <a:endParaRPr lang="en-US" b="0" dirty="0"/>
          </a:p>
          <a:p>
            <a:r>
              <a:rPr lang="en-US" b="0" dirty="0"/>
              <a:t>Probably most useful to students is teaching them the skills involved in making sense of the information they find.</a:t>
            </a:r>
            <a:endParaRPr lang="en-US" dirty="0"/>
          </a:p>
        </p:txBody>
      </p:sp>
      <p:sp>
        <p:nvSpPr>
          <p:cNvPr id="4" name="Slide Number Placeholder 3"/>
          <p:cNvSpPr>
            <a:spLocks noGrp="1"/>
          </p:cNvSpPr>
          <p:nvPr>
            <p:ph type="sldNum" sz="quarter" idx="5"/>
          </p:nvPr>
        </p:nvSpPr>
        <p:spPr/>
        <p:txBody>
          <a:bodyPr/>
          <a:lstStyle/>
          <a:p>
            <a:fld id="{EED85C98-1F69-48FE-9C11-EFF7DB6E8C8F}" type="slidenum">
              <a:rPr lang="en-GB" smtClean="0"/>
              <a:t>21</a:t>
            </a:fld>
            <a:endParaRPr lang="en-GB"/>
          </a:p>
        </p:txBody>
      </p:sp>
    </p:spTree>
    <p:extLst>
      <p:ext uri="{BB962C8B-B14F-4D97-AF65-F5344CB8AC3E}">
        <p14:creationId xmlns:p14="http://schemas.microsoft.com/office/powerpoint/2010/main" val="37827812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*Note:  Some of these ideas were inspired by reading </a:t>
            </a:r>
            <a:r>
              <a:rPr lang="en-US" sz="1200" i="1" dirty="0">
                <a:effectLst/>
                <a:latin typeface="+mn-lt"/>
                <a:ea typeface="Calibri" panose="020F0502020204030204" pitchFamily="34" charset="0"/>
                <a:cs typeface="Times New Roman" panose="02020603050405020304" pitchFamily="18" charset="0"/>
              </a:rPr>
              <a:t>Reader, Come Home: The Reading Brain in a Digital World</a:t>
            </a:r>
            <a:r>
              <a:rPr lang="en-US" sz="1200" dirty="0">
                <a:effectLst/>
                <a:latin typeface="+mn-lt"/>
                <a:ea typeface="Calibri" panose="020F0502020204030204" pitchFamily="34" charset="0"/>
                <a:cs typeface="Times New Roman" panose="02020603050405020304" pitchFamily="18" charset="0"/>
              </a:rPr>
              <a:t> by Maryanne Wolf (Harper, 2018).</a:t>
            </a:r>
          </a:p>
        </p:txBody>
      </p:sp>
      <p:sp>
        <p:nvSpPr>
          <p:cNvPr id="4" name="Slide Number Placeholder 3"/>
          <p:cNvSpPr>
            <a:spLocks noGrp="1"/>
          </p:cNvSpPr>
          <p:nvPr>
            <p:ph type="sldNum" sz="quarter" idx="5"/>
          </p:nvPr>
        </p:nvSpPr>
        <p:spPr/>
        <p:txBody>
          <a:bodyPr/>
          <a:lstStyle/>
          <a:p>
            <a:fld id="{EED85C98-1F69-48FE-9C11-EFF7DB6E8C8F}" type="slidenum">
              <a:rPr lang="en-GB" smtClean="0"/>
              <a:t>22</a:t>
            </a:fld>
            <a:endParaRPr lang="en-GB"/>
          </a:p>
        </p:txBody>
      </p:sp>
    </p:spTree>
    <p:extLst>
      <p:ext uri="{BB962C8B-B14F-4D97-AF65-F5344CB8AC3E}">
        <p14:creationId xmlns:p14="http://schemas.microsoft.com/office/powerpoint/2010/main" val="26618157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solidFill>
                  <a:schemeClr val="bg1"/>
                </a:solidFill>
                <a:latin typeface="+mn-lt"/>
              </a:rPr>
              <a:t>Construct new understandings connected to previous knowledge</a:t>
            </a:r>
            <a:endParaRPr lang="en-US" sz="1200" b="0" dirty="0">
              <a:solidFill>
                <a:srgbClr val="FFC000"/>
              </a:solidFill>
              <a:latin typeface="+mn-lt"/>
            </a:endParaRPr>
          </a:p>
          <a:p>
            <a:r>
              <a:rPr lang="en-US" sz="1200" b="0" dirty="0">
                <a:solidFill>
                  <a:schemeClr val="bg1"/>
                </a:solidFill>
                <a:latin typeface="+mn-lt"/>
              </a:rPr>
              <a:t>Draw conclusions about questions and hypotheses</a:t>
            </a:r>
          </a:p>
          <a:p>
            <a:pPr marL="0" marR="0">
              <a:lnSpc>
                <a:spcPct val="115000"/>
              </a:lnSpc>
              <a:spcBef>
                <a:spcPts val="0"/>
              </a:spcBef>
              <a:spcAft>
                <a:spcPts val="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Skill Sets</a:t>
            </a:r>
          </a:p>
          <a:p>
            <a:pPr marL="285750" marR="0" indent="-285750">
              <a:lnSpc>
                <a:spcPct val="115000"/>
              </a:lnSpc>
              <a:spcBef>
                <a:spcPts val="0"/>
              </a:spcBef>
              <a:spcAft>
                <a:spcPts val="0"/>
              </a:spcAft>
              <a:buFont typeface="Arial" panose="020B0604020202020204" pitchFamily="34" charset="0"/>
              <a:buChar char="•"/>
            </a:pPr>
            <a:r>
              <a:rPr lang="en-US" sz="1200" dirty="0">
                <a:effectLst/>
                <a:latin typeface="+mn-lt"/>
                <a:ea typeface="Calibri" panose="020F0502020204030204" pitchFamily="34" charset="0"/>
                <a:cs typeface="Times New Roman" panose="02020603050405020304" pitchFamily="18" charset="0"/>
              </a:rPr>
              <a:t>Organization of Information to Construct Meaning</a:t>
            </a:r>
          </a:p>
          <a:p>
            <a:pPr marL="285750" marR="0" indent="-285750">
              <a:lnSpc>
                <a:spcPct val="115000"/>
              </a:lnSpc>
              <a:spcBef>
                <a:spcPts val="0"/>
              </a:spcBef>
              <a:spcAft>
                <a:spcPts val="0"/>
              </a:spcAft>
              <a:buFont typeface="Arial" panose="020B0604020202020204" pitchFamily="34" charset="0"/>
              <a:buChar char="•"/>
            </a:pPr>
            <a:r>
              <a:rPr lang="en-US" sz="1200" dirty="0">
                <a:effectLst/>
                <a:latin typeface="+mn-lt"/>
                <a:ea typeface="Calibri" panose="020F0502020204030204" pitchFamily="34" charset="0"/>
                <a:cs typeface="Times New Roman" panose="02020603050405020304" pitchFamily="18" charset="0"/>
              </a:rPr>
              <a:t>Interpretation and Synthesis of Information</a:t>
            </a:r>
          </a:p>
          <a:p>
            <a:pPr marL="285750" marR="0" indent="-285750">
              <a:lnSpc>
                <a:spcPct val="115000"/>
              </a:lnSpc>
              <a:spcBef>
                <a:spcPts val="0"/>
              </a:spcBef>
              <a:spcAft>
                <a:spcPts val="0"/>
              </a:spcAft>
              <a:buFont typeface="Arial" panose="020B0604020202020204" pitchFamily="34" charset="0"/>
              <a:buChar char="•"/>
            </a:pPr>
            <a:r>
              <a:rPr lang="en-US" sz="1200" dirty="0">
                <a:effectLst/>
                <a:latin typeface="+mn-lt"/>
                <a:ea typeface="Calibri" panose="020F0502020204030204" pitchFamily="34" charset="0"/>
                <a:cs typeface="Times New Roman" panose="02020603050405020304" pitchFamily="18" charset="0"/>
              </a:rPr>
              <a:t>Conclusions</a:t>
            </a:r>
          </a:p>
          <a:p>
            <a:pPr marL="285750" marR="0" indent="-285750">
              <a:lnSpc>
                <a:spcPct val="115000"/>
              </a:lnSpc>
              <a:spcBef>
                <a:spcPts val="0"/>
              </a:spcBef>
              <a:spcAft>
                <a:spcPts val="0"/>
              </a:spcAft>
              <a:buFont typeface="Arial" panose="020B0604020202020204" pitchFamily="34" charset="0"/>
              <a:buChar char="•"/>
            </a:pPr>
            <a:r>
              <a:rPr lang="en-US" sz="1200" dirty="0">
                <a:effectLst/>
                <a:latin typeface="+mn-lt"/>
                <a:ea typeface="Calibri" panose="020F0502020204030204" pitchFamily="34" charset="0"/>
                <a:cs typeface="Times New Roman" panose="02020603050405020304" pitchFamily="18" charset="0"/>
              </a:rPr>
              <a:t>Claims / Opinions / Point of View / Perspective</a:t>
            </a:r>
          </a:p>
        </p:txBody>
      </p:sp>
      <p:sp>
        <p:nvSpPr>
          <p:cNvPr id="4" name="Slide Number Placeholder 3"/>
          <p:cNvSpPr>
            <a:spLocks noGrp="1"/>
          </p:cNvSpPr>
          <p:nvPr>
            <p:ph type="sldNum" sz="quarter" idx="5"/>
          </p:nvPr>
        </p:nvSpPr>
        <p:spPr/>
        <p:txBody>
          <a:bodyPr/>
          <a:lstStyle/>
          <a:p>
            <a:fld id="{EED85C98-1F69-48FE-9C11-EFF7DB6E8C8F}" type="slidenum">
              <a:rPr lang="en-GB" smtClean="0"/>
              <a:t>23</a:t>
            </a:fld>
            <a:endParaRPr lang="en-GB"/>
          </a:p>
        </p:txBody>
      </p:sp>
    </p:spTree>
    <p:extLst>
      <p:ext uri="{BB962C8B-B14F-4D97-AF65-F5344CB8AC3E}">
        <p14:creationId xmlns:p14="http://schemas.microsoft.com/office/powerpoint/2010/main" val="42271174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*Note:  Some of these ideas were inspired by reading </a:t>
            </a:r>
            <a:r>
              <a:rPr lang="en-US" sz="1200" i="1" dirty="0">
                <a:effectLst/>
                <a:latin typeface="+mn-lt"/>
                <a:ea typeface="Calibri" panose="020F0502020204030204" pitchFamily="34" charset="0"/>
                <a:cs typeface="Times New Roman" panose="02020603050405020304" pitchFamily="18" charset="0"/>
              </a:rPr>
              <a:t>Reader, Come Home: The Reading Brain in a Digital World</a:t>
            </a:r>
            <a:r>
              <a:rPr lang="en-US" sz="1200" dirty="0">
                <a:effectLst/>
                <a:latin typeface="+mn-lt"/>
                <a:ea typeface="Calibri" panose="020F0502020204030204" pitchFamily="34" charset="0"/>
                <a:cs typeface="Times New Roman" panose="02020603050405020304" pitchFamily="18" charset="0"/>
              </a:rPr>
              <a:t> by Maryanne Wolf (Harper, 2018).</a:t>
            </a:r>
          </a:p>
        </p:txBody>
      </p:sp>
      <p:sp>
        <p:nvSpPr>
          <p:cNvPr id="4" name="Slide Number Placeholder 3"/>
          <p:cNvSpPr>
            <a:spLocks noGrp="1"/>
          </p:cNvSpPr>
          <p:nvPr>
            <p:ph type="sldNum" sz="quarter" idx="5"/>
          </p:nvPr>
        </p:nvSpPr>
        <p:spPr/>
        <p:txBody>
          <a:bodyPr/>
          <a:lstStyle/>
          <a:p>
            <a:fld id="{EED85C98-1F69-48FE-9C11-EFF7DB6E8C8F}" type="slidenum">
              <a:rPr lang="en-GB" smtClean="0"/>
              <a:t>24</a:t>
            </a:fld>
            <a:endParaRPr lang="en-GB"/>
          </a:p>
        </p:txBody>
      </p:sp>
    </p:spTree>
    <p:extLst>
      <p:ext uri="{BB962C8B-B14F-4D97-AF65-F5344CB8AC3E}">
        <p14:creationId xmlns:p14="http://schemas.microsoft.com/office/powerpoint/2010/main" val="36548965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1"/>
                </a:solidFill>
                <a:latin typeface="+mn-lt"/>
              </a:rPr>
              <a:t>Apply new understandings to a new context, new situation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1"/>
                </a:solidFill>
                <a:latin typeface="+mn-lt"/>
              </a:rPr>
              <a:t>Express new ideas to share learning with others</a:t>
            </a:r>
          </a:p>
          <a:p>
            <a:endParaRPr lang="en-US" sz="1200" dirty="0">
              <a:latin typeface="+mn-lt"/>
            </a:endParaRPr>
          </a:p>
          <a:p>
            <a:r>
              <a:rPr lang="en-US" sz="1200" dirty="0">
                <a:latin typeface="+mn-lt"/>
              </a:rPr>
              <a:t>Skill Sets:</a:t>
            </a:r>
          </a:p>
          <a:p>
            <a:pPr marL="285750" marR="0" indent="-285750">
              <a:lnSpc>
                <a:spcPct val="115000"/>
              </a:lnSpc>
              <a:spcBef>
                <a:spcPts val="0"/>
              </a:spcBef>
              <a:spcAft>
                <a:spcPts val="0"/>
              </a:spcAft>
              <a:buFont typeface="Arial" panose="020B0604020202020204" pitchFamily="34" charset="0"/>
              <a:buChar char="•"/>
            </a:pPr>
            <a:r>
              <a:rPr lang="en-US" sz="1200" dirty="0">
                <a:effectLst/>
                <a:latin typeface="+mn-lt"/>
                <a:ea typeface="Calibri" panose="020F0502020204030204" pitchFamily="34" charset="0"/>
                <a:cs typeface="Times New Roman" panose="02020603050405020304" pitchFamily="18" charset="0"/>
              </a:rPr>
              <a:t>Organization of Information to Express/Present Meaning for Different Purposes</a:t>
            </a:r>
          </a:p>
          <a:p>
            <a:pPr marL="285750" marR="0" indent="-285750">
              <a:lnSpc>
                <a:spcPct val="115000"/>
              </a:lnSpc>
              <a:spcBef>
                <a:spcPts val="0"/>
              </a:spcBef>
              <a:spcAft>
                <a:spcPts val="0"/>
              </a:spcAft>
              <a:buFont typeface="Arial" panose="020B0604020202020204" pitchFamily="34" charset="0"/>
              <a:buChar char="•"/>
            </a:pPr>
            <a:r>
              <a:rPr lang="en-US" sz="1200" dirty="0">
                <a:effectLst/>
                <a:latin typeface="+mn-lt"/>
                <a:ea typeface="Calibri" panose="020F0502020204030204" pitchFamily="34" charset="0"/>
                <a:cs typeface="Times New Roman" panose="02020603050405020304" pitchFamily="18" charset="0"/>
              </a:rPr>
              <a:t>Product and/or Presentation:  Audience / Level of Complexity / Format / Technology</a:t>
            </a:r>
          </a:p>
          <a:p>
            <a:pPr marL="285750" marR="0" indent="-285750">
              <a:lnSpc>
                <a:spcPct val="115000"/>
              </a:lnSpc>
              <a:spcBef>
                <a:spcPts val="0"/>
              </a:spcBef>
              <a:spcAft>
                <a:spcPts val="0"/>
              </a:spcAft>
              <a:buFont typeface="Arial" panose="020B0604020202020204" pitchFamily="34" charset="0"/>
              <a:buChar char="•"/>
            </a:pPr>
            <a:r>
              <a:rPr lang="en-US" sz="1200" dirty="0">
                <a:effectLst/>
                <a:latin typeface="+mn-lt"/>
                <a:ea typeface="Calibri" panose="020F0502020204030204" pitchFamily="34" charset="0"/>
                <a:cs typeface="Times New Roman" panose="02020603050405020304" pitchFamily="18" charset="0"/>
              </a:rPr>
              <a:t>Revision Based on Self-Assessment and Feedback</a:t>
            </a:r>
          </a:p>
          <a:p>
            <a:pPr marL="285750" marR="0" indent="-285750">
              <a:lnSpc>
                <a:spcPct val="115000"/>
              </a:lnSpc>
              <a:spcBef>
                <a:spcPts val="0"/>
              </a:spcBef>
              <a:spcAft>
                <a:spcPts val="0"/>
              </a:spcAft>
              <a:buFont typeface="Arial" panose="020B0604020202020204" pitchFamily="34" charset="0"/>
              <a:buChar char="•"/>
            </a:pPr>
            <a:r>
              <a:rPr lang="en-US" sz="1200" dirty="0">
                <a:effectLst/>
                <a:latin typeface="+mn-lt"/>
                <a:ea typeface="Calibri" panose="020F0502020204030204" pitchFamily="34" charset="0"/>
                <a:cs typeface="Times New Roman" panose="02020603050405020304" pitchFamily="18" charset="0"/>
              </a:rPr>
              <a:t>Academic Integrity</a:t>
            </a:r>
          </a:p>
        </p:txBody>
      </p:sp>
      <p:sp>
        <p:nvSpPr>
          <p:cNvPr id="4" name="Slide Number Placeholder 3"/>
          <p:cNvSpPr>
            <a:spLocks noGrp="1"/>
          </p:cNvSpPr>
          <p:nvPr>
            <p:ph type="sldNum" sz="quarter" idx="5"/>
          </p:nvPr>
        </p:nvSpPr>
        <p:spPr/>
        <p:txBody>
          <a:bodyPr/>
          <a:lstStyle/>
          <a:p>
            <a:fld id="{EED85C98-1F69-48FE-9C11-EFF7DB6E8C8F}" type="slidenum">
              <a:rPr lang="en-GB" smtClean="0"/>
              <a:t>25</a:t>
            </a:fld>
            <a:endParaRPr lang="en-GB"/>
          </a:p>
        </p:txBody>
      </p:sp>
    </p:spTree>
    <p:extLst>
      <p:ext uri="{BB962C8B-B14F-4D97-AF65-F5344CB8AC3E}">
        <p14:creationId xmlns:p14="http://schemas.microsoft.com/office/powerpoint/2010/main" val="21719446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*Note:  Some of these ideas were inspired by reading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Reader, Come Home: The Reading Brain in a Digital World</a:t>
            </a:r>
            <a:r>
              <a:rPr lang="en-US" sz="1200" dirty="0">
                <a:effectLst/>
                <a:latin typeface="Calibri" panose="020F0502020204030204" pitchFamily="34" charset="0"/>
                <a:ea typeface="Calibri" panose="020F0502020204030204" pitchFamily="34" charset="0"/>
                <a:cs typeface="Times New Roman" panose="02020603050405020304" pitchFamily="18" charset="0"/>
              </a:rPr>
              <a:t> by Maryanne Wolf (Harper, 2018).</a:t>
            </a:r>
          </a:p>
        </p:txBody>
      </p:sp>
      <p:sp>
        <p:nvSpPr>
          <p:cNvPr id="4" name="Slide Number Placeholder 3"/>
          <p:cNvSpPr>
            <a:spLocks noGrp="1"/>
          </p:cNvSpPr>
          <p:nvPr>
            <p:ph type="sldNum" sz="quarter" idx="5"/>
          </p:nvPr>
        </p:nvSpPr>
        <p:spPr/>
        <p:txBody>
          <a:bodyPr/>
          <a:lstStyle/>
          <a:p>
            <a:fld id="{EED85C98-1F69-48FE-9C11-EFF7DB6E8C8F}" type="slidenum">
              <a:rPr lang="en-GB" smtClean="0"/>
              <a:t>26</a:t>
            </a:fld>
            <a:endParaRPr lang="en-GB"/>
          </a:p>
        </p:txBody>
      </p:sp>
    </p:spTree>
    <p:extLst>
      <p:ext uri="{BB962C8B-B14F-4D97-AF65-F5344CB8AC3E}">
        <p14:creationId xmlns:p14="http://schemas.microsoft.com/office/powerpoint/2010/main" val="23764454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99"/>
                </a:solidFill>
                <a:latin typeface="+mn-lt"/>
              </a:rPr>
              <a:t>Reflect on own learning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99"/>
                </a:solidFill>
                <a:latin typeface="+mn-lt"/>
              </a:rPr>
              <a:t>Ask new questions</a:t>
            </a:r>
          </a:p>
          <a:p>
            <a:endParaRPr lang="en-US" sz="1200" dirty="0">
              <a:latin typeface="+mn-lt"/>
            </a:endParaRPr>
          </a:p>
          <a:p>
            <a:r>
              <a:rPr lang="en-US" sz="1200" dirty="0">
                <a:latin typeface="+mn-lt"/>
              </a:rPr>
              <a:t>Skill Sets:</a:t>
            </a:r>
          </a:p>
          <a:p>
            <a:pPr marL="285750" marR="0" indent="-285750">
              <a:lnSpc>
                <a:spcPct val="115000"/>
              </a:lnSpc>
              <a:spcBef>
                <a:spcPts val="0"/>
              </a:spcBef>
              <a:spcAft>
                <a:spcPts val="0"/>
              </a:spcAft>
              <a:buFont typeface="Arial" panose="020B0604020202020204" pitchFamily="34" charset="0"/>
              <a:buChar char="•"/>
            </a:pPr>
            <a:r>
              <a:rPr lang="en-US" sz="1200" dirty="0">
                <a:effectLst/>
                <a:latin typeface="+mn-lt"/>
                <a:ea typeface="Calibri" panose="020F0502020204030204" pitchFamily="34" charset="0"/>
                <a:cs typeface="Times New Roman" panose="02020603050405020304" pitchFamily="18" charset="0"/>
              </a:rPr>
              <a:t>Assessment of New Learning and Experience of Inquiry</a:t>
            </a:r>
          </a:p>
          <a:p>
            <a:pPr marL="285750" marR="0" indent="-285750">
              <a:lnSpc>
                <a:spcPct val="115000"/>
              </a:lnSpc>
              <a:spcBef>
                <a:spcPts val="0"/>
              </a:spcBef>
              <a:spcAft>
                <a:spcPts val="0"/>
              </a:spcAft>
              <a:buFont typeface="Arial" panose="020B0604020202020204" pitchFamily="34" charset="0"/>
              <a:buChar char="•"/>
            </a:pPr>
            <a:r>
              <a:rPr lang="en-US" sz="1200" dirty="0">
                <a:effectLst/>
                <a:latin typeface="+mn-lt"/>
                <a:ea typeface="Calibri" panose="020F0502020204030204" pitchFamily="34" charset="0"/>
                <a:cs typeface="Times New Roman" panose="02020603050405020304" pitchFamily="18" charset="0"/>
              </a:rPr>
              <a:t>Personal Strengths and Goals for Improvement in Process and Product</a:t>
            </a:r>
          </a:p>
          <a:p>
            <a:pPr marL="285750" marR="0" indent="-285750">
              <a:lnSpc>
                <a:spcPct val="115000"/>
              </a:lnSpc>
              <a:spcBef>
                <a:spcPts val="0"/>
              </a:spcBef>
              <a:spcAft>
                <a:spcPts val="0"/>
              </a:spcAft>
              <a:buFont typeface="Arial" panose="020B0604020202020204" pitchFamily="34" charset="0"/>
              <a:buChar char="•"/>
            </a:pPr>
            <a:r>
              <a:rPr lang="en-US" sz="1200" dirty="0">
                <a:effectLst/>
                <a:latin typeface="+mn-lt"/>
                <a:ea typeface="Calibri" panose="020F0502020204030204" pitchFamily="34" charset="0"/>
                <a:cs typeface="Times New Roman" panose="02020603050405020304" pitchFamily="18" charset="0"/>
              </a:rPr>
              <a:t>Recognition of Gaps in Knowledge and New Questions</a:t>
            </a:r>
          </a:p>
        </p:txBody>
      </p:sp>
      <p:sp>
        <p:nvSpPr>
          <p:cNvPr id="4" name="Slide Number Placeholder 3"/>
          <p:cNvSpPr>
            <a:spLocks noGrp="1"/>
          </p:cNvSpPr>
          <p:nvPr>
            <p:ph type="sldNum" sz="quarter" idx="5"/>
          </p:nvPr>
        </p:nvSpPr>
        <p:spPr/>
        <p:txBody>
          <a:bodyPr/>
          <a:lstStyle/>
          <a:p>
            <a:fld id="{EED85C98-1F69-48FE-9C11-EFF7DB6E8C8F}" type="slidenum">
              <a:rPr lang="en-GB" smtClean="0"/>
              <a:t>27</a:t>
            </a:fld>
            <a:endParaRPr lang="en-GB"/>
          </a:p>
        </p:txBody>
      </p:sp>
    </p:spTree>
    <p:extLst>
      <p:ext uri="{BB962C8B-B14F-4D97-AF65-F5344CB8AC3E}">
        <p14:creationId xmlns:p14="http://schemas.microsoft.com/office/powerpoint/2010/main" val="37056419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*Note:  Some of these ideas were inspired by reading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Reader, Come Home: The Reading Brain in a Digital World</a:t>
            </a:r>
            <a:r>
              <a:rPr lang="en-US" sz="1200" dirty="0">
                <a:effectLst/>
                <a:latin typeface="Calibri" panose="020F0502020204030204" pitchFamily="34" charset="0"/>
                <a:ea typeface="Calibri" panose="020F0502020204030204" pitchFamily="34" charset="0"/>
                <a:cs typeface="Times New Roman" panose="02020603050405020304" pitchFamily="18" charset="0"/>
              </a:rPr>
              <a:t> by Maryanne Wolf (Harper, 2018).</a:t>
            </a:r>
          </a:p>
        </p:txBody>
      </p:sp>
      <p:sp>
        <p:nvSpPr>
          <p:cNvPr id="4" name="Slide Number Placeholder 3"/>
          <p:cNvSpPr>
            <a:spLocks noGrp="1"/>
          </p:cNvSpPr>
          <p:nvPr>
            <p:ph type="sldNum" sz="quarter" idx="5"/>
          </p:nvPr>
        </p:nvSpPr>
        <p:spPr/>
        <p:txBody>
          <a:bodyPr/>
          <a:lstStyle/>
          <a:p>
            <a:fld id="{EED85C98-1F69-48FE-9C11-EFF7DB6E8C8F}" type="slidenum">
              <a:rPr lang="en-GB" smtClean="0"/>
              <a:t>28</a:t>
            </a:fld>
            <a:endParaRPr lang="en-GB"/>
          </a:p>
        </p:txBody>
      </p:sp>
    </p:spTree>
    <p:extLst>
      <p:ext uri="{BB962C8B-B14F-4D97-AF65-F5344CB8AC3E}">
        <p14:creationId xmlns:p14="http://schemas.microsoft.com/office/powerpoint/2010/main" val="6512646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ED85C98-1F69-48FE-9C11-EFF7DB6E8C8F}" type="slidenum">
              <a:rPr lang="en-GB" smtClean="0"/>
              <a:t>29</a:t>
            </a:fld>
            <a:endParaRPr lang="en-GB"/>
          </a:p>
        </p:txBody>
      </p:sp>
    </p:spTree>
    <p:extLst>
      <p:ext uri="{BB962C8B-B14F-4D97-AF65-F5344CB8AC3E}">
        <p14:creationId xmlns:p14="http://schemas.microsoft.com/office/powerpoint/2010/main" val="22742282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Norman Beswick’s profound insight is that the movement from the classroom to the library is the movement from dependence in learning to independence of learning, and that this does not happen without purposeful and effective collaboration between the classroom and the library. This requires a certain type of teacher, it is true, but it also requires a certain type of librarian. In this, we have many obstacles to overcome, some of the most intractable of our own making. At stake for us is the certainty of a future for school libraries – at stake for our students, today </a:t>
            </a:r>
            <a:r>
              <a:rPr lang="en-GB" i="1" dirty="0"/>
              <a:t>and</a:t>
            </a:r>
            <a:r>
              <a:rPr lang="en-GB" dirty="0"/>
              <a:t> tomorrow, is, as Balzac declared, a world of possibility that is fully open to them because they understand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Barbara …</a:t>
            </a:r>
          </a:p>
        </p:txBody>
      </p:sp>
      <p:sp>
        <p:nvSpPr>
          <p:cNvPr id="4" name="Slide Number Placeholder 3"/>
          <p:cNvSpPr>
            <a:spLocks noGrp="1"/>
          </p:cNvSpPr>
          <p:nvPr>
            <p:ph type="sldNum" sz="quarter" idx="5"/>
          </p:nvPr>
        </p:nvSpPr>
        <p:spPr/>
        <p:txBody>
          <a:bodyPr/>
          <a:lstStyle/>
          <a:p>
            <a:fld id="{EED85C98-1F69-48FE-9C11-EFF7DB6E8C8F}" type="slidenum">
              <a:rPr lang="en-GB" smtClean="0"/>
              <a:t>30</a:t>
            </a:fld>
            <a:endParaRPr lang="en-GB"/>
          </a:p>
        </p:txBody>
      </p:sp>
    </p:spTree>
    <p:extLst>
      <p:ext uri="{BB962C8B-B14F-4D97-AF65-F5344CB8AC3E}">
        <p14:creationId xmlns:p14="http://schemas.microsoft.com/office/powerpoint/2010/main" val="4171919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Norman Beswick, who many of you will know I hold in the highest regard as a most insightful observer of the changing fortunes of the school library, then Librarian of the University of London Institute of Education, wrote an extraordinary article for </a:t>
            </a:r>
            <a:r>
              <a:rPr lang="en-GB" i="1" dirty="0"/>
              <a:t>Library Review</a:t>
            </a:r>
            <a:r>
              <a:rPr lang="en-GB" dirty="0"/>
              <a:t> in 1986 titled, </a:t>
            </a:r>
            <a:r>
              <a:rPr lang="en-US" i="1" dirty="0"/>
              <a:t>The past as prologue : two decades of missed chances</a:t>
            </a:r>
            <a:r>
              <a:rPr lang="en-GB" dirty="0"/>
              <a:t>.</a:t>
            </a:r>
          </a:p>
          <a:p>
            <a:endParaRPr lang="en-GB" dirty="0"/>
          </a:p>
          <a:p>
            <a:r>
              <a:rPr lang="en-GB" dirty="0"/>
              <a:t>And I quote: ‘It is </a:t>
            </a:r>
            <a:r>
              <a:rPr lang="en-GB" dirty="0" err="1"/>
              <a:t>heartbreaking</a:t>
            </a:r>
            <a:r>
              <a:rPr lang="en-GB" dirty="0"/>
              <a:t> to recall that in 1970 it was possible to be very hopeful that a great new age of British school librarianship was about to dawn. It did not happen: and this despite the best activities of some school librarians and some local education authorities; and despite some positive statements by professional associations, and some research projects and official reports. It could be important to ask what went wrong. Although the circumstances may not recur, asking the right questions might give us helpful answers for when the campaign for school libraries starts again, tomorrow morning.’</a:t>
            </a:r>
          </a:p>
          <a:p>
            <a:endParaRPr lang="en-GB" dirty="0"/>
          </a:p>
          <a:p>
            <a:r>
              <a:rPr lang="en-GB" dirty="0"/>
              <a:t>The article asks the right questions about what went wrong, and gives us helpful answers, but I fear that if Norman Beswick were to write this article today it might very well be titled, </a:t>
            </a:r>
            <a:r>
              <a:rPr lang="en-US" i="1" dirty="0"/>
              <a:t>The past as prologue as past as prologue : five decades of missed chances</a:t>
            </a:r>
            <a:r>
              <a:rPr lang="en-GB" dirty="0"/>
              <a:t>, because our situation has not substantially changed.</a:t>
            </a:r>
          </a:p>
          <a:p>
            <a:endParaRPr lang="en-GB" dirty="0"/>
          </a:p>
          <a:p>
            <a:r>
              <a:rPr lang="en-GB" dirty="0"/>
              <a:t>Ruth Ann Davies, writing in </a:t>
            </a:r>
            <a:r>
              <a:rPr lang="en-GB" i="1" dirty="0"/>
              <a:t>The school library media program : instructional force for excellence </a:t>
            </a:r>
            <a:r>
              <a:rPr lang="en-GB" dirty="0"/>
              <a:t>says: ‘Because there has been a persistent downgrading of education, the profession itself’ – and this is doubly so, then, for school librarianship – ‘must make a value judgement as to which criticisms from without the profession and which criticisms from within it are justified. Having identified the legitimate criticisms, the profession must then painstakingly set about to correct what is wrong, to strengthen what is weak, and to safeguard what is excellent. “The whole aim is to lift the critique from a set of complaints to a set of purposes.” (20) Only then can a plan of action be formulated and disaster, always lurking in the wings, be forestalled.’</a:t>
            </a:r>
          </a:p>
          <a:p>
            <a:endParaRPr lang="en-GB" dirty="0"/>
          </a:p>
          <a:p>
            <a:r>
              <a:rPr lang="en-GB" dirty="0"/>
              <a:t>It is beyond the scope of this presentation to re-ask these questions and revisit these answers - although we must, and in time we will - but we are hopeful that </a:t>
            </a:r>
            <a:r>
              <a:rPr lang="en-GB" i="1" dirty="0"/>
              <a:t>this</a:t>
            </a:r>
            <a:r>
              <a:rPr lang="en-GB" dirty="0"/>
              <a:t> reflection on vision, direction and purpose may help us to avert destruction, because we are not yet ruled by emotion alone, we hope.</a:t>
            </a:r>
          </a:p>
        </p:txBody>
      </p:sp>
      <p:sp>
        <p:nvSpPr>
          <p:cNvPr id="4" name="Slide Number Placeholder 3"/>
          <p:cNvSpPr>
            <a:spLocks noGrp="1"/>
          </p:cNvSpPr>
          <p:nvPr>
            <p:ph type="sldNum" sz="quarter" idx="5"/>
          </p:nvPr>
        </p:nvSpPr>
        <p:spPr/>
        <p:txBody>
          <a:bodyPr/>
          <a:lstStyle/>
          <a:p>
            <a:fld id="{EED85C98-1F69-48FE-9C11-EFF7DB6E8C8F}" type="slidenum">
              <a:rPr lang="en-GB" smtClean="0"/>
              <a:t>3</a:t>
            </a:fld>
            <a:endParaRPr lang="en-GB"/>
          </a:p>
        </p:txBody>
      </p:sp>
    </p:spTree>
    <p:extLst>
      <p:ext uri="{BB962C8B-B14F-4D97-AF65-F5344CB8AC3E}">
        <p14:creationId xmlns:p14="http://schemas.microsoft.com/office/powerpoint/2010/main" val="30100056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ED85C98-1F69-48FE-9C11-EFF7DB6E8C8F}" type="slidenum">
              <a:rPr lang="en-GB" smtClean="0"/>
              <a:t>31</a:t>
            </a:fld>
            <a:endParaRPr lang="en-GB"/>
          </a:p>
        </p:txBody>
      </p:sp>
    </p:spTree>
    <p:extLst>
      <p:ext uri="{BB962C8B-B14F-4D97-AF65-F5344CB8AC3E}">
        <p14:creationId xmlns:p14="http://schemas.microsoft.com/office/powerpoint/2010/main" val="21462070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deep re-imagining of the 2009 PK-12 (age 4-18) Framework Of Skills for Inquiry Learning ordered by grade, inquiry stage and skill set, with priority skills cross-referenced to ESIFC graphic organizers.</a:t>
            </a:r>
          </a:p>
          <a:p>
            <a:endParaRPr lang="en-GB" dirty="0"/>
          </a:p>
          <a:p>
            <a:r>
              <a:rPr lang="en-GB" dirty="0"/>
              <a:t>It is also possible to filter by one or more skill set.</a:t>
            </a:r>
          </a:p>
          <a:p>
            <a:endParaRPr lang="en-GB" dirty="0"/>
          </a:p>
          <a:p>
            <a:r>
              <a:rPr lang="en-GB" dirty="0"/>
              <a:t>Downloadable from Resources on the FOSIL Group site.</a:t>
            </a:r>
          </a:p>
        </p:txBody>
      </p:sp>
      <p:sp>
        <p:nvSpPr>
          <p:cNvPr id="4" name="Slide Number Placeholder 3"/>
          <p:cNvSpPr>
            <a:spLocks noGrp="1"/>
          </p:cNvSpPr>
          <p:nvPr>
            <p:ph type="sldNum" sz="quarter" idx="5"/>
          </p:nvPr>
        </p:nvSpPr>
        <p:spPr/>
        <p:txBody>
          <a:bodyPr/>
          <a:lstStyle/>
          <a:p>
            <a:fld id="{EED85C98-1F69-48FE-9C11-EFF7DB6E8C8F}" type="slidenum">
              <a:rPr lang="en-GB" smtClean="0"/>
              <a:t>32</a:t>
            </a:fld>
            <a:endParaRPr lang="en-GB"/>
          </a:p>
        </p:txBody>
      </p:sp>
    </p:spTree>
    <p:extLst>
      <p:ext uri="{BB962C8B-B14F-4D97-AF65-F5344CB8AC3E}">
        <p14:creationId xmlns:p14="http://schemas.microsoft.com/office/powerpoint/2010/main" val="1825753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the school library is not integral to the educational process, then it is peripheral to the educational process, and if it is peripheral, then it is but a hop, skip, and a jump away from being unnecessary.</a:t>
            </a:r>
          </a:p>
          <a:p>
            <a:endParaRPr lang="en-GB" dirty="0"/>
          </a:p>
          <a:p>
            <a:r>
              <a:rPr lang="en-GB" dirty="0"/>
              <a:t>So where do we look for vision, direction and purpose?</a:t>
            </a:r>
          </a:p>
          <a:p>
            <a:endParaRPr lang="en-GB" dirty="0"/>
          </a:p>
          <a:p>
            <a:r>
              <a:rPr lang="en-GB" dirty="0"/>
              <a:t>Drawing on more than 60 years of international research into the necessary conditions for an effective school library, the </a:t>
            </a:r>
            <a:r>
              <a:rPr lang="en-GB" i="1" dirty="0"/>
              <a:t>IFLA School Library Guidelines</a:t>
            </a:r>
            <a:r>
              <a:rPr lang="en-GB" i="0" dirty="0"/>
              <a:t> serve both to orient us in the direction of this vision and to keep our purpose clearly in view lest we succumb to emotion alone along the way.</a:t>
            </a:r>
          </a:p>
          <a:p>
            <a:endParaRPr lang="en-GB" i="0" dirty="0"/>
          </a:p>
          <a:p>
            <a:r>
              <a:rPr lang="en-GB" i="0" dirty="0"/>
              <a:t>For let us be clear - we strive always, individually and collectively, towards a vision that is only ever more or less fully realized, and we do so not for ourselves, but for those who must follow on after us </a:t>
            </a:r>
            <a:r>
              <a:rPr lang="en-GB" i="1" dirty="0"/>
              <a:t>and</a:t>
            </a:r>
            <a:r>
              <a:rPr lang="en-GB" i="0" dirty="0"/>
              <a:t> for the children who we all must serve.</a:t>
            </a:r>
            <a:endParaRPr lang="en-GB" dirty="0"/>
          </a:p>
        </p:txBody>
      </p:sp>
      <p:sp>
        <p:nvSpPr>
          <p:cNvPr id="4" name="Slide Number Placeholder 3"/>
          <p:cNvSpPr>
            <a:spLocks noGrp="1"/>
          </p:cNvSpPr>
          <p:nvPr>
            <p:ph type="sldNum" sz="quarter" idx="5"/>
          </p:nvPr>
        </p:nvSpPr>
        <p:spPr/>
        <p:txBody>
          <a:bodyPr/>
          <a:lstStyle/>
          <a:p>
            <a:fld id="{EED85C98-1F69-48FE-9C11-EFF7DB6E8C8F}" type="slidenum">
              <a:rPr lang="en-GB" smtClean="0"/>
              <a:t>4</a:t>
            </a:fld>
            <a:endParaRPr lang="en-GB"/>
          </a:p>
        </p:txBody>
      </p:sp>
    </p:spTree>
    <p:extLst>
      <p:ext uri="{BB962C8B-B14F-4D97-AF65-F5344CB8AC3E}">
        <p14:creationId xmlns:p14="http://schemas.microsoft.com/office/powerpoint/2010/main" val="1635567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Doing ought to flow out of being, so being clear about who and what we are, and why, will guide and sustain us in what we do.</a:t>
            </a:r>
          </a:p>
          <a:p>
            <a:endParaRPr lang="en-GB" dirty="0"/>
          </a:p>
          <a:p>
            <a:r>
              <a:rPr lang="en-GB" dirty="0"/>
              <a:t>The definition establishes three things:</a:t>
            </a:r>
          </a:p>
          <a:p>
            <a:endParaRPr lang="en-GB" dirty="0"/>
          </a:p>
          <a:p>
            <a:pPr marL="171450" indent="-171450">
              <a:buFont typeface="Arial" panose="020B0604020202020204" pitchFamily="34" charset="0"/>
              <a:buChar char="•"/>
            </a:pPr>
            <a:r>
              <a:rPr lang="en-GB" dirty="0"/>
              <a:t>The library is a learning space … </a:t>
            </a:r>
          </a:p>
          <a:p>
            <a:pPr marL="171450" indent="-171450">
              <a:buFont typeface="Arial" panose="020B0604020202020204" pitchFamily="34" charset="0"/>
              <a:buChar char="•"/>
            </a:pPr>
            <a:r>
              <a:rPr lang="en-GB" dirty="0"/>
              <a:t>… in and through which the instructional activities of library staff …</a:t>
            </a:r>
          </a:p>
          <a:p>
            <a:pPr marL="171450" indent="-171450">
              <a:buFont typeface="Arial" panose="020B0604020202020204" pitchFamily="34" charset="0"/>
              <a:buChar char="•"/>
            </a:pPr>
            <a:r>
              <a:rPr lang="en-GB" dirty="0"/>
              <a:t>… serve the purpose of the students’ information-to-knowledge journey </a:t>
            </a:r>
            <a:r>
              <a:rPr lang="en-GB" i="1" dirty="0"/>
              <a:t>and</a:t>
            </a:r>
            <a:r>
              <a:rPr lang="en-GB" dirty="0"/>
              <a:t> their personal, social, and cultural growth.</a:t>
            </a:r>
          </a:p>
        </p:txBody>
      </p:sp>
      <p:sp>
        <p:nvSpPr>
          <p:cNvPr id="4" name="Slide Number Placeholder 3"/>
          <p:cNvSpPr>
            <a:spLocks noGrp="1"/>
          </p:cNvSpPr>
          <p:nvPr>
            <p:ph type="sldNum" sz="quarter" idx="5"/>
          </p:nvPr>
        </p:nvSpPr>
        <p:spPr/>
        <p:txBody>
          <a:bodyPr/>
          <a:lstStyle/>
          <a:p>
            <a:fld id="{EED85C98-1F69-48FE-9C11-EFF7DB6E8C8F}" type="slidenum">
              <a:rPr lang="en-GB" smtClean="0"/>
              <a:t>5</a:t>
            </a:fld>
            <a:endParaRPr lang="en-GB"/>
          </a:p>
        </p:txBody>
      </p:sp>
    </p:spTree>
    <p:extLst>
      <p:ext uri="{BB962C8B-B14F-4D97-AF65-F5344CB8AC3E}">
        <p14:creationId xmlns:p14="http://schemas.microsoft.com/office/powerpoint/2010/main" val="1763791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school library’s explicit </a:t>
            </a:r>
            <a:r>
              <a:rPr lang="en-GB" i="1" dirty="0"/>
              <a:t>twofold</a:t>
            </a:r>
            <a:r>
              <a:rPr lang="en-GB" dirty="0"/>
              <a:t> purpose – educational and moral – is implicit in its definition.</a:t>
            </a:r>
          </a:p>
        </p:txBody>
      </p:sp>
      <p:sp>
        <p:nvSpPr>
          <p:cNvPr id="4" name="Slide Number Placeholder 3"/>
          <p:cNvSpPr>
            <a:spLocks noGrp="1"/>
          </p:cNvSpPr>
          <p:nvPr>
            <p:ph type="sldNum" sz="quarter" idx="5"/>
          </p:nvPr>
        </p:nvSpPr>
        <p:spPr/>
        <p:txBody>
          <a:bodyPr/>
          <a:lstStyle/>
          <a:p>
            <a:fld id="{EED85C98-1F69-48FE-9C11-EFF7DB6E8C8F}" type="slidenum">
              <a:rPr lang="en-GB" smtClean="0"/>
              <a:t>6</a:t>
            </a:fld>
            <a:endParaRPr lang="en-GB"/>
          </a:p>
        </p:txBody>
      </p:sp>
    </p:spTree>
    <p:extLst>
      <p:ext uri="{BB962C8B-B14F-4D97-AF65-F5344CB8AC3E}">
        <p14:creationId xmlns:p14="http://schemas.microsoft.com/office/powerpoint/2010/main" val="4164968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solidFill>
                  <a:srgbClr val="000000"/>
                </a:solidFill>
              </a:rPr>
              <a:t>Our </a:t>
            </a:r>
            <a:r>
              <a:rPr lang="en-GB" dirty="0">
                <a:solidFill>
                  <a:srgbClr val="E64F4F"/>
                </a:solidFill>
              </a:rPr>
              <a:t>educational purpose</a:t>
            </a:r>
            <a:r>
              <a:rPr lang="en-GB" dirty="0"/>
              <a:t> may be broadly understood in terms of the student’s </a:t>
            </a:r>
            <a:r>
              <a:rPr lang="en-GB" dirty="0">
                <a:solidFill>
                  <a:srgbClr val="E64F4F"/>
                </a:solidFill>
              </a:rPr>
              <a:t>information-to-knowledge journey, and </a:t>
            </a:r>
            <a:r>
              <a:rPr lang="en-GB" dirty="0">
                <a:solidFill>
                  <a:srgbClr val="000000"/>
                </a:solidFill>
              </a:rPr>
              <a:t>our </a:t>
            </a:r>
            <a:r>
              <a:rPr lang="en-GB" dirty="0">
                <a:solidFill>
                  <a:srgbClr val="E64F4F"/>
                </a:solidFill>
              </a:rPr>
              <a:t>moral purpose</a:t>
            </a:r>
            <a:r>
              <a:rPr lang="en-GB" dirty="0"/>
              <a:t> may be broadly understood in terms of the student’s </a:t>
            </a:r>
            <a:r>
              <a:rPr lang="en-GB" dirty="0">
                <a:solidFill>
                  <a:srgbClr val="E64F4F"/>
                </a:solidFill>
              </a:rPr>
              <a:t>personal, social, and cultural growth</a:t>
            </a:r>
            <a:r>
              <a:rPr lang="en-GB" dirty="0"/>
              <a:t>.</a:t>
            </a:r>
          </a:p>
          <a:p>
            <a:endParaRPr lang="en-GB" dirty="0"/>
          </a:p>
          <a:p>
            <a:r>
              <a:rPr lang="en-GB" dirty="0"/>
              <a:t>While the educational purpose of the school library and its moral purpose are equally important, we would argue that the educational purpose must be our primary concern, because this </a:t>
            </a:r>
            <a:r>
              <a:rPr lang="en-GB" sz="1200" kern="1200" dirty="0">
                <a:solidFill>
                  <a:schemeClr val="tx1"/>
                </a:solidFill>
                <a:effectLst/>
                <a:latin typeface="+mn-lt"/>
                <a:ea typeface="+mn-ea"/>
                <a:cs typeface="+mn-cs"/>
              </a:rPr>
              <a:t>forms the frontline of the battle for the continued existence of school libraries, and if we fail to hold the frontline we fall – more on this later.</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Also, the educational purpose is fundamental to the moral purpose – if </a:t>
            </a:r>
            <a:r>
              <a:rPr lang="en-GB" sz="1200" i="1" kern="1200" dirty="0">
                <a:solidFill>
                  <a:schemeClr val="tx1"/>
                </a:solidFill>
                <a:effectLst/>
                <a:latin typeface="+mn-lt"/>
                <a:ea typeface="+mn-ea"/>
                <a:cs typeface="+mn-cs"/>
              </a:rPr>
              <a:t>we</a:t>
            </a:r>
            <a:r>
              <a:rPr lang="en-GB" sz="1200" kern="1200" dirty="0">
                <a:solidFill>
                  <a:schemeClr val="tx1"/>
                </a:solidFill>
                <a:effectLst/>
                <a:latin typeface="+mn-lt"/>
                <a:ea typeface="+mn-ea"/>
                <a:cs typeface="+mn-cs"/>
              </a:rPr>
              <a:t> fail students in their information-to-knowledge journey, then their personal, social and emotional growth is stunted, perhaps permanently.</a:t>
            </a:r>
            <a:endParaRPr lang="en-GB" dirty="0"/>
          </a:p>
        </p:txBody>
      </p:sp>
      <p:sp>
        <p:nvSpPr>
          <p:cNvPr id="4" name="Slide Number Placeholder 3"/>
          <p:cNvSpPr>
            <a:spLocks noGrp="1"/>
          </p:cNvSpPr>
          <p:nvPr>
            <p:ph type="sldNum" sz="quarter" idx="5"/>
          </p:nvPr>
        </p:nvSpPr>
        <p:spPr/>
        <p:txBody>
          <a:bodyPr/>
          <a:lstStyle/>
          <a:p>
            <a:fld id="{EED85C98-1F69-48FE-9C11-EFF7DB6E8C8F}" type="slidenum">
              <a:rPr lang="en-GB" smtClean="0"/>
              <a:t>7</a:t>
            </a:fld>
            <a:endParaRPr lang="en-GB"/>
          </a:p>
        </p:txBody>
      </p:sp>
    </p:spTree>
    <p:extLst>
      <p:ext uri="{BB962C8B-B14F-4D97-AF65-F5344CB8AC3E}">
        <p14:creationId xmlns:p14="http://schemas.microsoft.com/office/powerpoint/2010/main" val="2423371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Ruth Ann Davies again: ‘The school library media program becomes an instructional source and force for excellence only when it functions as an integral support component of the total teaching-learning enterprise. The library media program and the educational program are interdependent and inseparable. … Therefore, perspective in viewing the function and role of the school library media program begins logically by building a historical understanding of education itself.’ (p. 13)</a:t>
            </a:r>
          </a:p>
        </p:txBody>
      </p:sp>
      <p:sp>
        <p:nvSpPr>
          <p:cNvPr id="4" name="Slide Number Placeholder 3"/>
          <p:cNvSpPr>
            <a:spLocks noGrp="1"/>
          </p:cNvSpPr>
          <p:nvPr>
            <p:ph type="sldNum" sz="quarter" idx="5"/>
          </p:nvPr>
        </p:nvSpPr>
        <p:spPr/>
        <p:txBody>
          <a:bodyPr/>
          <a:lstStyle/>
          <a:p>
            <a:fld id="{EED85C98-1F69-48FE-9C11-EFF7DB6E8C8F}" type="slidenum">
              <a:rPr lang="en-GB" smtClean="0"/>
              <a:t>8</a:t>
            </a:fld>
            <a:endParaRPr lang="en-GB"/>
          </a:p>
        </p:txBody>
      </p:sp>
    </p:spTree>
    <p:extLst>
      <p:ext uri="{BB962C8B-B14F-4D97-AF65-F5344CB8AC3E}">
        <p14:creationId xmlns:p14="http://schemas.microsoft.com/office/powerpoint/2010/main" val="3263099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Because inquiry is a pedagogical approach to teaching and learning, it encompasses all 5 core instructional activities of the school library's pedagogical program.</a:t>
            </a:r>
          </a:p>
        </p:txBody>
      </p:sp>
      <p:sp>
        <p:nvSpPr>
          <p:cNvPr id="4" name="Slide Number Placeholder 3"/>
          <p:cNvSpPr>
            <a:spLocks noGrp="1"/>
          </p:cNvSpPr>
          <p:nvPr>
            <p:ph type="sldNum" sz="quarter" idx="5"/>
          </p:nvPr>
        </p:nvSpPr>
        <p:spPr/>
        <p:txBody>
          <a:bodyPr/>
          <a:lstStyle/>
          <a:p>
            <a:fld id="{EED85C98-1F69-48FE-9C11-EFF7DB6E8C8F}" type="slidenum">
              <a:rPr lang="en-GB" smtClean="0"/>
              <a:t>9</a:t>
            </a:fld>
            <a:endParaRPr lang="en-GB"/>
          </a:p>
        </p:txBody>
      </p:sp>
    </p:spTree>
    <p:extLst>
      <p:ext uri="{BB962C8B-B14F-4D97-AF65-F5344CB8AC3E}">
        <p14:creationId xmlns:p14="http://schemas.microsoft.com/office/powerpoint/2010/main" val="2025513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048421E-46CE-4623-92C8-65C974E4E59A}" type="datetime1">
              <a:rPr lang="en-US" smtClean="0"/>
              <a:t>7/4/2023</a:t>
            </a:fld>
            <a:endParaRPr lang="en-US"/>
          </a:p>
        </p:txBody>
      </p:sp>
      <p:sp>
        <p:nvSpPr>
          <p:cNvPr id="5" name="Footer Placeholder 4"/>
          <p:cNvSpPr>
            <a:spLocks noGrp="1"/>
          </p:cNvSpPr>
          <p:nvPr>
            <p:ph type="ftr" sz="quarter" idx="11"/>
          </p:nvPr>
        </p:nvSpPr>
        <p:spPr/>
        <p:txBody>
          <a:bodyPr/>
          <a:lstStyle/>
          <a:p>
            <a:r>
              <a:rPr lang="en-GB"/>
              <a:t>Beswick, N. W. (1967). The 'Library-College' - the 'True University'? The Library Association Record, 198-202.</a:t>
            </a:r>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0A1244-83B9-42A9-92F3-2C36F9E42682}" type="datetime1">
              <a:rPr lang="en-US" smtClean="0"/>
              <a:t>7/4/2023</a:t>
            </a:fld>
            <a:endParaRPr lang="en-US"/>
          </a:p>
        </p:txBody>
      </p:sp>
      <p:sp>
        <p:nvSpPr>
          <p:cNvPr id="5" name="Footer Placeholder 4"/>
          <p:cNvSpPr>
            <a:spLocks noGrp="1"/>
          </p:cNvSpPr>
          <p:nvPr>
            <p:ph type="ftr" sz="quarter" idx="11"/>
          </p:nvPr>
        </p:nvSpPr>
        <p:spPr/>
        <p:txBody>
          <a:bodyPr/>
          <a:lstStyle/>
          <a:p>
            <a:r>
              <a:rPr lang="en-GB"/>
              <a:t>Beswick, N. W. (1967). The 'Library-College' - the 'True University'? The Library Association Record, 198-202.</a:t>
            </a:r>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A823EC6-FCF4-463F-8B9D-FE4657B20463}" type="datetime1">
              <a:rPr lang="en-US" smtClean="0"/>
              <a:t>7/4/2023</a:t>
            </a:fld>
            <a:endParaRPr lang="en-GB"/>
          </a:p>
        </p:txBody>
      </p:sp>
      <p:sp>
        <p:nvSpPr>
          <p:cNvPr id="5" name="Footer Placeholder 4"/>
          <p:cNvSpPr>
            <a:spLocks noGrp="1"/>
          </p:cNvSpPr>
          <p:nvPr>
            <p:ph type="ftr" sz="quarter" idx="11"/>
          </p:nvPr>
        </p:nvSpPr>
        <p:spPr/>
        <p:txBody>
          <a:bodyPr/>
          <a:lstStyle/>
          <a:p>
            <a:r>
              <a:rPr lang="en-GB"/>
              <a:t>Beswick, N. W. (1967). The 'Library-College' - the 'True University'? The Library Association Record, 198-202.</a:t>
            </a:r>
          </a:p>
        </p:txBody>
      </p:sp>
      <p:sp>
        <p:nvSpPr>
          <p:cNvPr id="6" name="Slide Number Placeholder 5"/>
          <p:cNvSpPr>
            <a:spLocks noGrp="1"/>
          </p:cNvSpPr>
          <p:nvPr>
            <p:ph type="sldNum" sz="quarter" idx="12"/>
          </p:nvPr>
        </p:nvSpPr>
        <p:spPr/>
        <p:txBody>
          <a:bodyPr/>
          <a:lstStyle/>
          <a:p>
            <a:fld id="{3C5B8E88-C210-4708-807F-C8B3CEEBF736}" type="slidenum">
              <a:rPr lang="en-GB" smtClean="0"/>
              <a:t>‹#›</a:t>
            </a:fld>
            <a:endParaRPr lang="en-GB"/>
          </a:p>
        </p:txBody>
      </p:sp>
    </p:spTree>
    <p:extLst>
      <p:ext uri="{BB962C8B-B14F-4D97-AF65-F5344CB8AC3E}">
        <p14:creationId xmlns:p14="http://schemas.microsoft.com/office/powerpoint/2010/main" val="388965371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2ADB5F-CD75-4183-A966-E59A1830C7F2}" type="datetime1">
              <a:rPr lang="en-US" smtClean="0"/>
              <a:t>7/4/2023</a:t>
            </a:fld>
            <a:endParaRPr lang="en-GB"/>
          </a:p>
        </p:txBody>
      </p:sp>
      <p:sp>
        <p:nvSpPr>
          <p:cNvPr id="5" name="Footer Placeholder 4"/>
          <p:cNvSpPr>
            <a:spLocks noGrp="1"/>
          </p:cNvSpPr>
          <p:nvPr>
            <p:ph type="ftr" sz="quarter" idx="11"/>
          </p:nvPr>
        </p:nvSpPr>
        <p:spPr/>
        <p:txBody>
          <a:bodyPr/>
          <a:lstStyle/>
          <a:p>
            <a:r>
              <a:rPr lang="en-GB"/>
              <a:t>Beswick, N. W. (1967). The 'Library-College' - the 'True University'? The Library Association Record, 198-202.</a:t>
            </a:r>
          </a:p>
        </p:txBody>
      </p:sp>
      <p:sp>
        <p:nvSpPr>
          <p:cNvPr id="6" name="Slide Number Placeholder 5"/>
          <p:cNvSpPr>
            <a:spLocks noGrp="1"/>
          </p:cNvSpPr>
          <p:nvPr>
            <p:ph type="sldNum" sz="quarter" idx="12"/>
          </p:nvPr>
        </p:nvSpPr>
        <p:spPr/>
        <p:txBody>
          <a:bodyPr/>
          <a:lstStyle/>
          <a:p>
            <a:fld id="{3C5B8E88-C210-4708-807F-C8B3CEEBF736}" type="slidenum">
              <a:rPr lang="en-GB" smtClean="0"/>
              <a:t>‹#›</a:t>
            </a:fld>
            <a:endParaRPr lang="en-GB"/>
          </a:p>
        </p:txBody>
      </p:sp>
    </p:spTree>
    <p:extLst>
      <p:ext uri="{BB962C8B-B14F-4D97-AF65-F5344CB8AC3E}">
        <p14:creationId xmlns:p14="http://schemas.microsoft.com/office/powerpoint/2010/main" val="74964787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1CA9EA4-C829-41AE-8B1E-36D2EC576721}" type="datetime1">
              <a:rPr lang="en-US" smtClean="0"/>
              <a:t>7/4/2023</a:t>
            </a:fld>
            <a:endParaRPr lang="en-GB"/>
          </a:p>
        </p:txBody>
      </p:sp>
      <p:sp>
        <p:nvSpPr>
          <p:cNvPr id="5" name="Footer Placeholder 4"/>
          <p:cNvSpPr>
            <a:spLocks noGrp="1"/>
          </p:cNvSpPr>
          <p:nvPr>
            <p:ph type="ftr" sz="quarter" idx="11"/>
          </p:nvPr>
        </p:nvSpPr>
        <p:spPr/>
        <p:txBody>
          <a:bodyPr/>
          <a:lstStyle/>
          <a:p>
            <a:r>
              <a:rPr lang="en-GB"/>
              <a:t>Beswick, N. W. (1967). The 'Library-College' - the 'True University'? The Library Association Record, 198-202.</a:t>
            </a:r>
          </a:p>
        </p:txBody>
      </p:sp>
      <p:sp>
        <p:nvSpPr>
          <p:cNvPr id="6" name="Slide Number Placeholder 5"/>
          <p:cNvSpPr>
            <a:spLocks noGrp="1"/>
          </p:cNvSpPr>
          <p:nvPr>
            <p:ph type="sldNum" sz="quarter" idx="12"/>
          </p:nvPr>
        </p:nvSpPr>
        <p:spPr/>
        <p:txBody>
          <a:bodyPr/>
          <a:lstStyle/>
          <a:p>
            <a:fld id="{3C5B8E88-C210-4708-807F-C8B3CEEBF736}" type="slidenum">
              <a:rPr lang="en-GB" smtClean="0"/>
              <a:t>‹#›</a:t>
            </a:fld>
            <a:endParaRPr lang="en-GB"/>
          </a:p>
        </p:txBody>
      </p:sp>
    </p:spTree>
    <p:extLst>
      <p:ext uri="{BB962C8B-B14F-4D97-AF65-F5344CB8AC3E}">
        <p14:creationId xmlns:p14="http://schemas.microsoft.com/office/powerpoint/2010/main" val="258174538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8E9804E-AFBA-43BD-B77B-6ADEB6106F7A}" type="datetime1">
              <a:rPr lang="en-US" smtClean="0"/>
              <a:t>7/4/2023</a:t>
            </a:fld>
            <a:endParaRPr lang="en-GB"/>
          </a:p>
        </p:txBody>
      </p:sp>
      <p:sp>
        <p:nvSpPr>
          <p:cNvPr id="6" name="Footer Placeholder 5"/>
          <p:cNvSpPr>
            <a:spLocks noGrp="1"/>
          </p:cNvSpPr>
          <p:nvPr>
            <p:ph type="ftr" sz="quarter" idx="11"/>
          </p:nvPr>
        </p:nvSpPr>
        <p:spPr/>
        <p:txBody>
          <a:bodyPr/>
          <a:lstStyle/>
          <a:p>
            <a:r>
              <a:rPr lang="en-GB"/>
              <a:t>Beswick, N. W. (1967). The 'Library-College' - the 'True University'? The Library Association Record, 198-202.</a:t>
            </a:r>
          </a:p>
        </p:txBody>
      </p:sp>
      <p:sp>
        <p:nvSpPr>
          <p:cNvPr id="7" name="Slide Number Placeholder 6"/>
          <p:cNvSpPr>
            <a:spLocks noGrp="1"/>
          </p:cNvSpPr>
          <p:nvPr>
            <p:ph type="sldNum" sz="quarter" idx="12"/>
          </p:nvPr>
        </p:nvSpPr>
        <p:spPr/>
        <p:txBody>
          <a:bodyPr/>
          <a:lstStyle/>
          <a:p>
            <a:fld id="{3C5B8E88-C210-4708-807F-C8B3CEEBF736}" type="slidenum">
              <a:rPr lang="en-GB" smtClean="0"/>
              <a:t>‹#›</a:t>
            </a:fld>
            <a:endParaRPr lang="en-GB"/>
          </a:p>
        </p:txBody>
      </p:sp>
    </p:spTree>
    <p:extLst>
      <p:ext uri="{BB962C8B-B14F-4D97-AF65-F5344CB8AC3E}">
        <p14:creationId xmlns:p14="http://schemas.microsoft.com/office/powerpoint/2010/main" val="66409832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DF0025B-D883-4544-822E-9318DF2187B5}" type="datetime1">
              <a:rPr lang="en-US" smtClean="0"/>
              <a:t>7/4/2023</a:t>
            </a:fld>
            <a:endParaRPr lang="en-GB"/>
          </a:p>
        </p:txBody>
      </p:sp>
      <p:sp>
        <p:nvSpPr>
          <p:cNvPr id="8" name="Footer Placeholder 7"/>
          <p:cNvSpPr>
            <a:spLocks noGrp="1"/>
          </p:cNvSpPr>
          <p:nvPr>
            <p:ph type="ftr" sz="quarter" idx="11"/>
          </p:nvPr>
        </p:nvSpPr>
        <p:spPr/>
        <p:txBody>
          <a:bodyPr/>
          <a:lstStyle/>
          <a:p>
            <a:r>
              <a:rPr lang="en-GB"/>
              <a:t>Beswick, N. W. (1967). The 'Library-College' - the 'True University'? The Library Association Record, 198-202.</a:t>
            </a:r>
          </a:p>
        </p:txBody>
      </p:sp>
      <p:sp>
        <p:nvSpPr>
          <p:cNvPr id="9" name="Slide Number Placeholder 8"/>
          <p:cNvSpPr>
            <a:spLocks noGrp="1"/>
          </p:cNvSpPr>
          <p:nvPr>
            <p:ph type="sldNum" sz="quarter" idx="12"/>
          </p:nvPr>
        </p:nvSpPr>
        <p:spPr/>
        <p:txBody>
          <a:bodyPr/>
          <a:lstStyle/>
          <a:p>
            <a:fld id="{3C5B8E88-C210-4708-807F-C8B3CEEBF736}" type="slidenum">
              <a:rPr lang="en-GB" smtClean="0"/>
              <a:t>‹#›</a:t>
            </a:fld>
            <a:endParaRPr lang="en-GB"/>
          </a:p>
        </p:txBody>
      </p:sp>
    </p:spTree>
    <p:extLst>
      <p:ext uri="{BB962C8B-B14F-4D97-AF65-F5344CB8AC3E}">
        <p14:creationId xmlns:p14="http://schemas.microsoft.com/office/powerpoint/2010/main" val="142884453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5278529-79AD-40FA-BD8A-5673F5A9E92A}" type="datetime1">
              <a:rPr lang="en-US" smtClean="0"/>
              <a:t>7/4/2023</a:t>
            </a:fld>
            <a:endParaRPr lang="en-GB"/>
          </a:p>
        </p:txBody>
      </p:sp>
      <p:sp>
        <p:nvSpPr>
          <p:cNvPr id="4" name="Footer Placeholder 3"/>
          <p:cNvSpPr>
            <a:spLocks noGrp="1"/>
          </p:cNvSpPr>
          <p:nvPr>
            <p:ph type="ftr" sz="quarter" idx="11"/>
          </p:nvPr>
        </p:nvSpPr>
        <p:spPr/>
        <p:txBody>
          <a:bodyPr/>
          <a:lstStyle/>
          <a:p>
            <a:r>
              <a:rPr lang="en-GB"/>
              <a:t>Beswick, N. W. (1967). The 'Library-College' - the 'True University'? The Library Association Record, 198-202.</a:t>
            </a:r>
          </a:p>
        </p:txBody>
      </p:sp>
      <p:sp>
        <p:nvSpPr>
          <p:cNvPr id="5" name="Slide Number Placeholder 4"/>
          <p:cNvSpPr>
            <a:spLocks noGrp="1"/>
          </p:cNvSpPr>
          <p:nvPr>
            <p:ph type="sldNum" sz="quarter" idx="12"/>
          </p:nvPr>
        </p:nvSpPr>
        <p:spPr/>
        <p:txBody>
          <a:bodyPr/>
          <a:lstStyle/>
          <a:p>
            <a:fld id="{3C5B8E88-C210-4708-807F-C8B3CEEBF736}" type="slidenum">
              <a:rPr lang="en-GB" smtClean="0"/>
              <a:t>‹#›</a:t>
            </a:fld>
            <a:endParaRPr lang="en-GB"/>
          </a:p>
        </p:txBody>
      </p:sp>
    </p:spTree>
    <p:extLst>
      <p:ext uri="{BB962C8B-B14F-4D97-AF65-F5344CB8AC3E}">
        <p14:creationId xmlns:p14="http://schemas.microsoft.com/office/powerpoint/2010/main" val="155493496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51C45F-2615-4C83-8910-DAEB872DE3DF}" type="datetime1">
              <a:rPr lang="en-US" smtClean="0"/>
              <a:t>7/4/2023</a:t>
            </a:fld>
            <a:endParaRPr lang="en-GB"/>
          </a:p>
        </p:txBody>
      </p:sp>
      <p:sp>
        <p:nvSpPr>
          <p:cNvPr id="3" name="Footer Placeholder 2"/>
          <p:cNvSpPr>
            <a:spLocks noGrp="1"/>
          </p:cNvSpPr>
          <p:nvPr>
            <p:ph type="ftr" sz="quarter" idx="11"/>
          </p:nvPr>
        </p:nvSpPr>
        <p:spPr/>
        <p:txBody>
          <a:bodyPr/>
          <a:lstStyle/>
          <a:p>
            <a:r>
              <a:rPr lang="en-GB"/>
              <a:t>Beswick, N. W. (1967). The 'Library-College' - the 'True University'? The Library Association Record, 198-202.</a:t>
            </a:r>
          </a:p>
        </p:txBody>
      </p:sp>
      <p:sp>
        <p:nvSpPr>
          <p:cNvPr id="4" name="Slide Number Placeholder 3"/>
          <p:cNvSpPr>
            <a:spLocks noGrp="1"/>
          </p:cNvSpPr>
          <p:nvPr>
            <p:ph type="sldNum" sz="quarter" idx="12"/>
          </p:nvPr>
        </p:nvSpPr>
        <p:spPr/>
        <p:txBody>
          <a:bodyPr/>
          <a:lstStyle/>
          <a:p>
            <a:fld id="{3C5B8E88-C210-4708-807F-C8B3CEEBF736}" type="slidenum">
              <a:rPr lang="en-GB" smtClean="0"/>
              <a:t>‹#›</a:t>
            </a:fld>
            <a:endParaRPr lang="en-GB"/>
          </a:p>
        </p:txBody>
      </p:sp>
    </p:spTree>
    <p:extLst>
      <p:ext uri="{BB962C8B-B14F-4D97-AF65-F5344CB8AC3E}">
        <p14:creationId xmlns:p14="http://schemas.microsoft.com/office/powerpoint/2010/main" val="350805703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6EF7742-95EA-481F-824D-1BBAAC8EA52C}" type="datetime1">
              <a:rPr lang="en-US" smtClean="0"/>
              <a:t>7/4/2023</a:t>
            </a:fld>
            <a:endParaRPr lang="en-GB"/>
          </a:p>
        </p:txBody>
      </p:sp>
      <p:sp>
        <p:nvSpPr>
          <p:cNvPr id="6" name="Footer Placeholder 5"/>
          <p:cNvSpPr>
            <a:spLocks noGrp="1"/>
          </p:cNvSpPr>
          <p:nvPr>
            <p:ph type="ftr" sz="quarter" idx="11"/>
          </p:nvPr>
        </p:nvSpPr>
        <p:spPr/>
        <p:txBody>
          <a:bodyPr/>
          <a:lstStyle/>
          <a:p>
            <a:r>
              <a:rPr lang="en-GB"/>
              <a:t>Beswick, N. W. (1967). The 'Library-College' - the 'True University'? The Library Association Record, 198-202.</a:t>
            </a:r>
          </a:p>
        </p:txBody>
      </p:sp>
      <p:sp>
        <p:nvSpPr>
          <p:cNvPr id="7" name="Slide Number Placeholder 6"/>
          <p:cNvSpPr>
            <a:spLocks noGrp="1"/>
          </p:cNvSpPr>
          <p:nvPr>
            <p:ph type="sldNum" sz="quarter" idx="12"/>
          </p:nvPr>
        </p:nvSpPr>
        <p:spPr/>
        <p:txBody>
          <a:bodyPr/>
          <a:lstStyle/>
          <a:p>
            <a:fld id="{3C5B8E88-C210-4708-807F-C8B3CEEBF736}" type="slidenum">
              <a:rPr lang="en-GB" smtClean="0"/>
              <a:t>‹#›</a:t>
            </a:fld>
            <a:endParaRPr lang="en-GB"/>
          </a:p>
        </p:txBody>
      </p:sp>
    </p:spTree>
    <p:extLst>
      <p:ext uri="{BB962C8B-B14F-4D97-AF65-F5344CB8AC3E}">
        <p14:creationId xmlns:p14="http://schemas.microsoft.com/office/powerpoint/2010/main" val="18290207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CA69F2-D23B-4A0F-B62E-07761E3CE282}" type="datetime1">
              <a:rPr lang="en-US" smtClean="0"/>
              <a:t>7/4/2023</a:t>
            </a:fld>
            <a:endParaRPr lang="en-GB"/>
          </a:p>
        </p:txBody>
      </p:sp>
      <p:sp>
        <p:nvSpPr>
          <p:cNvPr id="6" name="Footer Placeholder 5"/>
          <p:cNvSpPr>
            <a:spLocks noGrp="1"/>
          </p:cNvSpPr>
          <p:nvPr>
            <p:ph type="ftr" sz="quarter" idx="11"/>
          </p:nvPr>
        </p:nvSpPr>
        <p:spPr/>
        <p:txBody>
          <a:bodyPr/>
          <a:lstStyle/>
          <a:p>
            <a:r>
              <a:rPr lang="en-GB"/>
              <a:t>Beswick, N. W. (1967). The 'Library-College' - the 'True University'? The Library Association Record, 198-202.</a:t>
            </a:r>
          </a:p>
        </p:txBody>
      </p:sp>
      <p:sp>
        <p:nvSpPr>
          <p:cNvPr id="7" name="Slide Number Placeholder 6"/>
          <p:cNvSpPr>
            <a:spLocks noGrp="1"/>
          </p:cNvSpPr>
          <p:nvPr>
            <p:ph type="sldNum" sz="quarter" idx="12"/>
          </p:nvPr>
        </p:nvSpPr>
        <p:spPr/>
        <p:txBody>
          <a:bodyPr/>
          <a:lstStyle/>
          <a:p>
            <a:fld id="{3C5B8E88-C210-4708-807F-C8B3CEEBF736}" type="slidenum">
              <a:rPr lang="en-GB" smtClean="0"/>
              <a:t>‹#›</a:t>
            </a:fld>
            <a:endParaRPr lang="en-GB"/>
          </a:p>
        </p:txBody>
      </p:sp>
    </p:spTree>
    <p:extLst>
      <p:ext uri="{BB962C8B-B14F-4D97-AF65-F5344CB8AC3E}">
        <p14:creationId xmlns:p14="http://schemas.microsoft.com/office/powerpoint/2010/main" val="81115288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4217C69-8C49-4250-874B-576A315CBC3D}" type="datetime1">
              <a:rPr lang="en-US" smtClean="0"/>
              <a:t>7/4/2023</a:t>
            </a:fld>
            <a:endParaRPr lang="en-GB"/>
          </a:p>
        </p:txBody>
      </p:sp>
      <p:sp>
        <p:nvSpPr>
          <p:cNvPr id="5" name="Footer Placeholder 4"/>
          <p:cNvSpPr>
            <a:spLocks noGrp="1"/>
          </p:cNvSpPr>
          <p:nvPr>
            <p:ph type="ftr" sz="quarter" idx="11"/>
          </p:nvPr>
        </p:nvSpPr>
        <p:spPr/>
        <p:txBody>
          <a:bodyPr/>
          <a:lstStyle/>
          <a:p>
            <a:r>
              <a:rPr lang="en-GB"/>
              <a:t>Beswick, N. W. (1967). The 'Library-College' - the 'True University'? The Library Association Record, 198-202.</a:t>
            </a:r>
          </a:p>
        </p:txBody>
      </p:sp>
      <p:sp>
        <p:nvSpPr>
          <p:cNvPr id="6" name="Slide Number Placeholder 5"/>
          <p:cNvSpPr>
            <a:spLocks noGrp="1"/>
          </p:cNvSpPr>
          <p:nvPr>
            <p:ph type="sldNum" sz="quarter" idx="12"/>
          </p:nvPr>
        </p:nvSpPr>
        <p:spPr/>
        <p:txBody>
          <a:bodyPr/>
          <a:lstStyle/>
          <a:p>
            <a:fld id="{3C5B8E88-C210-4708-807F-C8B3CEEBF736}" type="slidenum">
              <a:rPr lang="en-GB" smtClean="0"/>
              <a:t>‹#›</a:t>
            </a:fld>
            <a:endParaRPr lang="en-GB"/>
          </a:p>
        </p:txBody>
      </p:sp>
    </p:spTree>
    <p:extLst>
      <p:ext uri="{BB962C8B-B14F-4D97-AF65-F5344CB8AC3E}">
        <p14:creationId xmlns:p14="http://schemas.microsoft.com/office/powerpoint/2010/main" val="2460385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BEE2F2-F489-42AA-9D30-5D9868C0909E}" type="datetime1">
              <a:rPr lang="en-US" smtClean="0"/>
              <a:t>7/4/2023</a:t>
            </a:fld>
            <a:endParaRPr lang="en-US"/>
          </a:p>
        </p:txBody>
      </p:sp>
      <p:sp>
        <p:nvSpPr>
          <p:cNvPr id="5" name="Footer Placeholder 4"/>
          <p:cNvSpPr>
            <a:spLocks noGrp="1"/>
          </p:cNvSpPr>
          <p:nvPr>
            <p:ph type="ftr" sz="quarter" idx="11"/>
          </p:nvPr>
        </p:nvSpPr>
        <p:spPr/>
        <p:txBody>
          <a:bodyPr/>
          <a:lstStyle/>
          <a:p>
            <a:r>
              <a:rPr lang="en-GB"/>
              <a:t>Beswick, N. W. (1967). The 'Library-College' - the 'True University'? The Library Association Record, 198-202.</a:t>
            </a:r>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5A03EE-D497-40C2-9659-3D194F215299}" type="datetime1">
              <a:rPr lang="en-US" smtClean="0"/>
              <a:t>7/4/2023</a:t>
            </a:fld>
            <a:endParaRPr lang="en-GB"/>
          </a:p>
        </p:txBody>
      </p:sp>
      <p:sp>
        <p:nvSpPr>
          <p:cNvPr id="5" name="Footer Placeholder 4"/>
          <p:cNvSpPr>
            <a:spLocks noGrp="1"/>
          </p:cNvSpPr>
          <p:nvPr>
            <p:ph type="ftr" sz="quarter" idx="11"/>
          </p:nvPr>
        </p:nvSpPr>
        <p:spPr/>
        <p:txBody>
          <a:bodyPr/>
          <a:lstStyle/>
          <a:p>
            <a:r>
              <a:rPr lang="en-GB"/>
              <a:t>Beswick, N. W. (1967). The 'Library-College' - the 'True University'? The Library Association Record, 198-202.</a:t>
            </a:r>
          </a:p>
        </p:txBody>
      </p:sp>
      <p:sp>
        <p:nvSpPr>
          <p:cNvPr id="6" name="Slide Number Placeholder 5"/>
          <p:cNvSpPr>
            <a:spLocks noGrp="1"/>
          </p:cNvSpPr>
          <p:nvPr>
            <p:ph type="sldNum" sz="quarter" idx="12"/>
          </p:nvPr>
        </p:nvSpPr>
        <p:spPr/>
        <p:txBody>
          <a:bodyPr/>
          <a:lstStyle/>
          <a:p>
            <a:fld id="{3C5B8E88-C210-4708-807F-C8B3CEEBF736}" type="slidenum">
              <a:rPr lang="en-GB" smtClean="0"/>
              <a:t>‹#›</a:t>
            </a:fld>
            <a:endParaRPr lang="en-GB"/>
          </a:p>
        </p:txBody>
      </p:sp>
    </p:spTree>
    <p:extLst>
      <p:ext uri="{BB962C8B-B14F-4D97-AF65-F5344CB8AC3E}">
        <p14:creationId xmlns:p14="http://schemas.microsoft.com/office/powerpoint/2010/main" val="219602524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646F2AC-C3AF-454C-851C-7595D41C1D89}" type="datetime1">
              <a:rPr lang="en-US" smtClean="0"/>
              <a:t>7/4/2023</a:t>
            </a:fld>
            <a:endParaRPr lang="en-GB"/>
          </a:p>
        </p:txBody>
      </p:sp>
      <p:sp>
        <p:nvSpPr>
          <p:cNvPr id="5" name="Footer Placeholder 4"/>
          <p:cNvSpPr>
            <a:spLocks noGrp="1"/>
          </p:cNvSpPr>
          <p:nvPr>
            <p:ph type="ftr" sz="quarter" idx="11"/>
          </p:nvPr>
        </p:nvSpPr>
        <p:spPr/>
        <p:txBody>
          <a:bodyPr/>
          <a:lstStyle/>
          <a:p>
            <a:r>
              <a:rPr lang="en-GB"/>
              <a:t>Beswick, N. W. (1967). The 'Library-College' - the 'True University'? The Library Association Record, 198-202.</a:t>
            </a:r>
          </a:p>
        </p:txBody>
      </p:sp>
      <p:sp>
        <p:nvSpPr>
          <p:cNvPr id="6" name="Slide Number Placeholder 5"/>
          <p:cNvSpPr>
            <a:spLocks noGrp="1"/>
          </p:cNvSpPr>
          <p:nvPr>
            <p:ph type="sldNum" sz="quarter" idx="12"/>
          </p:nvPr>
        </p:nvSpPr>
        <p:spPr/>
        <p:txBody>
          <a:bodyPr/>
          <a:lstStyle/>
          <a:p>
            <a:fld id="{B81C4B88-EFF7-4849-AB4B-15415B5487D9}" type="slidenum">
              <a:rPr lang="en-GB" smtClean="0"/>
              <a:t>‹#›</a:t>
            </a:fld>
            <a:endParaRPr lang="en-GB"/>
          </a:p>
        </p:txBody>
      </p:sp>
    </p:spTree>
    <p:extLst>
      <p:ext uri="{BB962C8B-B14F-4D97-AF65-F5344CB8AC3E}">
        <p14:creationId xmlns:p14="http://schemas.microsoft.com/office/powerpoint/2010/main" val="64630654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22B547C-4857-4A8E-B8FA-5D6FC426F90B}" type="datetime1">
              <a:rPr lang="en-US" smtClean="0"/>
              <a:t>7/4/2023</a:t>
            </a:fld>
            <a:endParaRPr lang="en-GB"/>
          </a:p>
        </p:txBody>
      </p:sp>
      <p:sp>
        <p:nvSpPr>
          <p:cNvPr id="5" name="Footer Placeholder 4"/>
          <p:cNvSpPr>
            <a:spLocks noGrp="1"/>
          </p:cNvSpPr>
          <p:nvPr>
            <p:ph type="ftr" sz="quarter" idx="11"/>
          </p:nvPr>
        </p:nvSpPr>
        <p:spPr/>
        <p:txBody>
          <a:bodyPr/>
          <a:lstStyle/>
          <a:p>
            <a:r>
              <a:rPr lang="en-GB"/>
              <a:t>Beswick, N. W. (1967). The 'Library-College' - the 'True University'? The Library Association Record, 198-202.</a:t>
            </a:r>
          </a:p>
        </p:txBody>
      </p:sp>
      <p:sp>
        <p:nvSpPr>
          <p:cNvPr id="6" name="Slide Number Placeholder 5"/>
          <p:cNvSpPr>
            <a:spLocks noGrp="1"/>
          </p:cNvSpPr>
          <p:nvPr>
            <p:ph type="sldNum" sz="quarter" idx="12"/>
          </p:nvPr>
        </p:nvSpPr>
        <p:spPr/>
        <p:txBody>
          <a:bodyPr/>
          <a:lstStyle/>
          <a:p>
            <a:fld id="{B81C4B88-EFF7-4849-AB4B-15415B5487D9}" type="slidenum">
              <a:rPr lang="en-GB" smtClean="0"/>
              <a:t>‹#›</a:t>
            </a:fld>
            <a:endParaRPr lang="en-GB"/>
          </a:p>
        </p:txBody>
      </p:sp>
    </p:spTree>
    <p:extLst>
      <p:ext uri="{BB962C8B-B14F-4D97-AF65-F5344CB8AC3E}">
        <p14:creationId xmlns:p14="http://schemas.microsoft.com/office/powerpoint/2010/main" val="413659734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107F963-A139-494F-A4F6-ABF671A8B39B}" type="datetime1">
              <a:rPr lang="en-US" smtClean="0"/>
              <a:t>7/4/2023</a:t>
            </a:fld>
            <a:endParaRPr lang="en-GB"/>
          </a:p>
        </p:txBody>
      </p:sp>
      <p:sp>
        <p:nvSpPr>
          <p:cNvPr id="5" name="Footer Placeholder 4"/>
          <p:cNvSpPr>
            <a:spLocks noGrp="1"/>
          </p:cNvSpPr>
          <p:nvPr>
            <p:ph type="ftr" sz="quarter" idx="11"/>
          </p:nvPr>
        </p:nvSpPr>
        <p:spPr/>
        <p:txBody>
          <a:bodyPr/>
          <a:lstStyle/>
          <a:p>
            <a:r>
              <a:rPr lang="en-GB"/>
              <a:t>Beswick, N. W. (1967). The 'Library-College' - the 'True University'? The Library Association Record, 198-202.</a:t>
            </a:r>
          </a:p>
        </p:txBody>
      </p:sp>
      <p:sp>
        <p:nvSpPr>
          <p:cNvPr id="6" name="Slide Number Placeholder 5"/>
          <p:cNvSpPr>
            <a:spLocks noGrp="1"/>
          </p:cNvSpPr>
          <p:nvPr>
            <p:ph type="sldNum" sz="quarter" idx="12"/>
          </p:nvPr>
        </p:nvSpPr>
        <p:spPr/>
        <p:txBody>
          <a:bodyPr/>
          <a:lstStyle/>
          <a:p>
            <a:fld id="{B81C4B88-EFF7-4849-AB4B-15415B5487D9}" type="slidenum">
              <a:rPr lang="en-GB" smtClean="0"/>
              <a:t>‹#›</a:t>
            </a:fld>
            <a:endParaRPr lang="en-GB"/>
          </a:p>
        </p:txBody>
      </p:sp>
    </p:spTree>
    <p:extLst>
      <p:ext uri="{BB962C8B-B14F-4D97-AF65-F5344CB8AC3E}">
        <p14:creationId xmlns:p14="http://schemas.microsoft.com/office/powerpoint/2010/main" val="222844399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6FFB89A-A319-46FA-AA97-3F9BDF9FAC01}" type="datetime1">
              <a:rPr lang="en-US" smtClean="0"/>
              <a:t>7/4/2023</a:t>
            </a:fld>
            <a:endParaRPr lang="en-GB"/>
          </a:p>
        </p:txBody>
      </p:sp>
      <p:sp>
        <p:nvSpPr>
          <p:cNvPr id="6" name="Footer Placeholder 5"/>
          <p:cNvSpPr>
            <a:spLocks noGrp="1"/>
          </p:cNvSpPr>
          <p:nvPr>
            <p:ph type="ftr" sz="quarter" idx="11"/>
          </p:nvPr>
        </p:nvSpPr>
        <p:spPr/>
        <p:txBody>
          <a:bodyPr/>
          <a:lstStyle/>
          <a:p>
            <a:r>
              <a:rPr lang="en-GB"/>
              <a:t>Beswick, N. W. (1967). The 'Library-College' - the 'True University'? The Library Association Record, 198-202.</a:t>
            </a:r>
          </a:p>
        </p:txBody>
      </p:sp>
      <p:sp>
        <p:nvSpPr>
          <p:cNvPr id="7" name="Slide Number Placeholder 6"/>
          <p:cNvSpPr>
            <a:spLocks noGrp="1"/>
          </p:cNvSpPr>
          <p:nvPr>
            <p:ph type="sldNum" sz="quarter" idx="12"/>
          </p:nvPr>
        </p:nvSpPr>
        <p:spPr/>
        <p:txBody>
          <a:bodyPr/>
          <a:lstStyle/>
          <a:p>
            <a:fld id="{B81C4B88-EFF7-4849-AB4B-15415B5487D9}" type="slidenum">
              <a:rPr lang="en-GB" smtClean="0"/>
              <a:t>‹#›</a:t>
            </a:fld>
            <a:endParaRPr lang="en-GB"/>
          </a:p>
        </p:txBody>
      </p:sp>
    </p:spTree>
    <p:extLst>
      <p:ext uri="{BB962C8B-B14F-4D97-AF65-F5344CB8AC3E}">
        <p14:creationId xmlns:p14="http://schemas.microsoft.com/office/powerpoint/2010/main" val="332615116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0655D38-5248-4725-88FC-AC242FA8FD7B}" type="datetime1">
              <a:rPr lang="en-US" smtClean="0"/>
              <a:t>7/4/2023</a:t>
            </a:fld>
            <a:endParaRPr lang="en-GB"/>
          </a:p>
        </p:txBody>
      </p:sp>
      <p:sp>
        <p:nvSpPr>
          <p:cNvPr id="8" name="Footer Placeholder 7"/>
          <p:cNvSpPr>
            <a:spLocks noGrp="1"/>
          </p:cNvSpPr>
          <p:nvPr>
            <p:ph type="ftr" sz="quarter" idx="11"/>
          </p:nvPr>
        </p:nvSpPr>
        <p:spPr/>
        <p:txBody>
          <a:bodyPr/>
          <a:lstStyle/>
          <a:p>
            <a:r>
              <a:rPr lang="en-GB"/>
              <a:t>Beswick, N. W. (1967). The 'Library-College' - the 'True University'? The Library Association Record, 198-202.</a:t>
            </a:r>
          </a:p>
        </p:txBody>
      </p:sp>
      <p:sp>
        <p:nvSpPr>
          <p:cNvPr id="9" name="Slide Number Placeholder 8"/>
          <p:cNvSpPr>
            <a:spLocks noGrp="1"/>
          </p:cNvSpPr>
          <p:nvPr>
            <p:ph type="sldNum" sz="quarter" idx="12"/>
          </p:nvPr>
        </p:nvSpPr>
        <p:spPr/>
        <p:txBody>
          <a:bodyPr/>
          <a:lstStyle/>
          <a:p>
            <a:fld id="{B81C4B88-EFF7-4849-AB4B-15415B5487D9}" type="slidenum">
              <a:rPr lang="en-GB" smtClean="0"/>
              <a:t>‹#›</a:t>
            </a:fld>
            <a:endParaRPr lang="en-GB"/>
          </a:p>
        </p:txBody>
      </p:sp>
    </p:spTree>
    <p:extLst>
      <p:ext uri="{BB962C8B-B14F-4D97-AF65-F5344CB8AC3E}">
        <p14:creationId xmlns:p14="http://schemas.microsoft.com/office/powerpoint/2010/main" val="260476846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586910A-73FF-4F97-B22F-8964288A169A}" type="datetime1">
              <a:rPr lang="en-US" smtClean="0"/>
              <a:t>7/4/2023</a:t>
            </a:fld>
            <a:endParaRPr lang="en-GB"/>
          </a:p>
        </p:txBody>
      </p:sp>
      <p:sp>
        <p:nvSpPr>
          <p:cNvPr id="4" name="Footer Placeholder 3"/>
          <p:cNvSpPr>
            <a:spLocks noGrp="1"/>
          </p:cNvSpPr>
          <p:nvPr>
            <p:ph type="ftr" sz="quarter" idx="11"/>
          </p:nvPr>
        </p:nvSpPr>
        <p:spPr/>
        <p:txBody>
          <a:bodyPr/>
          <a:lstStyle/>
          <a:p>
            <a:r>
              <a:rPr lang="en-GB"/>
              <a:t>Beswick, N. W. (1967). The 'Library-College' - the 'True University'? The Library Association Record, 198-202.</a:t>
            </a:r>
          </a:p>
        </p:txBody>
      </p:sp>
      <p:sp>
        <p:nvSpPr>
          <p:cNvPr id="5" name="Slide Number Placeholder 4"/>
          <p:cNvSpPr>
            <a:spLocks noGrp="1"/>
          </p:cNvSpPr>
          <p:nvPr>
            <p:ph type="sldNum" sz="quarter" idx="12"/>
          </p:nvPr>
        </p:nvSpPr>
        <p:spPr/>
        <p:txBody>
          <a:bodyPr/>
          <a:lstStyle/>
          <a:p>
            <a:fld id="{B81C4B88-EFF7-4849-AB4B-15415B5487D9}" type="slidenum">
              <a:rPr lang="en-GB" smtClean="0"/>
              <a:t>‹#›</a:t>
            </a:fld>
            <a:endParaRPr lang="en-GB"/>
          </a:p>
        </p:txBody>
      </p:sp>
    </p:spTree>
    <p:extLst>
      <p:ext uri="{BB962C8B-B14F-4D97-AF65-F5344CB8AC3E}">
        <p14:creationId xmlns:p14="http://schemas.microsoft.com/office/powerpoint/2010/main" val="104065924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B89197-31AB-4942-84E8-983D1F2FE71F}" type="datetime1">
              <a:rPr lang="en-US" smtClean="0"/>
              <a:t>7/4/2023</a:t>
            </a:fld>
            <a:endParaRPr lang="en-GB"/>
          </a:p>
        </p:txBody>
      </p:sp>
      <p:sp>
        <p:nvSpPr>
          <p:cNvPr id="3" name="Footer Placeholder 2"/>
          <p:cNvSpPr>
            <a:spLocks noGrp="1"/>
          </p:cNvSpPr>
          <p:nvPr>
            <p:ph type="ftr" sz="quarter" idx="11"/>
          </p:nvPr>
        </p:nvSpPr>
        <p:spPr/>
        <p:txBody>
          <a:bodyPr/>
          <a:lstStyle/>
          <a:p>
            <a:r>
              <a:rPr lang="en-GB"/>
              <a:t>Beswick, N. W. (1967). The 'Library-College' - the 'True University'? The Library Association Record, 198-202.</a:t>
            </a:r>
          </a:p>
        </p:txBody>
      </p:sp>
      <p:sp>
        <p:nvSpPr>
          <p:cNvPr id="4" name="Slide Number Placeholder 3"/>
          <p:cNvSpPr>
            <a:spLocks noGrp="1"/>
          </p:cNvSpPr>
          <p:nvPr>
            <p:ph type="sldNum" sz="quarter" idx="12"/>
          </p:nvPr>
        </p:nvSpPr>
        <p:spPr/>
        <p:txBody>
          <a:bodyPr/>
          <a:lstStyle/>
          <a:p>
            <a:fld id="{B81C4B88-EFF7-4849-AB4B-15415B5487D9}" type="slidenum">
              <a:rPr lang="en-GB" smtClean="0"/>
              <a:t>‹#›</a:t>
            </a:fld>
            <a:endParaRPr lang="en-GB"/>
          </a:p>
        </p:txBody>
      </p:sp>
    </p:spTree>
    <p:extLst>
      <p:ext uri="{BB962C8B-B14F-4D97-AF65-F5344CB8AC3E}">
        <p14:creationId xmlns:p14="http://schemas.microsoft.com/office/powerpoint/2010/main" val="229509233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FE8A733-06D6-451A-A57C-10B5B8DF5AE0}" type="datetime1">
              <a:rPr lang="en-US" smtClean="0"/>
              <a:t>7/4/2023</a:t>
            </a:fld>
            <a:endParaRPr lang="en-GB"/>
          </a:p>
        </p:txBody>
      </p:sp>
      <p:sp>
        <p:nvSpPr>
          <p:cNvPr id="6" name="Footer Placeholder 5"/>
          <p:cNvSpPr>
            <a:spLocks noGrp="1"/>
          </p:cNvSpPr>
          <p:nvPr>
            <p:ph type="ftr" sz="quarter" idx="11"/>
          </p:nvPr>
        </p:nvSpPr>
        <p:spPr/>
        <p:txBody>
          <a:bodyPr/>
          <a:lstStyle/>
          <a:p>
            <a:r>
              <a:rPr lang="en-GB"/>
              <a:t>Beswick, N. W. (1967). The 'Library-College' - the 'True University'? The Library Association Record, 198-202.</a:t>
            </a:r>
          </a:p>
        </p:txBody>
      </p:sp>
      <p:sp>
        <p:nvSpPr>
          <p:cNvPr id="7" name="Slide Number Placeholder 6"/>
          <p:cNvSpPr>
            <a:spLocks noGrp="1"/>
          </p:cNvSpPr>
          <p:nvPr>
            <p:ph type="sldNum" sz="quarter" idx="12"/>
          </p:nvPr>
        </p:nvSpPr>
        <p:spPr/>
        <p:txBody>
          <a:bodyPr/>
          <a:lstStyle/>
          <a:p>
            <a:fld id="{B81C4B88-EFF7-4849-AB4B-15415B5487D9}" type="slidenum">
              <a:rPr lang="en-GB" smtClean="0"/>
              <a:t>‹#›</a:t>
            </a:fld>
            <a:endParaRPr lang="en-GB"/>
          </a:p>
        </p:txBody>
      </p:sp>
    </p:spTree>
    <p:extLst>
      <p:ext uri="{BB962C8B-B14F-4D97-AF65-F5344CB8AC3E}">
        <p14:creationId xmlns:p14="http://schemas.microsoft.com/office/powerpoint/2010/main" val="41053764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681AFC-BE9C-43D8-941B-770DE5D510C9}" type="datetime1">
              <a:rPr lang="en-US" smtClean="0"/>
              <a:t>7/4/2023</a:t>
            </a:fld>
            <a:endParaRPr lang="en-GB"/>
          </a:p>
        </p:txBody>
      </p:sp>
      <p:sp>
        <p:nvSpPr>
          <p:cNvPr id="6" name="Footer Placeholder 5"/>
          <p:cNvSpPr>
            <a:spLocks noGrp="1"/>
          </p:cNvSpPr>
          <p:nvPr>
            <p:ph type="ftr" sz="quarter" idx="11"/>
          </p:nvPr>
        </p:nvSpPr>
        <p:spPr/>
        <p:txBody>
          <a:bodyPr/>
          <a:lstStyle/>
          <a:p>
            <a:r>
              <a:rPr lang="en-GB"/>
              <a:t>Beswick, N. W. (1967). The 'Library-College' - the 'True University'? The Library Association Record, 198-202.</a:t>
            </a:r>
          </a:p>
        </p:txBody>
      </p:sp>
      <p:sp>
        <p:nvSpPr>
          <p:cNvPr id="7" name="Slide Number Placeholder 6"/>
          <p:cNvSpPr>
            <a:spLocks noGrp="1"/>
          </p:cNvSpPr>
          <p:nvPr>
            <p:ph type="sldNum" sz="quarter" idx="12"/>
          </p:nvPr>
        </p:nvSpPr>
        <p:spPr/>
        <p:txBody>
          <a:bodyPr/>
          <a:lstStyle/>
          <a:p>
            <a:fld id="{B81C4B88-EFF7-4849-AB4B-15415B5487D9}" type="slidenum">
              <a:rPr lang="en-GB" smtClean="0"/>
              <a:t>‹#›</a:t>
            </a:fld>
            <a:endParaRPr lang="en-GB"/>
          </a:p>
        </p:txBody>
      </p:sp>
    </p:spTree>
    <p:extLst>
      <p:ext uri="{BB962C8B-B14F-4D97-AF65-F5344CB8AC3E}">
        <p14:creationId xmlns:p14="http://schemas.microsoft.com/office/powerpoint/2010/main" val="557405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991FE91-990C-47EC-A9AC-76C155F9A2C5}" type="datetime1">
              <a:rPr lang="en-US" smtClean="0"/>
              <a:t>7/4/2023</a:t>
            </a:fld>
            <a:endParaRPr lang="en-GB"/>
          </a:p>
        </p:txBody>
      </p:sp>
      <p:sp>
        <p:nvSpPr>
          <p:cNvPr id="5" name="Footer Placeholder 4"/>
          <p:cNvSpPr>
            <a:spLocks noGrp="1"/>
          </p:cNvSpPr>
          <p:nvPr>
            <p:ph type="ftr" sz="quarter" idx="11"/>
          </p:nvPr>
        </p:nvSpPr>
        <p:spPr/>
        <p:txBody>
          <a:bodyPr/>
          <a:lstStyle/>
          <a:p>
            <a:r>
              <a:rPr lang="en-GB"/>
              <a:t>Beswick, N. W. (1967). The 'Library-College' - the 'True University'? The Library Association Record, 198-202.</a:t>
            </a:r>
          </a:p>
        </p:txBody>
      </p:sp>
      <p:sp>
        <p:nvSpPr>
          <p:cNvPr id="6" name="Slide Number Placeholder 5"/>
          <p:cNvSpPr>
            <a:spLocks noGrp="1"/>
          </p:cNvSpPr>
          <p:nvPr>
            <p:ph type="sldNum" sz="quarter" idx="12"/>
          </p:nvPr>
        </p:nvSpPr>
        <p:spPr/>
        <p:txBody>
          <a:bodyPr/>
          <a:lstStyle/>
          <a:p>
            <a:fld id="{C696289F-D2A1-445D-A818-EBBC9140CCFF}" type="slidenum">
              <a:rPr lang="en-GB" smtClean="0"/>
              <a:t>‹#›</a:t>
            </a:fld>
            <a:endParaRPr lang="en-GB"/>
          </a:p>
        </p:txBody>
      </p:sp>
    </p:spTree>
    <p:extLst>
      <p:ext uri="{BB962C8B-B14F-4D97-AF65-F5344CB8AC3E}">
        <p14:creationId xmlns:p14="http://schemas.microsoft.com/office/powerpoint/2010/main" val="12639000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21C9386-6D75-4F62-8D02-6C07C48A8286}" type="datetime1">
              <a:rPr lang="en-US" smtClean="0"/>
              <a:t>7/4/2023</a:t>
            </a:fld>
            <a:endParaRPr lang="en-GB"/>
          </a:p>
        </p:txBody>
      </p:sp>
      <p:sp>
        <p:nvSpPr>
          <p:cNvPr id="5" name="Footer Placeholder 4"/>
          <p:cNvSpPr>
            <a:spLocks noGrp="1"/>
          </p:cNvSpPr>
          <p:nvPr>
            <p:ph type="ftr" sz="quarter" idx="11"/>
          </p:nvPr>
        </p:nvSpPr>
        <p:spPr/>
        <p:txBody>
          <a:bodyPr/>
          <a:lstStyle/>
          <a:p>
            <a:r>
              <a:rPr lang="en-GB"/>
              <a:t>Beswick, N. W. (1967). The 'Library-College' - the 'True University'? The Library Association Record, 198-202.</a:t>
            </a:r>
          </a:p>
        </p:txBody>
      </p:sp>
      <p:sp>
        <p:nvSpPr>
          <p:cNvPr id="6" name="Slide Number Placeholder 5"/>
          <p:cNvSpPr>
            <a:spLocks noGrp="1"/>
          </p:cNvSpPr>
          <p:nvPr>
            <p:ph type="sldNum" sz="quarter" idx="12"/>
          </p:nvPr>
        </p:nvSpPr>
        <p:spPr/>
        <p:txBody>
          <a:bodyPr/>
          <a:lstStyle/>
          <a:p>
            <a:fld id="{B81C4B88-EFF7-4849-AB4B-15415B5487D9}" type="slidenum">
              <a:rPr lang="en-GB" smtClean="0"/>
              <a:t>‹#›</a:t>
            </a:fld>
            <a:endParaRPr lang="en-GB"/>
          </a:p>
        </p:txBody>
      </p:sp>
    </p:spTree>
    <p:extLst>
      <p:ext uri="{BB962C8B-B14F-4D97-AF65-F5344CB8AC3E}">
        <p14:creationId xmlns:p14="http://schemas.microsoft.com/office/powerpoint/2010/main" val="350618055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CC50847-9D92-4E82-9496-C92A86965BE4}" type="datetime1">
              <a:rPr lang="en-US" smtClean="0"/>
              <a:t>7/4/2023</a:t>
            </a:fld>
            <a:endParaRPr lang="en-GB"/>
          </a:p>
        </p:txBody>
      </p:sp>
      <p:sp>
        <p:nvSpPr>
          <p:cNvPr id="5" name="Footer Placeholder 4"/>
          <p:cNvSpPr>
            <a:spLocks noGrp="1"/>
          </p:cNvSpPr>
          <p:nvPr>
            <p:ph type="ftr" sz="quarter" idx="11"/>
          </p:nvPr>
        </p:nvSpPr>
        <p:spPr/>
        <p:txBody>
          <a:bodyPr/>
          <a:lstStyle/>
          <a:p>
            <a:r>
              <a:rPr lang="en-GB"/>
              <a:t>Beswick, N. W. (1967). The 'Library-College' - the 'True University'? The Library Association Record, 198-202.</a:t>
            </a:r>
          </a:p>
        </p:txBody>
      </p:sp>
      <p:sp>
        <p:nvSpPr>
          <p:cNvPr id="6" name="Slide Number Placeholder 5"/>
          <p:cNvSpPr>
            <a:spLocks noGrp="1"/>
          </p:cNvSpPr>
          <p:nvPr>
            <p:ph type="sldNum" sz="quarter" idx="12"/>
          </p:nvPr>
        </p:nvSpPr>
        <p:spPr/>
        <p:txBody>
          <a:bodyPr/>
          <a:lstStyle/>
          <a:p>
            <a:fld id="{B81C4B88-EFF7-4849-AB4B-15415B5487D9}" type="slidenum">
              <a:rPr lang="en-GB" smtClean="0"/>
              <a:t>‹#›</a:t>
            </a:fld>
            <a:endParaRPr lang="en-GB"/>
          </a:p>
        </p:txBody>
      </p:sp>
    </p:spTree>
    <p:extLst>
      <p:ext uri="{BB962C8B-B14F-4D97-AF65-F5344CB8AC3E}">
        <p14:creationId xmlns:p14="http://schemas.microsoft.com/office/powerpoint/2010/main" val="7206768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B0B5134-5531-495F-B632-1856C4C8D979}" type="datetime1">
              <a:rPr lang="en-US" smtClean="0"/>
              <a:t>7/4/2023</a:t>
            </a:fld>
            <a:endParaRPr lang="en-GB"/>
          </a:p>
        </p:txBody>
      </p:sp>
      <p:sp>
        <p:nvSpPr>
          <p:cNvPr id="5" name="Footer Placeholder 4"/>
          <p:cNvSpPr>
            <a:spLocks noGrp="1"/>
          </p:cNvSpPr>
          <p:nvPr>
            <p:ph type="ftr" sz="quarter" idx="11"/>
          </p:nvPr>
        </p:nvSpPr>
        <p:spPr/>
        <p:txBody>
          <a:bodyPr/>
          <a:lstStyle/>
          <a:p>
            <a:r>
              <a:rPr lang="en-GB"/>
              <a:t>Beswick, N. W. (1967). The 'Library-College' - the 'True University'? The Library Association Record, 198-202.</a:t>
            </a:r>
          </a:p>
        </p:txBody>
      </p:sp>
      <p:sp>
        <p:nvSpPr>
          <p:cNvPr id="6" name="Slide Number Placeholder 5"/>
          <p:cNvSpPr>
            <a:spLocks noGrp="1"/>
          </p:cNvSpPr>
          <p:nvPr>
            <p:ph type="sldNum" sz="quarter" idx="12"/>
          </p:nvPr>
        </p:nvSpPr>
        <p:spPr/>
        <p:txBody>
          <a:bodyPr/>
          <a:lstStyle/>
          <a:p>
            <a:fld id="{C696289F-D2A1-445D-A818-EBBC9140CCFF}" type="slidenum">
              <a:rPr lang="en-GB" smtClean="0"/>
              <a:t>‹#›</a:t>
            </a:fld>
            <a:endParaRPr lang="en-GB"/>
          </a:p>
        </p:txBody>
      </p:sp>
    </p:spTree>
    <p:extLst>
      <p:ext uri="{BB962C8B-B14F-4D97-AF65-F5344CB8AC3E}">
        <p14:creationId xmlns:p14="http://schemas.microsoft.com/office/powerpoint/2010/main" val="2957723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D6F4773-31B2-4D17-AB14-FDB0AB7D9D1B}" type="datetime1">
              <a:rPr lang="en-US" smtClean="0"/>
              <a:t>7/4/2023</a:t>
            </a:fld>
            <a:endParaRPr lang="en-GB"/>
          </a:p>
        </p:txBody>
      </p:sp>
      <p:sp>
        <p:nvSpPr>
          <p:cNvPr id="5" name="Footer Placeholder 4"/>
          <p:cNvSpPr>
            <a:spLocks noGrp="1"/>
          </p:cNvSpPr>
          <p:nvPr>
            <p:ph type="ftr" sz="quarter" idx="11"/>
          </p:nvPr>
        </p:nvSpPr>
        <p:spPr/>
        <p:txBody>
          <a:bodyPr/>
          <a:lstStyle/>
          <a:p>
            <a:r>
              <a:rPr lang="en-GB"/>
              <a:t>Beswick, N. W. (1967). The 'Library-College' - the 'True University'? The Library Association Record, 198-202.</a:t>
            </a:r>
          </a:p>
        </p:txBody>
      </p:sp>
      <p:sp>
        <p:nvSpPr>
          <p:cNvPr id="6" name="Slide Number Placeholder 5"/>
          <p:cNvSpPr>
            <a:spLocks noGrp="1"/>
          </p:cNvSpPr>
          <p:nvPr>
            <p:ph type="sldNum" sz="quarter" idx="12"/>
          </p:nvPr>
        </p:nvSpPr>
        <p:spPr/>
        <p:txBody>
          <a:bodyPr/>
          <a:lstStyle/>
          <a:p>
            <a:fld id="{C696289F-D2A1-445D-A818-EBBC9140CCFF}" type="slidenum">
              <a:rPr lang="en-GB" smtClean="0"/>
              <a:t>‹#›</a:t>
            </a:fld>
            <a:endParaRPr lang="en-GB"/>
          </a:p>
        </p:txBody>
      </p:sp>
    </p:spTree>
    <p:extLst>
      <p:ext uri="{BB962C8B-B14F-4D97-AF65-F5344CB8AC3E}">
        <p14:creationId xmlns:p14="http://schemas.microsoft.com/office/powerpoint/2010/main" val="28064122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C03718C-2443-4BC3-BC8B-39CAE9A2D7EC}" type="datetime1">
              <a:rPr lang="en-US" smtClean="0"/>
              <a:t>7/4/2023</a:t>
            </a:fld>
            <a:endParaRPr lang="en-GB"/>
          </a:p>
        </p:txBody>
      </p:sp>
      <p:sp>
        <p:nvSpPr>
          <p:cNvPr id="6" name="Footer Placeholder 5"/>
          <p:cNvSpPr>
            <a:spLocks noGrp="1"/>
          </p:cNvSpPr>
          <p:nvPr>
            <p:ph type="ftr" sz="quarter" idx="11"/>
          </p:nvPr>
        </p:nvSpPr>
        <p:spPr/>
        <p:txBody>
          <a:bodyPr/>
          <a:lstStyle/>
          <a:p>
            <a:r>
              <a:rPr lang="en-GB"/>
              <a:t>Beswick, N. W. (1967). The 'Library-College' - the 'True University'? The Library Association Record, 198-202.</a:t>
            </a:r>
          </a:p>
        </p:txBody>
      </p:sp>
      <p:sp>
        <p:nvSpPr>
          <p:cNvPr id="7" name="Slide Number Placeholder 6"/>
          <p:cNvSpPr>
            <a:spLocks noGrp="1"/>
          </p:cNvSpPr>
          <p:nvPr>
            <p:ph type="sldNum" sz="quarter" idx="12"/>
          </p:nvPr>
        </p:nvSpPr>
        <p:spPr/>
        <p:txBody>
          <a:bodyPr/>
          <a:lstStyle/>
          <a:p>
            <a:fld id="{C696289F-D2A1-445D-A818-EBBC9140CCFF}" type="slidenum">
              <a:rPr lang="en-GB" smtClean="0"/>
              <a:t>‹#›</a:t>
            </a:fld>
            <a:endParaRPr lang="en-GB"/>
          </a:p>
        </p:txBody>
      </p:sp>
    </p:spTree>
    <p:extLst>
      <p:ext uri="{BB962C8B-B14F-4D97-AF65-F5344CB8AC3E}">
        <p14:creationId xmlns:p14="http://schemas.microsoft.com/office/powerpoint/2010/main" val="39780979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9630F4A-1F95-4ED7-8044-2943A329DA5E}" type="datetime1">
              <a:rPr lang="en-US" smtClean="0"/>
              <a:t>7/4/2023</a:t>
            </a:fld>
            <a:endParaRPr lang="en-GB"/>
          </a:p>
        </p:txBody>
      </p:sp>
      <p:sp>
        <p:nvSpPr>
          <p:cNvPr id="8" name="Footer Placeholder 7"/>
          <p:cNvSpPr>
            <a:spLocks noGrp="1"/>
          </p:cNvSpPr>
          <p:nvPr>
            <p:ph type="ftr" sz="quarter" idx="11"/>
          </p:nvPr>
        </p:nvSpPr>
        <p:spPr/>
        <p:txBody>
          <a:bodyPr/>
          <a:lstStyle/>
          <a:p>
            <a:r>
              <a:rPr lang="en-GB"/>
              <a:t>Beswick, N. W. (1967). The 'Library-College' - the 'True University'? The Library Association Record, 198-202.</a:t>
            </a:r>
          </a:p>
        </p:txBody>
      </p:sp>
      <p:sp>
        <p:nvSpPr>
          <p:cNvPr id="9" name="Slide Number Placeholder 8"/>
          <p:cNvSpPr>
            <a:spLocks noGrp="1"/>
          </p:cNvSpPr>
          <p:nvPr>
            <p:ph type="sldNum" sz="quarter" idx="12"/>
          </p:nvPr>
        </p:nvSpPr>
        <p:spPr/>
        <p:txBody>
          <a:bodyPr/>
          <a:lstStyle/>
          <a:p>
            <a:fld id="{C696289F-D2A1-445D-A818-EBBC9140CCFF}" type="slidenum">
              <a:rPr lang="en-GB" smtClean="0"/>
              <a:t>‹#›</a:t>
            </a:fld>
            <a:endParaRPr lang="en-GB"/>
          </a:p>
        </p:txBody>
      </p:sp>
    </p:spTree>
    <p:extLst>
      <p:ext uri="{BB962C8B-B14F-4D97-AF65-F5344CB8AC3E}">
        <p14:creationId xmlns:p14="http://schemas.microsoft.com/office/powerpoint/2010/main" val="11215645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D2F6CAD-D91E-4360-B247-E5ED747E68E8}" type="datetime1">
              <a:rPr lang="en-US" smtClean="0"/>
              <a:t>7/4/2023</a:t>
            </a:fld>
            <a:endParaRPr lang="en-GB"/>
          </a:p>
        </p:txBody>
      </p:sp>
      <p:sp>
        <p:nvSpPr>
          <p:cNvPr id="4" name="Footer Placeholder 3"/>
          <p:cNvSpPr>
            <a:spLocks noGrp="1"/>
          </p:cNvSpPr>
          <p:nvPr>
            <p:ph type="ftr" sz="quarter" idx="11"/>
          </p:nvPr>
        </p:nvSpPr>
        <p:spPr/>
        <p:txBody>
          <a:bodyPr/>
          <a:lstStyle/>
          <a:p>
            <a:r>
              <a:rPr lang="en-GB"/>
              <a:t>Beswick, N. W. (1967). The 'Library-College' - the 'True University'? The Library Association Record, 198-202.</a:t>
            </a:r>
          </a:p>
        </p:txBody>
      </p:sp>
      <p:sp>
        <p:nvSpPr>
          <p:cNvPr id="5" name="Slide Number Placeholder 4"/>
          <p:cNvSpPr>
            <a:spLocks noGrp="1"/>
          </p:cNvSpPr>
          <p:nvPr>
            <p:ph type="sldNum" sz="quarter" idx="12"/>
          </p:nvPr>
        </p:nvSpPr>
        <p:spPr/>
        <p:txBody>
          <a:bodyPr/>
          <a:lstStyle/>
          <a:p>
            <a:fld id="{C696289F-D2A1-445D-A818-EBBC9140CCFF}" type="slidenum">
              <a:rPr lang="en-GB" smtClean="0"/>
              <a:t>‹#›</a:t>
            </a:fld>
            <a:endParaRPr lang="en-GB"/>
          </a:p>
        </p:txBody>
      </p:sp>
    </p:spTree>
    <p:extLst>
      <p:ext uri="{BB962C8B-B14F-4D97-AF65-F5344CB8AC3E}">
        <p14:creationId xmlns:p14="http://schemas.microsoft.com/office/powerpoint/2010/main" val="38319926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956543-88A8-458B-9CF3-2F52FE3DEF7D}" type="datetime1">
              <a:rPr lang="en-US" smtClean="0"/>
              <a:t>7/4/2023</a:t>
            </a:fld>
            <a:endParaRPr lang="en-GB"/>
          </a:p>
        </p:txBody>
      </p:sp>
      <p:sp>
        <p:nvSpPr>
          <p:cNvPr id="3" name="Footer Placeholder 2"/>
          <p:cNvSpPr>
            <a:spLocks noGrp="1"/>
          </p:cNvSpPr>
          <p:nvPr>
            <p:ph type="ftr" sz="quarter" idx="11"/>
          </p:nvPr>
        </p:nvSpPr>
        <p:spPr/>
        <p:txBody>
          <a:bodyPr/>
          <a:lstStyle/>
          <a:p>
            <a:r>
              <a:rPr lang="en-GB"/>
              <a:t>Beswick, N. W. (1967). The 'Library-College' - the 'True University'? The Library Association Record, 198-202.</a:t>
            </a:r>
          </a:p>
        </p:txBody>
      </p:sp>
      <p:sp>
        <p:nvSpPr>
          <p:cNvPr id="4" name="Slide Number Placeholder 3"/>
          <p:cNvSpPr>
            <a:spLocks noGrp="1"/>
          </p:cNvSpPr>
          <p:nvPr>
            <p:ph type="sldNum" sz="quarter" idx="12"/>
          </p:nvPr>
        </p:nvSpPr>
        <p:spPr/>
        <p:txBody>
          <a:bodyPr/>
          <a:lstStyle/>
          <a:p>
            <a:fld id="{C696289F-D2A1-445D-A818-EBBC9140CCFF}" type="slidenum">
              <a:rPr lang="en-GB" smtClean="0"/>
              <a:t>‹#›</a:t>
            </a:fld>
            <a:endParaRPr lang="en-GB"/>
          </a:p>
        </p:txBody>
      </p:sp>
    </p:spTree>
    <p:extLst>
      <p:ext uri="{BB962C8B-B14F-4D97-AF65-F5344CB8AC3E}">
        <p14:creationId xmlns:p14="http://schemas.microsoft.com/office/powerpoint/2010/main" val="32891843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39D0147-245F-41BD-BB1A-BE233B3656B8}" type="datetime1">
              <a:rPr lang="en-US" smtClean="0"/>
              <a:t>7/4/2023</a:t>
            </a:fld>
            <a:endParaRPr lang="en-GB"/>
          </a:p>
        </p:txBody>
      </p:sp>
      <p:sp>
        <p:nvSpPr>
          <p:cNvPr id="6" name="Footer Placeholder 5"/>
          <p:cNvSpPr>
            <a:spLocks noGrp="1"/>
          </p:cNvSpPr>
          <p:nvPr>
            <p:ph type="ftr" sz="quarter" idx="11"/>
          </p:nvPr>
        </p:nvSpPr>
        <p:spPr/>
        <p:txBody>
          <a:bodyPr/>
          <a:lstStyle/>
          <a:p>
            <a:r>
              <a:rPr lang="en-GB"/>
              <a:t>Beswick, N. W. (1967). The 'Library-College' - the 'True University'? The Library Association Record, 198-202.</a:t>
            </a:r>
          </a:p>
        </p:txBody>
      </p:sp>
      <p:sp>
        <p:nvSpPr>
          <p:cNvPr id="7" name="Slide Number Placeholder 6"/>
          <p:cNvSpPr>
            <a:spLocks noGrp="1"/>
          </p:cNvSpPr>
          <p:nvPr>
            <p:ph type="sldNum" sz="quarter" idx="12"/>
          </p:nvPr>
        </p:nvSpPr>
        <p:spPr/>
        <p:txBody>
          <a:bodyPr/>
          <a:lstStyle/>
          <a:p>
            <a:fld id="{C696289F-D2A1-445D-A818-EBBC9140CCFF}" type="slidenum">
              <a:rPr lang="en-GB" smtClean="0"/>
              <a:t>‹#›</a:t>
            </a:fld>
            <a:endParaRPr lang="en-GB"/>
          </a:p>
        </p:txBody>
      </p:sp>
    </p:spTree>
    <p:extLst>
      <p:ext uri="{BB962C8B-B14F-4D97-AF65-F5344CB8AC3E}">
        <p14:creationId xmlns:p14="http://schemas.microsoft.com/office/powerpoint/2010/main" val="210175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D0EF08-54E3-418B-84FA-18293CC5F9A3}" type="datetime1">
              <a:rPr lang="en-US" smtClean="0"/>
              <a:t>7/4/2023</a:t>
            </a:fld>
            <a:endParaRPr lang="en-US"/>
          </a:p>
        </p:txBody>
      </p:sp>
      <p:sp>
        <p:nvSpPr>
          <p:cNvPr id="5" name="Footer Placeholder 4"/>
          <p:cNvSpPr>
            <a:spLocks noGrp="1"/>
          </p:cNvSpPr>
          <p:nvPr>
            <p:ph type="ftr" sz="quarter" idx="11"/>
          </p:nvPr>
        </p:nvSpPr>
        <p:spPr/>
        <p:txBody>
          <a:bodyPr/>
          <a:lstStyle/>
          <a:p>
            <a:r>
              <a:rPr lang="en-GB"/>
              <a:t>Beswick, N. W. (1967). The 'Library-College' - the 'True University'? The Library Association Record, 198-202.</a:t>
            </a:r>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5666A7-C92F-4210-B1FB-8347163C03F3}" type="datetime1">
              <a:rPr lang="en-US" smtClean="0"/>
              <a:t>7/4/2023</a:t>
            </a:fld>
            <a:endParaRPr lang="en-GB"/>
          </a:p>
        </p:txBody>
      </p:sp>
      <p:sp>
        <p:nvSpPr>
          <p:cNvPr id="6" name="Footer Placeholder 5"/>
          <p:cNvSpPr>
            <a:spLocks noGrp="1"/>
          </p:cNvSpPr>
          <p:nvPr>
            <p:ph type="ftr" sz="quarter" idx="11"/>
          </p:nvPr>
        </p:nvSpPr>
        <p:spPr/>
        <p:txBody>
          <a:bodyPr/>
          <a:lstStyle/>
          <a:p>
            <a:r>
              <a:rPr lang="en-GB"/>
              <a:t>Beswick, N. W. (1967). The 'Library-College' - the 'True University'? The Library Association Record, 198-202.</a:t>
            </a:r>
          </a:p>
        </p:txBody>
      </p:sp>
      <p:sp>
        <p:nvSpPr>
          <p:cNvPr id="7" name="Slide Number Placeholder 6"/>
          <p:cNvSpPr>
            <a:spLocks noGrp="1"/>
          </p:cNvSpPr>
          <p:nvPr>
            <p:ph type="sldNum" sz="quarter" idx="12"/>
          </p:nvPr>
        </p:nvSpPr>
        <p:spPr/>
        <p:txBody>
          <a:bodyPr/>
          <a:lstStyle/>
          <a:p>
            <a:fld id="{C696289F-D2A1-445D-A818-EBBC9140CCFF}" type="slidenum">
              <a:rPr lang="en-GB" smtClean="0"/>
              <a:t>‹#›</a:t>
            </a:fld>
            <a:endParaRPr lang="en-GB"/>
          </a:p>
        </p:txBody>
      </p:sp>
    </p:spTree>
    <p:extLst>
      <p:ext uri="{BB962C8B-B14F-4D97-AF65-F5344CB8AC3E}">
        <p14:creationId xmlns:p14="http://schemas.microsoft.com/office/powerpoint/2010/main" val="12317245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5DEC7AD-D117-48E6-8AC2-78AAABE5AFD2}" type="datetime1">
              <a:rPr lang="en-US" smtClean="0"/>
              <a:t>7/4/2023</a:t>
            </a:fld>
            <a:endParaRPr lang="en-GB"/>
          </a:p>
        </p:txBody>
      </p:sp>
      <p:sp>
        <p:nvSpPr>
          <p:cNvPr id="5" name="Footer Placeholder 4"/>
          <p:cNvSpPr>
            <a:spLocks noGrp="1"/>
          </p:cNvSpPr>
          <p:nvPr>
            <p:ph type="ftr" sz="quarter" idx="11"/>
          </p:nvPr>
        </p:nvSpPr>
        <p:spPr/>
        <p:txBody>
          <a:bodyPr/>
          <a:lstStyle/>
          <a:p>
            <a:r>
              <a:rPr lang="en-GB"/>
              <a:t>Beswick, N. W. (1967). The 'Library-College' - the 'True University'? The Library Association Record, 198-202.</a:t>
            </a:r>
          </a:p>
        </p:txBody>
      </p:sp>
      <p:sp>
        <p:nvSpPr>
          <p:cNvPr id="6" name="Slide Number Placeholder 5"/>
          <p:cNvSpPr>
            <a:spLocks noGrp="1"/>
          </p:cNvSpPr>
          <p:nvPr>
            <p:ph type="sldNum" sz="quarter" idx="12"/>
          </p:nvPr>
        </p:nvSpPr>
        <p:spPr/>
        <p:txBody>
          <a:bodyPr/>
          <a:lstStyle/>
          <a:p>
            <a:fld id="{C696289F-D2A1-445D-A818-EBBC9140CCFF}" type="slidenum">
              <a:rPr lang="en-GB" smtClean="0"/>
              <a:t>‹#›</a:t>
            </a:fld>
            <a:endParaRPr lang="en-GB"/>
          </a:p>
        </p:txBody>
      </p:sp>
    </p:spTree>
    <p:extLst>
      <p:ext uri="{BB962C8B-B14F-4D97-AF65-F5344CB8AC3E}">
        <p14:creationId xmlns:p14="http://schemas.microsoft.com/office/powerpoint/2010/main" val="23386876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2E2F425-36D2-43A0-97B8-951689FD9C11}" type="datetime1">
              <a:rPr lang="en-US" smtClean="0"/>
              <a:t>7/4/2023</a:t>
            </a:fld>
            <a:endParaRPr lang="en-GB"/>
          </a:p>
        </p:txBody>
      </p:sp>
      <p:sp>
        <p:nvSpPr>
          <p:cNvPr id="5" name="Footer Placeholder 4"/>
          <p:cNvSpPr>
            <a:spLocks noGrp="1"/>
          </p:cNvSpPr>
          <p:nvPr>
            <p:ph type="ftr" sz="quarter" idx="11"/>
          </p:nvPr>
        </p:nvSpPr>
        <p:spPr/>
        <p:txBody>
          <a:bodyPr/>
          <a:lstStyle/>
          <a:p>
            <a:r>
              <a:rPr lang="en-GB"/>
              <a:t>Beswick, N. W. (1967). The 'Library-College' - the 'True University'? The Library Association Record, 198-202.</a:t>
            </a:r>
          </a:p>
        </p:txBody>
      </p:sp>
      <p:sp>
        <p:nvSpPr>
          <p:cNvPr id="6" name="Slide Number Placeholder 5"/>
          <p:cNvSpPr>
            <a:spLocks noGrp="1"/>
          </p:cNvSpPr>
          <p:nvPr>
            <p:ph type="sldNum" sz="quarter" idx="12"/>
          </p:nvPr>
        </p:nvSpPr>
        <p:spPr/>
        <p:txBody>
          <a:bodyPr/>
          <a:lstStyle/>
          <a:p>
            <a:fld id="{C696289F-D2A1-445D-A818-EBBC9140CCFF}" type="slidenum">
              <a:rPr lang="en-GB" smtClean="0"/>
              <a:t>‹#›</a:t>
            </a:fld>
            <a:endParaRPr lang="en-GB"/>
          </a:p>
        </p:txBody>
      </p:sp>
    </p:spTree>
    <p:extLst>
      <p:ext uri="{BB962C8B-B14F-4D97-AF65-F5344CB8AC3E}">
        <p14:creationId xmlns:p14="http://schemas.microsoft.com/office/powerpoint/2010/main" val="34654304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33D75BE-A814-4428-AA0E-3ECEFBF453F5}" type="datetime1">
              <a:rPr lang="en-US" smtClean="0"/>
              <a:t>7/4/2023</a:t>
            </a:fld>
            <a:endParaRPr lang="en-GB"/>
          </a:p>
        </p:txBody>
      </p:sp>
      <p:sp>
        <p:nvSpPr>
          <p:cNvPr id="5" name="Footer Placeholder 4"/>
          <p:cNvSpPr>
            <a:spLocks noGrp="1"/>
          </p:cNvSpPr>
          <p:nvPr>
            <p:ph type="ftr" sz="quarter" idx="11"/>
          </p:nvPr>
        </p:nvSpPr>
        <p:spPr/>
        <p:txBody>
          <a:bodyPr/>
          <a:lstStyle/>
          <a:p>
            <a:r>
              <a:rPr lang="en-GB"/>
              <a:t>Beswick, N. W. (1967). The 'Library-College' - the 'True University'? The Library Association Record, 198-202.</a:t>
            </a:r>
          </a:p>
        </p:txBody>
      </p:sp>
      <p:sp>
        <p:nvSpPr>
          <p:cNvPr id="6" name="Slide Number Placeholder 5"/>
          <p:cNvSpPr>
            <a:spLocks noGrp="1"/>
          </p:cNvSpPr>
          <p:nvPr>
            <p:ph type="sldNum" sz="quarter" idx="12"/>
          </p:nvPr>
        </p:nvSpPr>
        <p:spPr/>
        <p:txBody>
          <a:bodyPr/>
          <a:lstStyle/>
          <a:p>
            <a:fld id="{C84125F2-D58B-47E6-8DE7-E81A19D11E3A}" type="slidenum">
              <a:rPr lang="en-GB" smtClean="0"/>
              <a:t>‹#›</a:t>
            </a:fld>
            <a:endParaRPr lang="en-GB"/>
          </a:p>
        </p:txBody>
      </p:sp>
    </p:spTree>
    <p:extLst>
      <p:ext uri="{BB962C8B-B14F-4D97-AF65-F5344CB8AC3E}">
        <p14:creationId xmlns:p14="http://schemas.microsoft.com/office/powerpoint/2010/main" val="39363774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95972D9-D8C6-4FF1-9C33-B95BAEC67F5E}" type="datetime1">
              <a:rPr lang="en-US" smtClean="0"/>
              <a:t>7/4/2023</a:t>
            </a:fld>
            <a:endParaRPr lang="en-GB"/>
          </a:p>
        </p:txBody>
      </p:sp>
      <p:sp>
        <p:nvSpPr>
          <p:cNvPr id="5" name="Footer Placeholder 4"/>
          <p:cNvSpPr>
            <a:spLocks noGrp="1"/>
          </p:cNvSpPr>
          <p:nvPr>
            <p:ph type="ftr" sz="quarter" idx="11"/>
          </p:nvPr>
        </p:nvSpPr>
        <p:spPr/>
        <p:txBody>
          <a:bodyPr/>
          <a:lstStyle/>
          <a:p>
            <a:r>
              <a:rPr lang="en-GB"/>
              <a:t>Beswick, N. W. (1967). The 'Library-College' - the 'True University'? The Library Association Record, 198-202.</a:t>
            </a:r>
          </a:p>
        </p:txBody>
      </p:sp>
      <p:sp>
        <p:nvSpPr>
          <p:cNvPr id="6" name="Slide Number Placeholder 5"/>
          <p:cNvSpPr>
            <a:spLocks noGrp="1"/>
          </p:cNvSpPr>
          <p:nvPr>
            <p:ph type="sldNum" sz="quarter" idx="12"/>
          </p:nvPr>
        </p:nvSpPr>
        <p:spPr/>
        <p:txBody>
          <a:bodyPr/>
          <a:lstStyle/>
          <a:p>
            <a:fld id="{C84125F2-D58B-47E6-8DE7-E81A19D11E3A}" type="slidenum">
              <a:rPr lang="en-GB" smtClean="0"/>
              <a:t>‹#›</a:t>
            </a:fld>
            <a:endParaRPr lang="en-GB"/>
          </a:p>
        </p:txBody>
      </p:sp>
    </p:spTree>
    <p:extLst>
      <p:ext uri="{BB962C8B-B14F-4D97-AF65-F5344CB8AC3E}">
        <p14:creationId xmlns:p14="http://schemas.microsoft.com/office/powerpoint/2010/main" val="5146624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636BFF-BD16-43B3-B3D7-494F42E4E530}" type="datetime1">
              <a:rPr lang="en-US" smtClean="0"/>
              <a:t>7/4/2023</a:t>
            </a:fld>
            <a:endParaRPr lang="en-GB"/>
          </a:p>
        </p:txBody>
      </p:sp>
      <p:sp>
        <p:nvSpPr>
          <p:cNvPr id="5" name="Footer Placeholder 4"/>
          <p:cNvSpPr>
            <a:spLocks noGrp="1"/>
          </p:cNvSpPr>
          <p:nvPr>
            <p:ph type="ftr" sz="quarter" idx="11"/>
          </p:nvPr>
        </p:nvSpPr>
        <p:spPr/>
        <p:txBody>
          <a:bodyPr/>
          <a:lstStyle/>
          <a:p>
            <a:r>
              <a:rPr lang="en-GB"/>
              <a:t>Beswick, N. W. (1967). The 'Library-College' - the 'True University'? The Library Association Record, 198-202.</a:t>
            </a:r>
          </a:p>
        </p:txBody>
      </p:sp>
      <p:sp>
        <p:nvSpPr>
          <p:cNvPr id="6" name="Slide Number Placeholder 5"/>
          <p:cNvSpPr>
            <a:spLocks noGrp="1"/>
          </p:cNvSpPr>
          <p:nvPr>
            <p:ph type="sldNum" sz="quarter" idx="12"/>
          </p:nvPr>
        </p:nvSpPr>
        <p:spPr/>
        <p:txBody>
          <a:bodyPr/>
          <a:lstStyle/>
          <a:p>
            <a:fld id="{C84125F2-D58B-47E6-8DE7-E81A19D11E3A}" type="slidenum">
              <a:rPr lang="en-GB" smtClean="0"/>
              <a:t>‹#›</a:t>
            </a:fld>
            <a:endParaRPr lang="en-GB"/>
          </a:p>
        </p:txBody>
      </p:sp>
    </p:spTree>
    <p:extLst>
      <p:ext uri="{BB962C8B-B14F-4D97-AF65-F5344CB8AC3E}">
        <p14:creationId xmlns:p14="http://schemas.microsoft.com/office/powerpoint/2010/main" val="6062721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D395A94-D751-499E-B319-FCE3EE679C7F}" type="datetime1">
              <a:rPr lang="en-US" smtClean="0"/>
              <a:t>7/4/2023</a:t>
            </a:fld>
            <a:endParaRPr lang="en-GB"/>
          </a:p>
        </p:txBody>
      </p:sp>
      <p:sp>
        <p:nvSpPr>
          <p:cNvPr id="6" name="Footer Placeholder 5"/>
          <p:cNvSpPr>
            <a:spLocks noGrp="1"/>
          </p:cNvSpPr>
          <p:nvPr>
            <p:ph type="ftr" sz="quarter" idx="11"/>
          </p:nvPr>
        </p:nvSpPr>
        <p:spPr/>
        <p:txBody>
          <a:bodyPr/>
          <a:lstStyle/>
          <a:p>
            <a:r>
              <a:rPr lang="en-GB"/>
              <a:t>Beswick, N. W. (1967). The 'Library-College' - the 'True University'? The Library Association Record, 198-202.</a:t>
            </a:r>
          </a:p>
        </p:txBody>
      </p:sp>
      <p:sp>
        <p:nvSpPr>
          <p:cNvPr id="7" name="Slide Number Placeholder 6"/>
          <p:cNvSpPr>
            <a:spLocks noGrp="1"/>
          </p:cNvSpPr>
          <p:nvPr>
            <p:ph type="sldNum" sz="quarter" idx="12"/>
          </p:nvPr>
        </p:nvSpPr>
        <p:spPr/>
        <p:txBody>
          <a:bodyPr/>
          <a:lstStyle/>
          <a:p>
            <a:fld id="{C84125F2-D58B-47E6-8DE7-E81A19D11E3A}" type="slidenum">
              <a:rPr lang="en-GB" smtClean="0"/>
              <a:t>‹#›</a:t>
            </a:fld>
            <a:endParaRPr lang="en-GB"/>
          </a:p>
        </p:txBody>
      </p:sp>
    </p:spTree>
    <p:extLst>
      <p:ext uri="{BB962C8B-B14F-4D97-AF65-F5344CB8AC3E}">
        <p14:creationId xmlns:p14="http://schemas.microsoft.com/office/powerpoint/2010/main" val="19097890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B1A2706-ED39-4782-92F2-7479C2D17909}" type="datetime1">
              <a:rPr lang="en-US" smtClean="0"/>
              <a:t>7/4/2023</a:t>
            </a:fld>
            <a:endParaRPr lang="en-GB"/>
          </a:p>
        </p:txBody>
      </p:sp>
      <p:sp>
        <p:nvSpPr>
          <p:cNvPr id="8" name="Footer Placeholder 7"/>
          <p:cNvSpPr>
            <a:spLocks noGrp="1"/>
          </p:cNvSpPr>
          <p:nvPr>
            <p:ph type="ftr" sz="quarter" idx="11"/>
          </p:nvPr>
        </p:nvSpPr>
        <p:spPr/>
        <p:txBody>
          <a:bodyPr/>
          <a:lstStyle/>
          <a:p>
            <a:r>
              <a:rPr lang="en-GB"/>
              <a:t>Beswick, N. W. (1967). The 'Library-College' - the 'True University'? The Library Association Record, 198-202.</a:t>
            </a:r>
          </a:p>
        </p:txBody>
      </p:sp>
      <p:sp>
        <p:nvSpPr>
          <p:cNvPr id="9" name="Slide Number Placeholder 8"/>
          <p:cNvSpPr>
            <a:spLocks noGrp="1"/>
          </p:cNvSpPr>
          <p:nvPr>
            <p:ph type="sldNum" sz="quarter" idx="12"/>
          </p:nvPr>
        </p:nvSpPr>
        <p:spPr/>
        <p:txBody>
          <a:bodyPr/>
          <a:lstStyle/>
          <a:p>
            <a:fld id="{C84125F2-D58B-47E6-8DE7-E81A19D11E3A}" type="slidenum">
              <a:rPr lang="en-GB" smtClean="0"/>
              <a:t>‹#›</a:t>
            </a:fld>
            <a:endParaRPr lang="en-GB"/>
          </a:p>
        </p:txBody>
      </p:sp>
    </p:spTree>
    <p:extLst>
      <p:ext uri="{BB962C8B-B14F-4D97-AF65-F5344CB8AC3E}">
        <p14:creationId xmlns:p14="http://schemas.microsoft.com/office/powerpoint/2010/main" val="36803696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C4A8D5-6457-4E78-A7A9-6C6028C85E59}" type="datetime1">
              <a:rPr lang="en-US" smtClean="0"/>
              <a:t>7/4/2023</a:t>
            </a:fld>
            <a:endParaRPr lang="en-GB"/>
          </a:p>
        </p:txBody>
      </p:sp>
      <p:sp>
        <p:nvSpPr>
          <p:cNvPr id="4" name="Footer Placeholder 3"/>
          <p:cNvSpPr>
            <a:spLocks noGrp="1"/>
          </p:cNvSpPr>
          <p:nvPr>
            <p:ph type="ftr" sz="quarter" idx="11"/>
          </p:nvPr>
        </p:nvSpPr>
        <p:spPr/>
        <p:txBody>
          <a:bodyPr/>
          <a:lstStyle/>
          <a:p>
            <a:r>
              <a:rPr lang="en-GB"/>
              <a:t>Beswick, N. W. (1967). The 'Library-College' - the 'True University'? The Library Association Record, 198-202.</a:t>
            </a:r>
          </a:p>
        </p:txBody>
      </p:sp>
      <p:sp>
        <p:nvSpPr>
          <p:cNvPr id="5" name="Slide Number Placeholder 4"/>
          <p:cNvSpPr>
            <a:spLocks noGrp="1"/>
          </p:cNvSpPr>
          <p:nvPr>
            <p:ph type="sldNum" sz="quarter" idx="12"/>
          </p:nvPr>
        </p:nvSpPr>
        <p:spPr/>
        <p:txBody>
          <a:bodyPr/>
          <a:lstStyle/>
          <a:p>
            <a:fld id="{C84125F2-D58B-47E6-8DE7-E81A19D11E3A}" type="slidenum">
              <a:rPr lang="en-GB" smtClean="0"/>
              <a:t>‹#›</a:t>
            </a:fld>
            <a:endParaRPr lang="en-GB"/>
          </a:p>
        </p:txBody>
      </p:sp>
    </p:spTree>
    <p:extLst>
      <p:ext uri="{BB962C8B-B14F-4D97-AF65-F5344CB8AC3E}">
        <p14:creationId xmlns:p14="http://schemas.microsoft.com/office/powerpoint/2010/main" val="31893906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6C1636-B438-4756-B129-8A1BD2D3DB8F}" type="datetime1">
              <a:rPr lang="en-US" smtClean="0"/>
              <a:t>7/4/2023</a:t>
            </a:fld>
            <a:endParaRPr lang="en-GB"/>
          </a:p>
        </p:txBody>
      </p:sp>
      <p:sp>
        <p:nvSpPr>
          <p:cNvPr id="3" name="Footer Placeholder 2"/>
          <p:cNvSpPr>
            <a:spLocks noGrp="1"/>
          </p:cNvSpPr>
          <p:nvPr>
            <p:ph type="ftr" sz="quarter" idx="11"/>
          </p:nvPr>
        </p:nvSpPr>
        <p:spPr/>
        <p:txBody>
          <a:bodyPr/>
          <a:lstStyle/>
          <a:p>
            <a:r>
              <a:rPr lang="en-GB"/>
              <a:t>Beswick, N. W. (1967). The 'Library-College' - the 'True University'? The Library Association Record, 198-202.</a:t>
            </a:r>
          </a:p>
        </p:txBody>
      </p:sp>
      <p:sp>
        <p:nvSpPr>
          <p:cNvPr id="4" name="Slide Number Placeholder 3"/>
          <p:cNvSpPr>
            <a:spLocks noGrp="1"/>
          </p:cNvSpPr>
          <p:nvPr>
            <p:ph type="sldNum" sz="quarter" idx="12"/>
          </p:nvPr>
        </p:nvSpPr>
        <p:spPr/>
        <p:txBody>
          <a:bodyPr/>
          <a:lstStyle/>
          <a:p>
            <a:fld id="{C84125F2-D58B-47E6-8DE7-E81A19D11E3A}" type="slidenum">
              <a:rPr lang="en-GB" smtClean="0"/>
              <a:t>‹#›</a:t>
            </a:fld>
            <a:endParaRPr lang="en-GB"/>
          </a:p>
        </p:txBody>
      </p:sp>
    </p:spTree>
    <p:extLst>
      <p:ext uri="{BB962C8B-B14F-4D97-AF65-F5344CB8AC3E}">
        <p14:creationId xmlns:p14="http://schemas.microsoft.com/office/powerpoint/2010/main" val="614792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CAA043-1F52-4F3C-80B7-E9138886D51E}" type="datetime1">
              <a:rPr lang="en-US" smtClean="0"/>
              <a:t>7/4/2023</a:t>
            </a:fld>
            <a:endParaRPr lang="en-US"/>
          </a:p>
        </p:txBody>
      </p:sp>
      <p:sp>
        <p:nvSpPr>
          <p:cNvPr id="5" name="Footer Placeholder 4"/>
          <p:cNvSpPr>
            <a:spLocks noGrp="1"/>
          </p:cNvSpPr>
          <p:nvPr>
            <p:ph type="ftr" sz="quarter" idx="11"/>
          </p:nvPr>
        </p:nvSpPr>
        <p:spPr/>
        <p:txBody>
          <a:bodyPr/>
          <a:lstStyle/>
          <a:p>
            <a:r>
              <a:rPr lang="en-GB"/>
              <a:t>Beswick, N. W. (1967). The 'Library-College' - the 'True University'? The Library Association Record, 198-202.</a:t>
            </a:r>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D81AD1F-00FC-4516-8633-CA5467515BBB}" type="datetime1">
              <a:rPr lang="en-US" smtClean="0"/>
              <a:t>7/4/2023</a:t>
            </a:fld>
            <a:endParaRPr lang="en-GB"/>
          </a:p>
        </p:txBody>
      </p:sp>
      <p:sp>
        <p:nvSpPr>
          <p:cNvPr id="6" name="Footer Placeholder 5"/>
          <p:cNvSpPr>
            <a:spLocks noGrp="1"/>
          </p:cNvSpPr>
          <p:nvPr>
            <p:ph type="ftr" sz="quarter" idx="11"/>
          </p:nvPr>
        </p:nvSpPr>
        <p:spPr/>
        <p:txBody>
          <a:bodyPr/>
          <a:lstStyle/>
          <a:p>
            <a:r>
              <a:rPr lang="en-GB"/>
              <a:t>Beswick, N. W. (1967). The 'Library-College' - the 'True University'? The Library Association Record, 198-202.</a:t>
            </a:r>
          </a:p>
        </p:txBody>
      </p:sp>
      <p:sp>
        <p:nvSpPr>
          <p:cNvPr id="7" name="Slide Number Placeholder 6"/>
          <p:cNvSpPr>
            <a:spLocks noGrp="1"/>
          </p:cNvSpPr>
          <p:nvPr>
            <p:ph type="sldNum" sz="quarter" idx="12"/>
          </p:nvPr>
        </p:nvSpPr>
        <p:spPr/>
        <p:txBody>
          <a:bodyPr/>
          <a:lstStyle/>
          <a:p>
            <a:fld id="{C84125F2-D58B-47E6-8DE7-E81A19D11E3A}" type="slidenum">
              <a:rPr lang="en-GB" smtClean="0"/>
              <a:t>‹#›</a:t>
            </a:fld>
            <a:endParaRPr lang="en-GB"/>
          </a:p>
        </p:txBody>
      </p:sp>
    </p:spTree>
    <p:extLst>
      <p:ext uri="{BB962C8B-B14F-4D97-AF65-F5344CB8AC3E}">
        <p14:creationId xmlns:p14="http://schemas.microsoft.com/office/powerpoint/2010/main" val="8733653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8C306A-5EB4-4873-B61C-2A78A8DB3FA3}" type="datetime1">
              <a:rPr lang="en-US" smtClean="0"/>
              <a:t>7/4/2023</a:t>
            </a:fld>
            <a:endParaRPr lang="en-GB"/>
          </a:p>
        </p:txBody>
      </p:sp>
      <p:sp>
        <p:nvSpPr>
          <p:cNvPr id="6" name="Footer Placeholder 5"/>
          <p:cNvSpPr>
            <a:spLocks noGrp="1"/>
          </p:cNvSpPr>
          <p:nvPr>
            <p:ph type="ftr" sz="quarter" idx="11"/>
          </p:nvPr>
        </p:nvSpPr>
        <p:spPr/>
        <p:txBody>
          <a:bodyPr/>
          <a:lstStyle/>
          <a:p>
            <a:r>
              <a:rPr lang="en-GB"/>
              <a:t>Beswick, N. W. (1967). The 'Library-College' - the 'True University'? The Library Association Record, 198-202.</a:t>
            </a:r>
          </a:p>
        </p:txBody>
      </p:sp>
      <p:sp>
        <p:nvSpPr>
          <p:cNvPr id="7" name="Slide Number Placeholder 6"/>
          <p:cNvSpPr>
            <a:spLocks noGrp="1"/>
          </p:cNvSpPr>
          <p:nvPr>
            <p:ph type="sldNum" sz="quarter" idx="12"/>
          </p:nvPr>
        </p:nvSpPr>
        <p:spPr/>
        <p:txBody>
          <a:bodyPr/>
          <a:lstStyle/>
          <a:p>
            <a:fld id="{C84125F2-D58B-47E6-8DE7-E81A19D11E3A}" type="slidenum">
              <a:rPr lang="en-GB" smtClean="0"/>
              <a:t>‹#›</a:t>
            </a:fld>
            <a:endParaRPr lang="en-GB"/>
          </a:p>
        </p:txBody>
      </p:sp>
    </p:spTree>
    <p:extLst>
      <p:ext uri="{BB962C8B-B14F-4D97-AF65-F5344CB8AC3E}">
        <p14:creationId xmlns:p14="http://schemas.microsoft.com/office/powerpoint/2010/main" val="32013248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14589EA-3D4B-4587-8468-FC378C3586E6}" type="datetime1">
              <a:rPr lang="en-US" smtClean="0"/>
              <a:t>7/4/2023</a:t>
            </a:fld>
            <a:endParaRPr lang="en-GB"/>
          </a:p>
        </p:txBody>
      </p:sp>
      <p:sp>
        <p:nvSpPr>
          <p:cNvPr id="5" name="Footer Placeholder 4"/>
          <p:cNvSpPr>
            <a:spLocks noGrp="1"/>
          </p:cNvSpPr>
          <p:nvPr>
            <p:ph type="ftr" sz="quarter" idx="11"/>
          </p:nvPr>
        </p:nvSpPr>
        <p:spPr/>
        <p:txBody>
          <a:bodyPr/>
          <a:lstStyle/>
          <a:p>
            <a:r>
              <a:rPr lang="en-GB"/>
              <a:t>Beswick, N. W. (1967). The 'Library-College' - the 'True University'? The Library Association Record, 198-202.</a:t>
            </a:r>
          </a:p>
        </p:txBody>
      </p:sp>
      <p:sp>
        <p:nvSpPr>
          <p:cNvPr id="6" name="Slide Number Placeholder 5"/>
          <p:cNvSpPr>
            <a:spLocks noGrp="1"/>
          </p:cNvSpPr>
          <p:nvPr>
            <p:ph type="sldNum" sz="quarter" idx="12"/>
          </p:nvPr>
        </p:nvSpPr>
        <p:spPr/>
        <p:txBody>
          <a:bodyPr/>
          <a:lstStyle/>
          <a:p>
            <a:fld id="{C84125F2-D58B-47E6-8DE7-E81A19D11E3A}" type="slidenum">
              <a:rPr lang="en-GB" smtClean="0"/>
              <a:t>‹#›</a:t>
            </a:fld>
            <a:endParaRPr lang="en-GB"/>
          </a:p>
        </p:txBody>
      </p:sp>
    </p:spTree>
    <p:extLst>
      <p:ext uri="{BB962C8B-B14F-4D97-AF65-F5344CB8AC3E}">
        <p14:creationId xmlns:p14="http://schemas.microsoft.com/office/powerpoint/2010/main" val="1007863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769B17D-63C6-490D-86FD-E4AF0D599E10}" type="datetime1">
              <a:rPr lang="en-US" smtClean="0"/>
              <a:t>7/4/2023</a:t>
            </a:fld>
            <a:endParaRPr lang="en-GB"/>
          </a:p>
        </p:txBody>
      </p:sp>
      <p:sp>
        <p:nvSpPr>
          <p:cNvPr id="5" name="Footer Placeholder 4"/>
          <p:cNvSpPr>
            <a:spLocks noGrp="1"/>
          </p:cNvSpPr>
          <p:nvPr>
            <p:ph type="ftr" sz="quarter" idx="11"/>
          </p:nvPr>
        </p:nvSpPr>
        <p:spPr/>
        <p:txBody>
          <a:bodyPr/>
          <a:lstStyle/>
          <a:p>
            <a:r>
              <a:rPr lang="en-GB"/>
              <a:t>Beswick, N. W. (1967). The 'Library-College' - the 'True University'? The Library Association Record, 198-202.</a:t>
            </a:r>
          </a:p>
        </p:txBody>
      </p:sp>
      <p:sp>
        <p:nvSpPr>
          <p:cNvPr id="6" name="Slide Number Placeholder 5"/>
          <p:cNvSpPr>
            <a:spLocks noGrp="1"/>
          </p:cNvSpPr>
          <p:nvPr>
            <p:ph type="sldNum" sz="quarter" idx="12"/>
          </p:nvPr>
        </p:nvSpPr>
        <p:spPr/>
        <p:txBody>
          <a:bodyPr/>
          <a:lstStyle/>
          <a:p>
            <a:fld id="{C84125F2-D58B-47E6-8DE7-E81A19D11E3A}" type="slidenum">
              <a:rPr lang="en-GB" smtClean="0"/>
              <a:t>‹#›</a:t>
            </a:fld>
            <a:endParaRPr lang="en-GB"/>
          </a:p>
        </p:txBody>
      </p:sp>
    </p:spTree>
    <p:extLst>
      <p:ext uri="{BB962C8B-B14F-4D97-AF65-F5344CB8AC3E}">
        <p14:creationId xmlns:p14="http://schemas.microsoft.com/office/powerpoint/2010/main" val="20157655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BF4ED32-1937-4214-A2D6-E0544405D681}" type="datetime1">
              <a:rPr lang="en-US" smtClean="0"/>
              <a:t>7/4/2023</a:t>
            </a:fld>
            <a:endParaRPr lang="en-GB"/>
          </a:p>
        </p:txBody>
      </p:sp>
      <p:sp>
        <p:nvSpPr>
          <p:cNvPr id="5" name="Footer Placeholder 4"/>
          <p:cNvSpPr>
            <a:spLocks noGrp="1"/>
          </p:cNvSpPr>
          <p:nvPr>
            <p:ph type="ftr" sz="quarter" idx="11"/>
          </p:nvPr>
        </p:nvSpPr>
        <p:spPr/>
        <p:txBody>
          <a:bodyPr/>
          <a:lstStyle/>
          <a:p>
            <a:r>
              <a:rPr lang="en-GB"/>
              <a:t>Beswick, N. W. (1967). The 'Library-College' - the 'True University'? The Library Association Record, 198-202.</a:t>
            </a:r>
          </a:p>
        </p:txBody>
      </p:sp>
      <p:sp>
        <p:nvSpPr>
          <p:cNvPr id="6" name="Slide Number Placeholder 5"/>
          <p:cNvSpPr>
            <a:spLocks noGrp="1"/>
          </p:cNvSpPr>
          <p:nvPr>
            <p:ph type="sldNum" sz="quarter" idx="12"/>
          </p:nvPr>
        </p:nvSpPr>
        <p:spPr/>
        <p:txBody>
          <a:bodyPr/>
          <a:lstStyle/>
          <a:p>
            <a:fld id="{4716480F-2367-4E20-8BB0-F445F54422E3}" type="slidenum">
              <a:rPr lang="en-GB" smtClean="0"/>
              <a:t>‹#›</a:t>
            </a:fld>
            <a:endParaRPr lang="en-GB"/>
          </a:p>
        </p:txBody>
      </p:sp>
    </p:spTree>
    <p:extLst>
      <p:ext uri="{BB962C8B-B14F-4D97-AF65-F5344CB8AC3E}">
        <p14:creationId xmlns:p14="http://schemas.microsoft.com/office/powerpoint/2010/main" val="786553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72AADEB-796C-40ED-904F-B7419BC3413B}" type="datetime1">
              <a:rPr lang="en-US" smtClean="0"/>
              <a:t>7/4/2023</a:t>
            </a:fld>
            <a:endParaRPr lang="en-GB"/>
          </a:p>
        </p:txBody>
      </p:sp>
      <p:sp>
        <p:nvSpPr>
          <p:cNvPr id="5" name="Footer Placeholder 4"/>
          <p:cNvSpPr>
            <a:spLocks noGrp="1"/>
          </p:cNvSpPr>
          <p:nvPr>
            <p:ph type="ftr" sz="quarter" idx="11"/>
          </p:nvPr>
        </p:nvSpPr>
        <p:spPr/>
        <p:txBody>
          <a:bodyPr/>
          <a:lstStyle/>
          <a:p>
            <a:r>
              <a:rPr lang="en-GB"/>
              <a:t>Beswick, N. W. (1967). The 'Library-College' - the 'True University'? The Library Association Record, 198-202.</a:t>
            </a:r>
          </a:p>
        </p:txBody>
      </p:sp>
      <p:sp>
        <p:nvSpPr>
          <p:cNvPr id="6" name="Slide Number Placeholder 5"/>
          <p:cNvSpPr>
            <a:spLocks noGrp="1"/>
          </p:cNvSpPr>
          <p:nvPr>
            <p:ph type="sldNum" sz="quarter" idx="12"/>
          </p:nvPr>
        </p:nvSpPr>
        <p:spPr/>
        <p:txBody>
          <a:bodyPr/>
          <a:lstStyle/>
          <a:p>
            <a:fld id="{4716480F-2367-4E20-8BB0-F445F54422E3}" type="slidenum">
              <a:rPr lang="en-GB" smtClean="0"/>
              <a:t>‹#›</a:t>
            </a:fld>
            <a:endParaRPr lang="en-GB"/>
          </a:p>
        </p:txBody>
      </p:sp>
    </p:spTree>
    <p:extLst>
      <p:ext uri="{BB962C8B-B14F-4D97-AF65-F5344CB8AC3E}">
        <p14:creationId xmlns:p14="http://schemas.microsoft.com/office/powerpoint/2010/main" val="1041590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E3CE16E-1CB8-46BE-9769-B9F68858B9B5}" type="datetime1">
              <a:rPr lang="en-US" smtClean="0"/>
              <a:t>7/4/2023</a:t>
            </a:fld>
            <a:endParaRPr lang="en-GB"/>
          </a:p>
        </p:txBody>
      </p:sp>
      <p:sp>
        <p:nvSpPr>
          <p:cNvPr id="5" name="Footer Placeholder 4"/>
          <p:cNvSpPr>
            <a:spLocks noGrp="1"/>
          </p:cNvSpPr>
          <p:nvPr>
            <p:ph type="ftr" sz="quarter" idx="11"/>
          </p:nvPr>
        </p:nvSpPr>
        <p:spPr/>
        <p:txBody>
          <a:bodyPr/>
          <a:lstStyle/>
          <a:p>
            <a:r>
              <a:rPr lang="en-GB"/>
              <a:t>Beswick, N. W. (1967). The 'Library-College' - the 'True University'? The Library Association Record, 198-202.</a:t>
            </a:r>
          </a:p>
        </p:txBody>
      </p:sp>
      <p:sp>
        <p:nvSpPr>
          <p:cNvPr id="6" name="Slide Number Placeholder 5"/>
          <p:cNvSpPr>
            <a:spLocks noGrp="1"/>
          </p:cNvSpPr>
          <p:nvPr>
            <p:ph type="sldNum" sz="quarter" idx="12"/>
          </p:nvPr>
        </p:nvSpPr>
        <p:spPr/>
        <p:txBody>
          <a:bodyPr/>
          <a:lstStyle/>
          <a:p>
            <a:fld id="{4716480F-2367-4E20-8BB0-F445F54422E3}" type="slidenum">
              <a:rPr lang="en-GB" smtClean="0"/>
              <a:t>‹#›</a:t>
            </a:fld>
            <a:endParaRPr lang="en-GB"/>
          </a:p>
        </p:txBody>
      </p:sp>
    </p:spTree>
    <p:extLst>
      <p:ext uri="{BB962C8B-B14F-4D97-AF65-F5344CB8AC3E}">
        <p14:creationId xmlns:p14="http://schemas.microsoft.com/office/powerpoint/2010/main" val="12456539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E0B5696-FBE4-4588-BF75-77CC2637E0E6}" type="datetime1">
              <a:rPr lang="en-US" smtClean="0"/>
              <a:t>7/4/2023</a:t>
            </a:fld>
            <a:endParaRPr lang="en-GB"/>
          </a:p>
        </p:txBody>
      </p:sp>
      <p:sp>
        <p:nvSpPr>
          <p:cNvPr id="6" name="Footer Placeholder 5"/>
          <p:cNvSpPr>
            <a:spLocks noGrp="1"/>
          </p:cNvSpPr>
          <p:nvPr>
            <p:ph type="ftr" sz="quarter" idx="11"/>
          </p:nvPr>
        </p:nvSpPr>
        <p:spPr/>
        <p:txBody>
          <a:bodyPr/>
          <a:lstStyle/>
          <a:p>
            <a:r>
              <a:rPr lang="en-GB"/>
              <a:t>Beswick, N. W. (1967). The 'Library-College' - the 'True University'? The Library Association Record, 198-202.</a:t>
            </a:r>
          </a:p>
        </p:txBody>
      </p:sp>
      <p:sp>
        <p:nvSpPr>
          <p:cNvPr id="7" name="Slide Number Placeholder 6"/>
          <p:cNvSpPr>
            <a:spLocks noGrp="1"/>
          </p:cNvSpPr>
          <p:nvPr>
            <p:ph type="sldNum" sz="quarter" idx="12"/>
          </p:nvPr>
        </p:nvSpPr>
        <p:spPr/>
        <p:txBody>
          <a:bodyPr/>
          <a:lstStyle/>
          <a:p>
            <a:fld id="{4716480F-2367-4E20-8BB0-F445F54422E3}" type="slidenum">
              <a:rPr lang="en-GB" smtClean="0"/>
              <a:t>‹#›</a:t>
            </a:fld>
            <a:endParaRPr lang="en-GB"/>
          </a:p>
        </p:txBody>
      </p:sp>
    </p:spTree>
    <p:extLst>
      <p:ext uri="{BB962C8B-B14F-4D97-AF65-F5344CB8AC3E}">
        <p14:creationId xmlns:p14="http://schemas.microsoft.com/office/powerpoint/2010/main" val="26419512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73D48C7-BED9-4679-8D4B-C6FDDF9E33E5}" type="datetime1">
              <a:rPr lang="en-US" smtClean="0"/>
              <a:t>7/4/2023</a:t>
            </a:fld>
            <a:endParaRPr lang="en-GB"/>
          </a:p>
        </p:txBody>
      </p:sp>
      <p:sp>
        <p:nvSpPr>
          <p:cNvPr id="8" name="Footer Placeholder 7"/>
          <p:cNvSpPr>
            <a:spLocks noGrp="1"/>
          </p:cNvSpPr>
          <p:nvPr>
            <p:ph type="ftr" sz="quarter" idx="11"/>
          </p:nvPr>
        </p:nvSpPr>
        <p:spPr/>
        <p:txBody>
          <a:bodyPr/>
          <a:lstStyle/>
          <a:p>
            <a:r>
              <a:rPr lang="en-GB"/>
              <a:t>Beswick, N. W. (1967). The 'Library-College' - the 'True University'? The Library Association Record, 198-202.</a:t>
            </a:r>
          </a:p>
        </p:txBody>
      </p:sp>
      <p:sp>
        <p:nvSpPr>
          <p:cNvPr id="9" name="Slide Number Placeholder 8"/>
          <p:cNvSpPr>
            <a:spLocks noGrp="1"/>
          </p:cNvSpPr>
          <p:nvPr>
            <p:ph type="sldNum" sz="quarter" idx="12"/>
          </p:nvPr>
        </p:nvSpPr>
        <p:spPr/>
        <p:txBody>
          <a:bodyPr/>
          <a:lstStyle/>
          <a:p>
            <a:fld id="{4716480F-2367-4E20-8BB0-F445F54422E3}" type="slidenum">
              <a:rPr lang="en-GB" smtClean="0"/>
              <a:t>‹#›</a:t>
            </a:fld>
            <a:endParaRPr lang="en-GB"/>
          </a:p>
        </p:txBody>
      </p:sp>
    </p:spTree>
    <p:extLst>
      <p:ext uri="{BB962C8B-B14F-4D97-AF65-F5344CB8AC3E}">
        <p14:creationId xmlns:p14="http://schemas.microsoft.com/office/powerpoint/2010/main" val="20431858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C7E6B1C-160A-4863-9607-39AF19253376}" type="datetime1">
              <a:rPr lang="en-US" smtClean="0"/>
              <a:t>7/4/2023</a:t>
            </a:fld>
            <a:endParaRPr lang="en-GB"/>
          </a:p>
        </p:txBody>
      </p:sp>
      <p:sp>
        <p:nvSpPr>
          <p:cNvPr id="4" name="Footer Placeholder 3"/>
          <p:cNvSpPr>
            <a:spLocks noGrp="1"/>
          </p:cNvSpPr>
          <p:nvPr>
            <p:ph type="ftr" sz="quarter" idx="11"/>
          </p:nvPr>
        </p:nvSpPr>
        <p:spPr/>
        <p:txBody>
          <a:bodyPr/>
          <a:lstStyle/>
          <a:p>
            <a:r>
              <a:rPr lang="en-GB"/>
              <a:t>Beswick, N. W. (1967). The 'Library-College' - the 'True University'? The Library Association Record, 198-202.</a:t>
            </a:r>
          </a:p>
        </p:txBody>
      </p:sp>
      <p:sp>
        <p:nvSpPr>
          <p:cNvPr id="5" name="Slide Number Placeholder 4"/>
          <p:cNvSpPr>
            <a:spLocks noGrp="1"/>
          </p:cNvSpPr>
          <p:nvPr>
            <p:ph type="sldNum" sz="quarter" idx="12"/>
          </p:nvPr>
        </p:nvSpPr>
        <p:spPr/>
        <p:txBody>
          <a:bodyPr/>
          <a:lstStyle/>
          <a:p>
            <a:fld id="{4716480F-2367-4E20-8BB0-F445F54422E3}" type="slidenum">
              <a:rPr lang="en-GB" smtClean="0"/>
              <a:t>‹#›</a:t>
            </a:fld>
            <a:endParaRPr lang="en-GB"/>
          </a:p>
        </p:txBody>
      </p:sp>
    </p:spTree>
    <p:extLst>
      <p:ext uri="{BB962C8B-B14F-4D97-AF65-F5344CB8AC3E}">
        <p14:creationId xmlns:p14="http://schemas.microsoft.com/office/powerpoint/2010/main" val="1223338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8F14DA2-9156-4E81-B949-A2EA7A288B1B}" type="datetime1">
              <a:rPr lang="en-US" smtClean="0"/>
              <a:t>7/4/2023</a:t>
            </a:fld>
            <a:endParaRPr lang="en-US"/>
          </a:p>
        </p:txBody>
      </p:sp>
      <p:sp>
        <p:nvSpPr>
          <p:cNvPr id="6" name="Footer Placeholder 5"/>
          <p:cNvSpPr>
            <a:spLocks noGrp="1"/>
          </p:cNvSpPr>
          <p:nvPr>
            <p:ph type="ftr" sz="quarter" idx="11"/>
          </p:nvPr>
        </p:nvSpPr>
        <p:spPr/>
        <p:txBody>
          <a:bodyPr/>
          <a:lstStyle/>
          <a:p>
            <a:r>
              <a:rPr lang="en-GB"/>
              <a:t>Beswick, N. W. (1967). The 'Library-College' - the 'True University'? The Library Association Record, 198-202.</a:t>
            </a:r>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4E02D4-71AB-4B8E-869E-D64ECC1276C6}" type="datetime1">
              <a:rPr lang="en-US" smtClean="0"/>
              <a:t>7/4/2023</a:t>
            </a:fld>
            <a:endParaRPr lang="en-GB"/>
          </a:p>
        </p:txBody>
      </p:sp>
      <p:sp>
        <p:nvSpPr>
          <p:cNvPr id="3" name="Footer Placeholder 2"/>
          <p:cNvSpPr>
            <a:spLocks noGrp="1"/>
          </p:cNvSpPr>
          <p:nvPr>
            <p:ph type="ftr" sz="quarter" idx="11"/>
          </p:nvPr>
        </p:nvSpPr>
        <p:spPr/>
        <p:txBody>
          <a:bodyPr/>
          <a:lstStyle/>
          <a:p>
            <a:r>
              <a:rPr lang="en-GB"/>
              <a:t>Beswick, N. W. (1967). The 'Library-College' - the 'True University'? The Library Association Record, 198-202.</a:t>
            </a:r>
          </a:p>
        </p:txBody>
      </p:sp>
      <p:sp>
        <p:nvSpPr>
          <p:cNvPr id="4" name="Slide Number Placeholder 3"/>
          <p:cNvSpPr>
            <a:spLocks noGrp="1"/>
          </p:cNvSpPr>
          <p:nvPr>
            <p:ph type="sldNum" sz="quarter" idx="12"/>
          </p:nvPr>
        </p:nvSpPr>
        <p:spPr/>
        <p:txBody>
          <a:bodyPr/>
          <a:lstStyle/>
          <a:p>
            <a:fld id="{4716480F-2367-4E20-8BB0-F445F54422E3}" type="slidenum">
              <a:rPr lang="en-GB" smtClean="0"/>
              <a:t>‹#›</a:t>
            </a:fld>
            <a:endParaRPr lang="en-GB"/>
          </a:p>
        </p:txBody>
      </p:sp>
    </p:spTree>
    <p:extLst>
      <p:ext uri="{BB962C8B-B14F-4D97-AF65-F5344CB8AC3E}">
        <p14:creationId xmlns:p14="http://schemas.microsoft.com/office/powerpoint/2010/main" val="17758496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FBC6FB-841B-42D1-A49F-0E76FB49DE97}" type="datetime1">
              <a:rPr lang="en-US" smtClean="0"/>
              <a:t>7/4/2023</a:t>
            </a:fld>
            <a:endParaRPr lang="en-GB"/>
          </a:p>
        </p:txBody>
      </p:sp>
      <p:sp>
        <p:nvSpPr>
          <p:cNvPr id="6" name="Footer Placeholder 5"/>
          <p:cNvSpPr>
            <a:spLocks noGrp="1"/>
          </p:cNvSpPr>
          <p:nvPr>
            <p:ph type="ftr" sz="quarter" idx="11"/>
          </p:nvPr>
        </p:nvSpPr>
        <p:spPr/>
        <p:txBody>
          <a:bodyPr/>
          <a:lstStyle/>
          <a:p>
            <a:r>
              <a:rPr lang="en-GB"/>
              <a:t>Beswick, N. W. (1967). The 'Library-College' - the 'True University'? The Library Association Record, 198-202.</a:t>
            </a:r>
          </a:p>
        </p:txBody>
      </p:sp>
      <p:sp>
        <p:nvSpPr>
          <p:cNvPr id="7" name="Slide Number Placeholder 6"/>
          <p:cNvSpPr>
            <a:spLocks noGrp="1"/>
          </p:cNvSpPr>
          <p:nvPr>
            <p:ph type="sldNum" sz="quarter" idx="12"/>
          </p:nvPr>
        </p:nvSpPr>
        <p:spPr/>
        <p:txBody>
          <a:bodyPr/>
          <a:lstStyle/>
          <a:p>
            <a:fld id="{4716480F-2367-4E20-8BB0-F445F54422E3}" type="slidenum">
              <a:rPr lang="en-GB" smtClean="0"/>
              <a:t>‹#›</a:t>
            </a:fld>
            <a:endParaRPr lang="en-GB"/>
          </a:p>
        </p:txBody>
      </p:sp>
    </p:spTree>
    <p:extLst>
      <p:ext uri="{BB962C8B-B14F-4D97-AF65-F5344CB8AC3E}">
        <p14:creationId xmlns:p14="http://schemas.microsoft.com/office/powerpoint/2010/main" val="31631682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4402FFC-D7B3-4676-8347-7713643BB5D9}" type="datetime1">
              <a:rPr lang="en-US" smtClean="0"/>
              <a:t>7/4/2023</a:t>
            </a:fld>
            <a:endParaRPr lang="en-GB"/>
          </a:p>
        </p:txBody>
      </p:sp>
      <p:sp>
        <p:nvSpPr>
          <p:cNvPr id="6" name="Footer Placeholder 5"/>
          <p:cNvSpPr>
            <a:spLocks noGrp="1"/>
          </p:cNvSpPr>
          <p:nvPr>
            <p:ph type="ftr" sz="quarter" idx="11"/>
          </p:nvPr>
        </p:nvSpPr>
        <p:spPr/>
        <p:txBody>
          <a:bodyPr/>
          <a:lstStyle/>
          <a:p>
            <a:r>
              <a:rPr lang="en-GB"/>
              <a:t>Beswick, N. W. (1967). The 'Library-College' - the 'True University'? The Library Association Record, 198-202.</a:t>
            </a:r>
          </a:p>
        </p:txBody>
      </p:sp>
      <p:sp>
        <p:nvSpPr>
          <p:cNvPr id="7" name="Slide Number Placeholder 6"/>
          <p:cNvSpPr>
            <a:spLocks noGrp="1"/>
          </p:cNvSpPr>
          <p:nvPr>
            <p:ph type="sldNum" sz="quarter" idx="12"/>
          </p:nvPr>
        </p:nvSpPr>
        <p:spPr/>
        <p:txBody>
          <a:bodyPr/>
          <a:lstStyle/>
          <a:p>
            <a:fld id="{4716480F-2367-4E20-8BB0-F445F54422E3}" type="slidenum">
              <a:rPr lang="en-GB" smtClean="0"/>
              <a:t>‹#›</a:t>
            </a:fld>
            <a:endParaRPr lang="en-GB"/>
          </a:p>
        </p:txBody>
      </p:sp>
    </p:spTree>
    <p:extLst>
      <p:ext uri="{BB962C8B-B14F-4D97-AF65-F5344CB8AC3E}">
        <p14:creationId xmlns:p14="http://schemas.microsoft.com/office/powerpoint/2010/main" val="10893593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931D9A0-1C99-4E60-8865-3787B3960826}" type="datetime1">
              <a:rPr lang="en-US" smtClean="0"/>
              <a:t>7/4/2023</a:t>
            </a:fld>
            <a:endParaRPr lang="en-GB"/>
          </a:p>
        </p:txBody>
      </p:sp>
      <p:sp>
        <p:nvSpPr>
          <p:cNvPr id="5" name="Footer Placeholder 4"/>
          <p:cNvSpPr>
            <a:spLocks noGrp="1"/>
          </p:cNvSpPr>
          <p:nvPr>
            <p:ph type="ftr" sz="quarter" idx="11"/>
          </p:nvPr>
        </p:nvSpPr>
        <p:spPr/>
        <p:txBody>
          <a:bodyPr/>
          <a:lstStyle/>
          <a:p>
            <a:r>
              <a:rPr lang="en-GB"/>
              <a:t>Beswick, N. W. (1967). The 'Library-College' - the 'True University'? The Library Association Record, 198-202.</a:t>
            </a:r>
          </a:p>
        </p:txBody>
      </p:sp>
      <p:sp>
        <p:nvSpPr>
          <p:cNvPr id="6" name="Slide Number Placeholder 5"/>
          <p:cNvSpPr>
            <a:spLocks noGrp="1"/>
          </p:cNvSpPr>
          <p:nvPr>
            <p:ph type="sldNum" sz="quarter" idx="12"/>
          </p:nvPr>
        </p:nvSpPr>
        <p:spPr/>
        <p:txBody>
          <a:bodyPr/>
          <a:lstStyle/>
          <a:p>
            <a:fld id="{4716480F-2367-4E20-8BB0-F445F54422E3}" type="slidenum">
              <a:rPr lang="en-GB" smtClean="0"/>
              <a:t>‹#›</a:t>
            </a:fld>
            <a:endParaRPr lang="en-GB"/>
          </a:p>
        </p:txBody>
      </p:sp>
    </p:spTree>
    <p:extLst>
      <p:ext uri="{BB962C8B-B14F-4D97-AF65-F5344CB8AC3E}">
        <p14:creationId xmlns:p14="http://schemas.microsoft.com/office/powerpoint/2010/main" val="29053738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FE61ACF-6200-4955-86D8-9FB10E437A9B}" type="datetime1">
              <a:rPr lang="en-US" smtClean="0"/>
              <a:t>7/4/2023</a:t>
            </a:fld>
            <a:endParaRPr lang="en-GB"/>
          </a:p>
        </p:txBody>
      </p:sp>
      <p:sp>
        <p:nvSpPr>
          <p:cNvPr id="5" name="Footer Placeholder 4"/>
          <p:cNvSpPr>
            <a:spLocks noGrp="1"/>
          </p:cNvSpPr>
          <p:nvPr>
            <p:ph type="ftr" sz="quarter" idx="11"/>
          </p:nvPr>
        </p:nvSpPr>
        <p:spPr/>
        <p:txBody>
          <a:bodyPr/>
          <a:lstStyle/>
          <a:p>
            <a:r>
              <a:rPr lang="en-GB"/>
              <a:t>Beswick, N. W. (1967). The 'Library-College' - the 'True University'? The Library Association Record, 198-202.</a:t>
            </a:r>
          </a:p>
        </p:txBody>
      </p:sp>
      <p:sp>
        <p:nvSpPr>
          <p:cNvPr id="6" name="Slide Number Placeholder 5"/>
          <p:cNvSpPr>
            <a:spLocks noGrp="1"/>
          </p:cNvSpPr>
          <p:nvPr>
            <p:ph type="sldNum" sz="quarter" idx="12"/>
          </p:nvPr>
        </p:nvSpPr>
        <p:spPr/>
        <p:txBody>
          <a:bodyPr/>
          <a:lstStyle/>
          <a:p>
            <a:fld id="{4716480F-2367-4E20-8BB0-F445F54422E3}" type="slidenum">
              <a:rPr lang="en-GB" smtClean="0"/>
              <a:t>‹#›</a:t>
            </a:fld>
            <a:endParaRPr lang="en-GB"/>
          </a:p>
        </p:txBody>
      </p:sp>
    </p:spTree>
    <p:extLst>
      <p:ext uri="{BB962C8B-B14F-4D97-AF65-F5344CB8AC3E}">
        <p14:creationId xmlns:p14="http://schemas.microsoft.com/office/powerpoint/2010/main" val="25589769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5F6E758-6203-4641-89CA-439750A4BD4E}" type="datetime1">
              <a:rPr lang="en-US" smtClean="0"/>
              <a:t>7/4/2023</a:t>
            </a:fld>
            <a:endParaRPr lang="en-GB"/>
          </a:p>
        </p:txBody>
      </p:sp>
      <p:sp>
        <p:nvSpPr>
          <p:cNvPr id="5" name="Footer Placeholder 4"/>
          <p:cNvSpPr>
            <a:spLocks noGrp="1"/>
          </p:cNvSpPr>
          <p:nvPr>
            <p:ph type="ftr" sz="quarter" idx="11"/>
          </p:nvPr>
        </p:nvSpPr>
        <p:spPr/>
        <p:txBody>
          <a:bodyPr/>
          <a:lstStyle/>
          <a:p>
            <a:r>
              <a:rPr lang="en-GB"/>
              <a:t>Beswick, N. W. (1967). The 'Library-College' - the 'True University'? The Library Association Record, 198-202.</a:t>
            </a:r>
          </a:p>
        </p:txBody>
      </p:sp>
      <p:sp>
        <p:nvSpPr>
          <p:cNvPr id="6" name="Slide Number Placeholder 5"/>
          <p:cNvSpPr>
            <a:spLocks noGrp="1"/>
          </p:cNvSpPr>
          <p:nvPr>
            <p:ph type="sldNum" sz="quarter" idx="12"/>
          </p:nvPr>
        </p:nvSpPr>
        <p:spPr/>
        <p:txBody>
          <a:bodyPr/>
          <a:lstStyle/>
          <a:p>
            <a:fld id="{592A967B-3A4C-4DFB-9326-4E1BB8B9562B}" type="slidenum">
              <a:rPr lang="en-GB" smtClean="0"/>
              <a:t>‹#›</a:t>
            </a:fld>
            <a:endParaRPr lang="en-GB"/>
          </a:p>
        </p:txBody>
      </p:sp>
    </p:spTree>
    <p:extLst>
      <p:ext uri="{BB962C8B-B14F-4D97-AF65-F5344CB8AC3E}">
        <p14:creationId xmlns:p14="http://schemas.microsoft.com/office/powerpoint/2010/main" val="21515326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1AD2EDC-38FD-40AB-9F49-E75B65B0E772}" type="datetime1">
              <a:rPr lang="en-US" smtClean="0"/>
              <a:t>7/4/2023</a:t>
            </a:fld>
            <a:endParaRPr lang="en-GB"/>
          </a:p>
        </p:txBody>
      </p:sp>
      <p:sp>
        <p:nvSpPr>
          <p:cNvPr id="5" name="Footer Placeholder 4"/>
          <p:cNvSpPr>
            <a:spLocks noGrp="1"/>
          </p:cNvSpPr>
          <p:nvPr>
            <p:ph type="ftr" sz="quarter" idx="11"/>
          </p:nvPr>
        </p:nvSpPr>
        <p:spPr/>
        <p:txBody>
          <a:bodyPr/>
          <a:lstStyle/>
          <a:p>
            <a:r>
              <a:rPr lang="en-GB"/>
              <a:t>Beswick, N. W. (1967). The 'Library-College' - the 'True University'? The Library Association Record, 198-202.</a:t>
            </a:r>
          </a:p>
        </p:txBody>
      </p:sp>
      <p:sp>
        <p:nvSpPr>
          <p:cNvPr id="6" name="Slide Number Placeholder 5"/>
          <p:cNvSpPr>
            <a:spLocks noGrp="1"/>
          </p:cNvSpPr>
          <p:nvPr>
            <p:ph type="sldNum" sz="quarter" idx="12"/>
          </p:nvPr>
        </p:nvSpPr>
        <p:spPr/>
        <p:txBody>
          <a:bodyPr/>
          <a:lstStyle/>
          <a:p>
            <a:fld id="{592A967B-3A4C-4DFB-9326-4E1BB8B9562B}" type="slidenum">
              <a:rPr lang="en-GB" smtClean="0"/>
              <a:t>‹#›</a:t>
            </a:fld>
            <a:endParaRPr lang="en-GB"/>
          </a:p>
        </p:txBody>
      </p:sp>
    </p:spTree>
    <p:extLst>
      <p:ext uri="{BB962C8B-B14F-4D97-AF65-F5344CB8AC3E}">
        <p14:creationId xmlns:p14="http://schemas.microsoft.com/office/powerpoint/2010/main" val="31771200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0B2BF1-6432-4103-B9A8-EED60D31ABED}" type="datetime1">
              <a:rPr lang="en-US" smtClean="0"/>
              <a:t>7/4/2023</a:t>
            </a:fld>
            <a:endParaRPr lang="en-GB"/>
          </a:p>
        </p:txBody>
      </p:sp>
      <p:sp>
        <p:nvSpPr>
          <p:cNvPr id="5" name="Footer Placeholder 4"/>
          <p:cNvSpPr>
            <a:spLocks noGrp="1"/>
          </p:cNvSpPr>
          <p:nvPr>
            <p:ph type="ftr" sz="quarter" idx="11"/>
          </p:nvPr>
        </p:nvSpPr>
        <p:spPr/>
        <p:txBody>
          <a:bodyPr/>
          <a:lstStyle/>
          <a:p>
            <a:r>
              <a:rPr lang="en-GB"/>
              <a:t>Beswick, N. W. (1967). The 'Library-College' - the 'True University'? The Library Association Record, 198-202.</a:t>
            </a:r>
          </a:p>
        </p:txBody>
      </p:sp>
      <p:sp>
        <p:nvSpPr>
          <p:cNvPr id="6" name="Slide Number Placeholder 5"/>
          <p:cNvSpPr>
            <a:spLocks noGrp="1"/>
          </p:cNvSpPr>
          <p:nvPr>
            <p:ph type="sldNum" sz="quarter" idx="12"/>
          </p:nvPr>
        </p:nvSpPr>
        <p:spPr/>
        <p:txBody>
          <a:bodyPr/>
          <a:lstStyle/>
          <a:p>
            <a:fld id="{592A967B-3A4C-4DFB-9326-4E1BB8B9562B}" type="slidenum">
              <a:rPr lang="en-GB" smtClean="0"/>
              <a:t>‹#›</a:t>
            </a:fld>
            <a:endParaRPr lang="en-GB"/>
          </a:p>
        </p:txBody>
      </p:sp>
    </p:spTree>
    <p:extLst>
      <p:ext uri="{BB962C8B-B14F-4D97-AF65-F5344CB8AC3E}">
        <p14:creationId xmlns:p14="http://schemas.microsoft.com/office/powerpoint/2010/main" val="27629808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CBF980C-A216-4101-8219-463662B73CF9}" type="datetime1">
              <a:rPr lang="en-US" smtClean="0"/>
              <a:t>7/4/2023</a:t>
            </a:fld>
            <a:endParaRPr lang="en-GB"/>
          </a:p>
        </p:txBody>
      </p:sp>
      <p:sp>
        <p:nvSpPr>
          <p:cNvPr id="6" name="Footer Placeholder 5"/>
          <p:cNvSpPr>
            <a:spLocks noGrp="1"/>
          </p:cNvSpPr>
          <p:nvPr>
            <p:ph type="ftr" sz="quarter" idx="11"/>
          </p:nvPr>
        </p:nvSpPr>
        <p:spPr/>
        <p:txBody>
          <a:bodyPr/>
          <a:lstStyle/>
          <a:p>
            <a:r>
              <a:rPr lang="en-GB"/>
              <a:t>Beswick, N. W. (1967). The 'Library-College' - the 'True University'? The Library Association Record, 198-202.</a:t>
            </a:r>
          </a:p>
        </p:txBody>
      </p:sp>
      <p:sp>
        <p:nvSpPr>
          <p:cNvPr id="7" name="Slide Number Placeholder 6"/>
          <p:cNvSpPr>
            <a:spLocks noGrp="1"/>
          </p:cNvSpPr>
          <p:nvPr>
            <p:ph type="sldNum" sz="quarter" idx="12"/>
          </p:nvPr>
        </p:nvSpPr>
        <p:spPr/>
        <p:txBody>
          <a:bodyPr/>
          <a:lstStyle/>
          <a:p>
            <a:fld id="{592A967B-3A4C-4DFB-9326-4E1BB8B9562B}" type="slidenum">
              <a:rPr lang="en-GB" smtClean="0"/>
              <a:t>‹#›</a:t>
            </a:fld>
            <a:endParaRPr lang="en-GB"/>
          </a:p>
        </p:txBody>
      </p:sp>
    </p:spTree>
    <p:extLst>
      <p:ext uri="{BB962C8B-B14F-4D97-AF65-F5344CB8AC3E}">
        <p14:creationId xmlns:p14="http://schemas.microsoft.com/office/powerpoint/2010/main" val="1956982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D9007A8-CDE2-4080-A329-8A1294444D1E}" type="datetime1">
              <a:rPr lang="en-US" smtClean="0"/>
              <a:t>7/4/2023</a:t>
            </a:fld>
            <a:endParaRPr lang="en-GB"/>
          </a:p>
        </p:txBody>
      </p:sp>
      <p:sp>
        <p:nvSpPr>
          <p:cNvPr id="8" name="Footer Placeholder 7"/>
          <p:cNvSpPr>
            <a:spLocks noGrp="1"/>
          </p:cNvSpPr>
          <p:nvPr>
            <p:ph type="ftr" sz="quarter" idx="11"/>
          </p:nvPr>
        </p:nvSpPr>
        <p:spPr/>
        <p:txBody>
          <a:bodyPr/>
          <a:lstStyle/>
          <a:p>
            <a:r>
              <a:rPr lang="en-GB"/>
              <a:t>Beswick, N. W. (1967). The 'Library-College' - the 'True University'? The Library Association Record, 198-202.</a:t>
            </a:r>
          </a:p>
        </p:txBody>
      </p:sp>
      <p:sp>
        <p:nvSpPr>
          <p:cNvPr id="9" name="Slide Number Placeholder 8"/>
          <p:cNvSpPr>
            <a:spLocks noGrp="1"/>
          </p:cNvSpPr>
          <p:nvPr>
            <p:ph type="sldNum" sz="quarter" idx="12"/>
          </p:nvPr>
        </p:nvSpPr>
        <p:spPr/>
        <p:txBody>
          <a:bodyPr/>
          <a:lstStyle/>
          <a:p>
            <a:fld id="{592A967B-3A4C-4DFB-9326-4E1BB8B9562B}" type="slidenum">
              <a:rPr lang="en-GB" smtClean="0"/>
              <a:t>‹#›</a:t>
            </a:fld>
            <a:endParaRPr lang="en-GB"/>
          </a:p>
        </p:txBody>
      </p:sp>
    </p:spTree>
    <p:extLst>
      <p:ext uri="{BB962C8B-B14F-4D97-AF65-F5344CB8AC3E}">
        <p14:creationId xmlns:p14="http://schemas.microsoft.com/office/powerpoint/2010/main" val="2616246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40ED3B4-E539-4C12-A7B4-EBA48379B73D}" type="datetime1">
              <a:rPr lang="en-US" smtClean="0"/>
              <a:t>7/4/2023</a:t>
            </a:fld>
            <a:endParaRPr lang="en-US"/>
          </a:p>
        </p:txBody>
      </p:sp>
      <p:sp>
        <p:nvSpPr>
          <p:cNvPr id="8" name="Footer Placeholder 7"/>
          <p:cNvSpPr>
            <a:spLocks noGrp="1"/>
          </p:cNvSpPr>
          <p:nvPr>
            <p:ph type="ftr" sz="quarter" idx="11"/>
          </p:nvPr>
        </p:nvSpPr>
        <p:spPr/>
        <p:txBody>
          <a:bodyPr/>
          <a:lstStyle/>
          <a:p>
            <a:r>
              <a:rPr lang="en-GB"/>
              <a:t>Beswick, N. W. (1967). The 'Library-College' - the 'True University'? The Library Association Record, 198-202.</a:t>
            </a:r>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C5BDFD6-7AEA-4B30-B9D8-C12DBE73A3FF}" type="datetime1">
              <a:rPr lang="en-US" smtClean="0"/>
              <a:t>7/4/2023</a:t>
            </a:fld>
            <a:endParaRPr lang="en-GB"/>
          </a:p>
        </p:txBody>
      </p:sp>
      <p:sp>
        <p:nvSpPr>
          <p:cNvPr id="4" name="Footer Placeholder 3"/>
          <p:cNvSpPr>
            <a:spLocks noGrp="1"/>
          </p:cNvSpPr>
          <p:nvPr>
            <p:ph type="ftr" sz="quarter" idx="11"/>
          </p:nvPr>
        </p:nvSpPr>
        <p:spPr/>
        <p:txBody>
          <a:bodyPr/>
          <a:lstStyle/>
          <a:p>
            <a:r>
              <a:rPr lang="en-GB"/>
              <a:t>Beswick, N. W. (1967). The 'Library-College' - the 'True University'? The Library Association Record, 198-202.</a:t>
            </a:r>
          </a:p>
        </p:txBody>
      </p:sp>
      <p:sp>
        <p:nvSpPr>
          <p:cNvPr id="5" name="Slide Number Placeholder 4"/>
          <p:cNvSpPr>
            <a:spLocks noGrp="1"/>
          </p:cNvSpPr>
          <p:nvPr>
            <p:ph type="sldNum" sz="quarter" idx="12"/>
          </p:nvPr>
        </p:nvSpPr>
        <p:spPr/>
        <p:txBody>
          <a:bodyPr/>
          <a:lstStyle/>
          <a:p>
            <a:fld id="{592A967B-3A4C-4DFB-9326-4E1BB8B9562B}" type="slidenum">
              <a:rPr lang="en-GB" smtClean="0"/>
              <a:t>‹#›</a:t>
            </a:fld>
            <a:endParaRPr lang="en-GB"/>
          </a:p>
        </p:txBody>
      </p:sp>
    </p:spTree>
    <p:extLst>
      <p:ext uri="{BB962C8B-B14F-4D97-AF65-F5344CB8AC3E}">
        <p14:creationId xmlns:p14="http://schemas.microsoft.com/office/powerpoint/2010/main" val="5964971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AA410-25E3-4EB4-BAD9-EE5E27E9D900}" type="datetime1">
              <a:rPr lang="en-US" smtClean="0"/>
              <a:t>7/4/2023</a:t>
            </a:fld>
            <a:endParaRPr lang="en-GB"/>
          </a:p>
        </p:txBody>
      </p:sp>
      <p:sp>
        <p:nvSpPr>
          <p:cNvPr id="3" name="Footer Placeholder 2"/>
          <p:cNvSpPr>
            <a:spLocks noGrp="1"/>
          </p:cNvSpPr>
          <p:nvPr>
            <p:ph type="ftr" sz="quarter" idx="11"/>
          </p:nvPr>
        </p:nvSpPr>
        <p:spPr/>
        <p:txBody>
          <a:bodyPr/>
          <a:lstStyle/>
          <a:p>
            <a:r>
              <a:rPr lang="en-GB"/>
              <a:t>Beswick, N. W. (1967). The 'Library-College' - the 'True University'? The Library Association Record, 198-202.</a:t>
            </a:r>
          </a:p>
        </p:txBody>
      </p:sp>
      <p:sp>
        <p:nvSpPr>
          <p:cNvPr id="4" name="Slide Number Placeholder 3"/>
          <p:cNvSpPr>
            <a:spLocks noGrp="1"/>
          </p:cNvSpPr>
          <p:nvPr>
            <p:ph type="sldNum" sz="quarter" idx="12"/>
          </p:nvPr>
        </p:nvSpPr>
        <p:spPr/>
        <p:txBody>
          <a:bodyPr/>
          <a:lstStyle/>
          <a:p>
            <a:fld id="{592A967B-3A4C-4DFB-9326-4E1BB8B9562B}" type="slidenum">
              <a:rPr lang="en-GB" smtClean="0"/>
              <a:t>‹#›</a:t>
            </a:fld>
            <a:endParaRPr lang="en-GB"/>
          </a:p>
        </p:txBody>
      </p:sp>
    </p:spTree>
    <p:extLst>
      <p:ext uri="{BB962C8B-B14F-4D97-AF65-F5344CB8AC3E}">
        <p14:creationId xmlns:p14="http://schemas.microsoft.com/office/powerpoint/2010/main" val="4967357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CF5AB27-D2FB-456A-809D-4D5F544C8651}" type="datetime1">
              <a:rPr lang="en-US" smtClean="0"/>
              <a:t>7/4/2023</a:t>
            </a:fld>
            <a:endParaRPr lang="en-GB"/>
          </a:p>
        </p:txBody>
      </p:sp>
      <p:sp>
        <p:nvSpPr>
          <p:cNvPr id="6" name="Footer Placeholder 5"/>
          <p:cNvSpPr>
            <a:spLocks noGrp="1"/>
          </p:cNvSpPr>
          <p:nvPr>
            <p:ph type="ftr" sz="quarter" idx="11"/>
          </p:nvPr>
        </p:nvSpPr>
        <p:spPr/>
        <p:txBody>
          <a:bodyPr/>
          <a:lstStyle/>
          <a:p>
            <a:r>
              <a:rPr lang="en-GB"/>
              <a:t>Beswick, N. W. (1967). The 'Library-College' - the 'True University'? The Library Association Record, 198-202.</a:t>
            </a:r>
          </a:p>
        </p:txBody>
      </p:sp>
      <p:sp>
        <p:nvSpPr>
          <p:cNvPr id="7" name="Slide Number Placeholder 6"/>
          <p:cNvSpPr>
            <a:spLocks noGrp="1"/>
          </p:cNvSpPr>
          <p:nvPr>
            <p:ph type="sldNum" sz="quarter" idx="12"/>
          </p:nvPr>
        </p:nvSpPr>
        <p:spPr/>
        <p:txBody>
          <a:bodyPr/>
          <a:lstStyle/>
          <a:p>
            <a:fld id="{592A967B-3A4C-4DFB-9326-4E1BB8B9562B}" type="slidenum">
              <a:rPr lang="en-GB" smtClean="0"/>
              <a:t>‹#›</a:t>
            </a:fld>
            <a:endParaRPr lang="en-GB"/>
          </a:p>
        </p:txBody>
      </p:sp>
    </p:spTree>
    <p:extLst>
      <p:ext uri="{BB962C8B-B14F-4D97-AF65-F5344CB8AC3E}">
        <p14:creationId xmlns:p14="http://schemas.microsoft.com/office/powerpoint/2010/main" val="14067289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A8845AC-1A24-4130-8902-D04704C0D312}" type="datetime1">
              <a:rPr lang="en-US" smtClean="0"/>
              <a:t>7/4/2023</a:t>
            </a:fld>
            <a:endParaRPr lang="en-GB"/>
          </a:p>
        </p:txBody>
      </p:sp>
      <p:sp>
        <p:nvSpPr>
          <p:cNvPr id="6" name="Footer Placeholder 5"/>
          <p:cNvSpPr>
            <a:spLocks noGrp="1"/>
          </p:cNvSpPr>
          <p:nvPr>
            <p:ph type="ftr" sz="quarter" idx="11"/>
          </p:nvPr>
        </p:nvSpPr>
        <p:spPr/>
        <p:txBody>
          <a:bodyPr/>
          <a:lstStyle/>
          <a:p>
            <a:r>
              <a:rPr lang="en-GB"/>
              <a:t>Beswick, N. W. (1967). The 'Library-College' - the 'True University'? The Library Association Record, 198-202.</a:t>
            </a:r>
          </a:p>
        </p:txBody>
      </p:sp>
      <p:sp>
        <p:nvSpPr>
          <p:cNvPr id="7" name="Slide Number Placeholder 6"/>
          <p:cNvSpPr>
            <a:spLocks noGrp="1"/>
          </p:cNvSpPr>
          <p:nvPr>
            <p:ph type="sldNum" sz="quarter" idx="12"/>
          </p:nvPr>
        </p:nvSpPr>
        <p:spPr/>
        <p:txBody>
          <a:bodyPr/>
          <a:lstStyle/>
          <a:p>
            <a:fld id="{592A967B-3A4C-4DFB-9326-4E1BB8B9562B}" type="slidenum">
              <a:rPr lang="en-GB" smtClean="0"/>
              <a:t>‹#›</a:t>
            </a:fld>
            <a:endParaRPr lang="en-GB"/>
          </a:p>
        </p:txBody>
      </p:sp>
    </p:spTree>
    <p:extLst>
      <p:ext uri="{BB962C8B-B14F-4D97-AF65-F5344CB8AC3E}">
        <p14:creationId xmlns:p14="http://schemas.microsoft.com/office/powerpoint/2010/main" val="19439919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D1BFF91-A998-4106-9E94-D76B54CEA28C}" type="datetime1">
              <a:rPr lang="en-US" smtClean="0"/>
              <a:t>7/4/2023</a:t>
            </a:fld>
            <a:endParaRPr lang="en-GB"/>
          </a:p>
        </p:txBody>
      </p:sp>
      <p:sp>
        <p:nvSpPr>
          <p:cNvPr id="5" name="Footer Placeholder 4"/>
          <p:cNvSpPr>
            <a:spLocks noGrp="1"/>
          </p:cNvSpPr>
          <p:nvPr>
            <p:ph type="ftr" sz="quarter" idx="11"/>
          </p:nvPr>
        </p:nvSpPr>
        <p:spPr/>
        <p:txBody>
          <a:bodyPr/>
          <a:lstStyle/>
          <a:p>
            <a:r>
              <a:rPr lang="en-GB"/>
              <a:t>Beswick, N. W. (1967). The 'Library-College' - the 'True University'? The Library Association Record, 198-202.</a:t>
            </a:r>
          </a:p>
        </p:txBody>
      </p:sp>
      <p:sp>
        <p:nvSpPr>
          <p:cNvPr id="6" name="Slide Number Placeholder 5"/>
          <p:cNvSpPr>
            <a:spLocks noGrp="1"/>
          </p:cNvSpPr>
          <p:nvPr>
            <p:ph type="sldNum" sz="quarter" idx="12"/>
          </p:nvPr>
        </p:nvSpPr>
        <p:spPr/>
        <p:txBody>
          <a:bodyPr/>
          <a:lstStyle/>
          <a:p>
            <a:fld id="{592A967B-3A4C-4DFB-9326-4E1BB8B9562B}" type="slidenum">
              <a:rPr lang="en-GB" smtClean="0"/>
              <a:t>‹#›</a:t>
            </a:fld>
            <a:endParaRPr lang="en-GB"/>
          </a:p>
        </p:txBody>
      </p:sp>
    </p:spTree>
    <p:extLst>
      <p:ext uri="{BB962C8B-B14F-4D97-AF65-F5344CB8AC3E}">
        <p14:creationId xmlns:p14="http://schemas.microsoft.com/office/powerpoint/2010/main" val="30020194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7F0F9C7-8243-4CC2-A2E7-8D04EAF702C1}" type="datetime1">
              <a:rPr lang="en-US" smtClean="0"/>
              <a:t>7/4/2023</a:t>
            </a:fld>
            <a:endParaRPr lang="en-GB"/>
          </a:p>
        </p:txBody>
      </p:sp>
      <p:sp>
        <p:nvSpPr>
          <p:cNvPr id="5" name="Footer Placeholder 4"/>
          <p:cNvSpPr>
            <a:spLocks noGrp="1"/>
          </p:cNvSpPr>
          <p:nvPr>
            <p:ph type="ftr" sz="quarter" idx="11"/>
          </p:nvPr>
        </p:nvSpPr>
        <p:spPr/>
        <p:txBody>
          <a:bodyPr/>
          <a:lstStyle/>
          <a:p>
            <a:r>
              <a:rPr lang="en-GB"/>
              <a:t>Beswick, N. W. (1967). The 'Library-College' - the 'True University'? The Library Association Record, 198-202.</a:t>
            </a:r>
          </a:p>
        </p:txBody>
      </p:sp>
      <p:sp>
        <p:nvSpPr>
          <p:cNvPr id="6" name="Slide Number Placeholder 5"/>
          <p:cNvSpPr>
            <a:spLocks noGrp="1"/>
          </p:cNvSpPr>
          <p:nvPr>
            <p:ph type="sldNum" sz="quarter" idx="12"/>
          </p:nvPr>
        </p:nvSpPr>
        <p:spPr/>
        <p:txBody>
          <a:bodyPr/>
          <a:lstStyle/>
          <a:p>
            <a:fld id="{592A967B-3A4C-4DFB-9326-4E1BB8B9562B}" type="slidenum">
              <a:rPr lang="en-GB" smtClean="0"/>
              <a:t>‹#›</a:t>
            </a:fld>
            <a:endParaRPr lang="en-GB"/>
          </a:p>
        </p:txBody>
      </p:sp>
    </p:spTree>
    <p:extLst>
      <p:ext uri="{BB962C8B-B14F-4D97-AF65-F5344CB8AC3E}">
        <p14:creationId xmlns:p14="http://schemas.microsoft.com/office/powerpoint/2010/main" val="7836626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308C9F8-39A1-463F-9214-99A7236ACDDA}" type="datetime1">
              <a:rPr lang="en-US" smtClean="0"/>
              <a:t>7/4/2023</a:t>
            </a:fld>
            <a:endParaRPr lang="en-GB"/>
          </a:p>
        </p:txBody>
      </p:sp>
      <p:sp>
        <p:nvSpPr>
          <p:cNvPr id="5" name="Footer Placeholder 4"/>
          <p:cNvSpPr>
            <a:spLocks noGrp="1"/>
          </p:cNvSpPr>
          <p:nvPr>
            <p:ph type="ftr" sz="quarter" idx="11"/>
          </p:nvPr>
        </p:nvSpPr>
        <p:spPr/>
        <p:txBody>
          <a:bodyPr/>
          <a:lstStyle/>
          <a:p>
            <a:r>
              <a:rPr lang="en-GB"/>
              <a:t>Beswick, N. W. (1967). The 'Library-College' - the 'True University'? The Library Association Record, 198-202.</a:t>
            </a:r>
          </a:p>
        </p:txBody>
      </p:sp>
      <p:sp>
        <p:nvSpPr>
          <p:cNvPr id="6" name="Slide Number Placeholder 5"/>
          <p:cNvSpPr>
            <a:spLocks noGrp="1"/>
          </p:cNvSpPr>
          <p:nvPr>
            <p:ph type="sldNum" sz="quarter" idx="12"/>
          </p:nvPr>
        </p:nvSpPr>
        <p:spPr/>
        <p:txBody>
          <a:bodyPr/>
          <a:lstStyle/>
          <a:p>
            <a:fld id="{AE0E595A-932C-4C37-9906-2C42F0803A18}" type="slidenum">
              <a:rPr lang="en-GB" smtClean="0"/>
              <a:t>‹#›</a:t>
            </a:fld>
            <a:endParaRPr lang="en-GB"/>
          </a:p>
        </p:txBody>
      </p:sp>
    </p:spTree>
    <p:extLst>
      <p:ext uri="{BB962C8B-B14F-4D97-AF65-F5344CB8AC3E}">
        <p14:creationId xmlns:p14="http://schemas.microsoft.com/office/powerpoint/2010/main" val="41364587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F940C01-496D-49C3-A48B-6C8795DF2C5F}" type="datetime1">
              <a:rPr lang="en-US" smtClean="0"/>
              <a:t>7/4/2023</a:t>
            </a:fld>
            <a:endParaRPr lang="en-GB"/>
          </a:p>
        </p:txBody>
      </p:sp>
      <p:sp>
        <p:nvSpPr>
          <p:cNvPr id="5" name="Footer Placeholder 4"/>
          <p:cNvSpPr>
            <a:spLocks noGrp="1"/>
          </p:cNvSpPr>
          <p:nvPr>
            <p:ph type="ftr" sz="quarter" idx="11"/>
          </p:nvPr>
        </p:nvSpPr>
        <p:spPr/>
        <p:txBody>
          <a:bodyPr/>
          <a:lstStyle/>
          <a:p>
            <a:r>
              <a:rPr lang="en-GB"/>
              <a:t>Beswick, N. W. (1967). The 'Library-College' - the 'True University'? The Library Association Record, 198-202.</a:t>
            </a:r>
          </a:p>
        </p:txBody>
      </p:sp>
      <p:sp>
        <p:nvSpPr>
          <p:cNvPr id="6" name="Slide Number Placeholder 5"/>
          <p:cNvSpPr>
            <a:spLocks noGrp="1"/>
          </p:cNvSpPr>
          <p:nvPr>
            <p:ph type="sldNum" sz="quarter" idx="12"/>
          </p:nvPr>
        </p:nvSpPr>
        <p:spPr/>
        <p:txBody>
          <a:bodyPr/>
          <a:lstStyle/>
          <a:p>
            <a:fld id="{AE0E595A-932C-4C37-9906-2C42F0803A18}" type="slidenum">
              <a:rPr lang="en-GB" smtClean="0"/>
              <a:t>‹#›</a:t>
            </a:fld>
            <a:endParaRPr lang="en-GB"/>
          </a:p>
        </p:txBody>
      </p:sp>
    </p:spTree>
    <p:extLst>
      <p:ext uri="{BB962C8B-B14F-4D97-AF65-F5344CB8AC3E}">
        <p14:creationId xmlns:p14="http://schemas.microsoft.com/office/powerpoint/2010/main" val="29655921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D0C68F5-799D-42A3-B8A7-0E3A07ABAD19}" type="datetime1">
              <a:rPr lang="en-US" smtClean="0"/>
              <a:t>7/4/2023</a:t>
            </a:fld>
            <a:endParaRPr lang="en-GB"/>
          </a:p>
        </p:txBody>
      </p:sp>
      <p:sp>
        <p:nvSpPr>
          <p:cNvPr id="5" name="Footer Placeholder 4"/>
          <p:cNvSpPr>
            <a:spLocks noGrp="1"/>
          </p:cNvSpPr>
          <p:nvPr>
            <p:ph type="ftr" sz="quarter" idx="11"/>
          </p:nvPr>
        </p:nvSpPr>
        <p:spPr/>
        <p:txBody>
          <a:bodyPr/>
          <a:lstStyle/>
          <a:p>
            <a:r>
              <a:rPr lang="en-GB"/>
              <a:t>Beswick, N. W. (1967). The 'Library-College' - the 'True University'? The Library Association Record, 198-202.</a:t>
            </a:r>
          </a:p>
        </p:txBody>
      </p:sp>
      <p:sp>
        <p:nvSpPr>
          <p:cNvPr id="6" name="Slide Number Placeholder 5"/>
          <p:cNvSpPr>
            <a:spLocks noGrp="1"/>
          </p:cNvSpPr>
          <p:nvPr>
            <p:ph type="sldNum" sz="quarter" idx="12"/>
          </p:nvPr>
        </p:nvSpPr>
        <p:spPr/>
        <p:txBody>
          <a:bodyPr/>
          <a:lstStyle/>
          <a:p>
            <a:fld id="{AE0E595A-932C-4C37-9906-2C42F0803A18}" type="slidenum">
              <a:rPr lang="en-GB" smtClean="0"/>
              <a:t>‹#›</a:t>
            </a:fld>
            <a:endParaRPr lang="en-GB"/>
          </a:p>
        </p:txBody>
      </p:sp>
    </p:spTree>
    <p:extLst>
      <p:ext uri="{BB962C8B-B14F-4D97-AF65-F5344CB8AC3E}">
        <p14:creationId xmlns:p14="http://schemas.microsoft.com/office/powerpoint/2010/main" val="29141498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21F43E1-91C0-445E-B309-C0D6368A2FD1}" type="datetime1">
              <a:rPr lang="en-US" smtClean="0"/>
              <a:t>7/4/2023</a:t>
            </a:fld>
            <a:endParaRPr lang="en-GB"/>
          </a:p>
        </p:txBody>
      </p:sp>
      <p:sp>
        <p:nvSpPr>
          <p:cNvPr id="6" name="Footer Placeholder 5"/>
          <p:cNvSpPr>
            <a:spLocks noGrp="1"/>
          </p:cNvSpPr>
          <p:nvPr>
            <p:ph type="ftr" sz="quarter" idx="11"/>
          </p:nvPr>
        </p:nvSpPr>
        <p:spPr/>
        <p:txBody>
          <a:bodyPr/>
          <a:lstStyle/>
          <a:p>
            <a:r>
              <a:rPr lang="en-GB"/>
              <a:t>Beswick, N. W. (1967). The 'Library-College' - the 'True University'? The Library Association Record, 198-202.</a:t>
            </a:r>
          </a:p>
        </p:txBody>
      </p:sp>
      <p:sp>
        <p:nvSpPr>
          <p:cNvPr id="7" name="Slide Number Placeholder 6"/>
          <p:cNvSpPr>
            <a:spLocks noGrp="1"/>
          </p:cNvSpPr>
          <p:nvPr>
            <p:ph type="sldNum" sz="quarter" idx="12"/>
          </p:nvPr>
        </p:nvSpPr>
        <p:spPr/>
        <p:txBody>
          <a:bodyPr/>
          <a:lstStyle/>
          <a:p>
            <a:fld id="{AE0E595A-932C-4C37-9906-2C42F0803A18}" type="slidenum">
              <a:rPr lang="en-GB" smtClean="0"/>
              <a:t>‹#›</a:t>
            </a:fld>
            <a:endParaRPr lang="en-GB"/>
          </a:p>
        </p:txBody>
      </p:sp>
    </p:spTree>
    <p:extLst>
      <p:ext uri="{BB962C8B-B14F-4D97-AF65-F5344CB8AC3E}">
        <p14:creationId xmlns:p14="http://schemas.microsoft.com/office/powerpoint/2010/main" val="495329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01B7485-2B9F-4BBB-A6E4-320A7D1051EC}" type="datetime1">
              <a:rPr lang="en-US" smtClean="0"/>
              <a:t>7/4/2023</a:t>
            </a:fld>
            <a:endParaRPr lang="en-US"/>
          </a:p>
        </p:txBody>
      </p:sp>
      <p:sp>
        <p:nvSpPr>
          <p:cNvPr id="4" name="Footer Placeholder 3"/>
          <p:cNvSpPr>
            <a:spLocks noGrp="1"/>
          </p:cNvSpPr>
          <p:nvPr>
            <p:ph type="ftr" sz="quarter" idx="11"/>
          </p:nvPr>
        </p:nvSpPr>
        <p:spPr/>
        <p:txBody>
          <a:bodyPr/>
          <a:lstStyle/>
          <a:p>
            <a:r>
              <a:rPr lang="en-GB"/>
              <a:t>Beswick, N. W. (1967). The 'Library-College' - the 'True University'? The Library Association Record, 198-202.</a:t>
            </a:r>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1D84CAE-282D-47FB-8F00-AB14596C552D}" type="datetime1">
              <a:rPr lang="en-US" smtClean="0"/>
              <a:t>7/4/2023</a:t>
            </a:fld>
            <a:endParaRPr lang="en-GB"/>
          </a:p>
        </p:txBody>
      </p:sp>
      <p:sp>
        <p:nvSpPr>
          <p:cNvPr id="8" name="Footer Placeholder 7"/>
          <p:cNvSpPr>
            <a:spLocks noGrp="1"/>
          </p:cNvSpPr>
          <p:nvPr>
            <p:ph type="ftr" sz="quarter" idx="11"/>
          </p:nvPr>
        </p:nvSpPr>
        <p:spPr/>
        <p:txBody>
          <a:bodyPr/>
          <a:lstStyle/>
          <a:p>
            <a:r>
              <a:rPr lang="en-GB"/>
              <a:t>Beswick, N. W. (1967). The 'Library-College' - the 'True University'? The Library Association Record, 198-202.</a:t>
            </a:r>
          </a:p>
        </p:txBody>
      </p:sp>
      <p:sp>
        <p:nvSpPr>
          <p:cNvPr id="9" name="Slide Number Placeholder 8"/>
          <p:cNvSpPr>
            <a:spLocks noGrp="1"/>
          </p:cNvSpPr>
          <p:nvPr>
            <p:ph type="sldNum" sz="quarter" idx="12"/>
          </p:nvPr>
        </p:nvSpPr>
        <p:spPr/>
        <p:txBody>
          <a:bodyPr/>
          <a:lstStyle/>
          <a:p>
            <a:fld id="{AE0E595A-932C-4C37-9906-2C42F0803A18}" type="slidenum">
              <a:rPr lang="en-GB" smtClean="0"/>
              <a:t>‹#›</a:t>
            </a:fld>
            <a:endParaRPr lang="en-GB"/>
          </a:p>
        </p:txBody>
      </p:sp>
    </p:spTree>
    <p:extLst>
      <p:ext uri="{BB962C8B-B14F-4D97-AF65-F5344CB8AC3E}">
        <p14:creationId xmlns:p14="http://schemas.microsoft.com/office/powerpoint/2010/main" val="22467578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B9A9C98-3D46-4A54-9EFB-D10232C1AD46}" type="datetime1">
              <a:rPr lang="en-US" smtClean="0"/>
              <a:t>7/4/2023</a:t>
            </a:fld>
            <a:endParaRPr lang="en-GB"/>
          </a:p>
        </p:txBody>
      </p:sp>
      <p:sp>
        <p:nvSpPr>
          <p:cNvPr id="4" name="Footer Placeholder 3"/>
          <p:cNvSpPr>
            <a:spLocks noGrp="1"/>
          </p:cNvSpPr>
          <p:nvPr>
            <p:ph type="ftr" sz="quarter" idx="11"/>
          </p:nvPr>
        </p:nvSpPr>
        <p:spPr/>
        <p:txBody>
          <a:bodyPr/>
          <a:lstStyle/>
          <a:p>
            <a:r>
              <a:rPr lang="en-GB"/>
              <a:t>Beswick, N. W. (1967). The 'Library-College' - the 'True University'? The Library Association Record, 198-202.</a:t>
            </a:r>
          </a:p>
        </p:txBody>
      </p:sp>
      <p:sp>
        <p:nvSpPr>
          <p:cNvPr id="5" name="Slide Number Placeholder 4"/>
          <p:cNvSpPr>
            <a:spLocks noGrp="1"/>
          </p:cNvSpPr>
          <p:nvPr>
            <p:ph type="sldNum" sz="quarter" idx="12"/>
          </p:nvPr>
        </p:nvSpPr>
        <p:spPr/>
        <p:txBody>
          <a:bodyPr/>
          <a:lstStyle/>
          <a:p>
            <a:fld id="{AE0E595A-932C-4C37-9906-2C42F0803A18}" type="slidenum">
              <a:rPr lang="en-GB" smtClean="0"/>
              <a:t>‹#›</a:t>
            </a:fld>
            <a:endParaRPr lang="en-GB"/>
          </a:p>
        </p:txBody>
      </p:sp>
    </p:spTree>
    <p:extLst>
      <p:ext uri="{BB962C8B-B14F-4D97-AF65-F5344CB8AC3E}">
        <p14:creationId xmlns:p14="http://schemas.microsoft.com/office/powerpoint/2010/main" val="9943863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53DE8C-3117-4AA6-A250-893FF367726D}" type="datetime1">
              <a:rPr lang="en-US" smtClean="0"/>
              <a:t>7/4/2023</a:t>
            </a:fld>
            <a:endParaRPr lang="en-GB"/>
          </a:p>
        </p:txBody>
      </p:sp>
      <p:sp>
        <p:nvSpPr>
          <p:cNvPr id="3" name="Footer Placeholder 2"/>
          <p:cNvSpPr>
            <a:spLocks noGrp="1"/>
          </p:cNvSpPr>
          <p:nvPr>
            <p:ph type="ftr" sz="quarter" idx="11"/>
          </p:nvPr>
        </p:nvSpPr>
        <p:spPr/>
        <p:txBody>
          <a:bodyPr/>
          <a:lstStyle/>
          <a:p>
            <a:r>
              <a:rPr lang="en-GB"/>
              <a:t>Beswick, N. W. (1967). The 'Library-College' - the 'True University'? The Library Association Record, 198-202.</a:t>
            </a:r>
          </a:p>
        </p:txBody>
      </p:sp>
      <p:sp>
        <p:nvSpPr>
          <p:cNvPr id="4" name="Slide Number Placeholder 3"/>
          <p:cNvSpPr>
            <a:spLocks noGrp="1"/>
          </p:cNvSpPr>
          <p:nvPr>
            <p:ph type="sldNum" sz="quarter" idx="12"/>
          </p:nvPr>
        </p:nvSpPr>
        <p:spPr/>
        <p:txBody>
          <a:bodyPr/>
          <a:lstStyle/>
          <a:p>
            <a:fld id="{AE0E595A-932C-4C37-9906-2C42F0803A18}" type="slidenum">
              <a:rPr lang="en-GB" smtClean="0"/>
              <a:t>‹#›</a:t>
            </a:fld>
            <a:endParaRPr lang="en-GB"/>
          </a:p>
        </p:txBody>
      </p:sp>
    </p:spTree>
    <p:extLst>
      <p:ext uri="{BB962C8B-B14F-4D97-AF65-F5344CB8AC3E}">
        <p14:creationId xmlns:p14="http://schemas.microsoft.com/office/powerpoint/2010/main" val="160305894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8761BC1-2B0C-4DBB-8DFF-84E441715BD3}" type="datetime1">
              <a:rPr lang="en-US" smtClean="0"/>
              <a:t>7/4/2023</a:t>
            </a:fld>
            <a:endParaRPr lang="en-GB"/>
          </a:p>
        </p:txBody>
      </p:sp>
      <p:sp>
        <p:nvSpPr>
          <p:cNvPr id="6" name="Footer Placeholder 5"/>
          <p:cNvSpPr>
            <a:spLocks noGrp="1"/>
          </p:cNvSpPr>
          <p:nvPr>
            <p:ph type="ftr" sz="quarter" idx="11"/>
          </p:nvPr>
        </p:nvSpPr>
        <p:spPr/>
        <p:txBody>
          <a:bodyPr/>
          <a:lstStyle/>
          <a:p>
            <a:r>
              <a:rPr lang="en-GB"/>
              <a:t>Beswick, N. W. (1967). The 'Library-College' - the 'True University'? The Library Association Record, 198-202.</a:t>
            </a:r>
          </a:p>
        </p:txBody>
      </p:sp>
      <p:sp>
        <p:nvSpPr>
          <p:cNvPr id="7" name="Slide Number Placeholder 6"/>
          <p:cNvSpPr>
            <a:spLocks noGrp="1"/>
          </p:cNvSpPr>
          <p:nvPr>
            <p:ph type="sldNum" sz="quarter" idx="12"/>
          </p:nvPr>
        </p:nvSpPr>
        <p:spPr/>
        <p:txBody>
          <a:bodyPr/>
          <a:lstStyle/>
          <a:p>
            <a:fld id="{AE0E595A-932C-4C37-9906-2C42F0803A18}" type="slidenum">
              <a:rPr lang="en-GB" smtClean="0"/>
              <a:t>‹#›</a:t>
            </a:fld>
            <a:endParaRPr lang="en-GB"/>
          </a:p>
        </p:txBody>
      </p:sp>
    </p:spTree>
    <p:extLst>
      <p:ext uri="{BB962C8B-B14F-4D97-AF65-F5344CB8AC3E}">
        <p14:creationId xmlns:p14="http://schemas.microsoft.com/office/powerpoint/2010/main" val="17652451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D1D3D6C-C81F-4067-BED1-5E9CABD2052C}" type="datetime1">
              <a:rPr lang="en-US" smtClean="0"/>
              <a:t>7/4/2023</a:t>
            </a:fld>
            <a:endParaRPr lang="en-GB"/>
          </a:p>
        </p:txBody>
      </p:sp>
      <p:sp>
        <p:nvSpPr>
          <p:cNvPr id="6" name="Footer Placeholder 5"/>
          <p:cNvSpPr>
            <a:spLocks noGrp="1"/>
          </p:cNvSpPr>
          <p:nvPr>
            <p:ph type="ftr" sz="quarter" idx="11"/>
          </p:nvPr>
        </p:nvSpPr>
        <p:spPr/>
        <p:txBody>
          <a:bodyPr/>
          <a:lstStyle/>
          <a:p>
            <a:r>
              <a:rPr lang="en-GB"/>
              <a:t>Beswick, N. W. (1967). The 'Library-College' - the 'True University'? The Library Association Record, 198-202.</a:t>
            </a:r>
          </a:p>
        </p:txBody>
      </p:sp>
      <p:sp>
        <p:nvSpPr>
          <p:cNvPr id="7" name="Slide Number Placeholder 6"/>
          <p:cNvSpPr>
            <a:spLocks noGrp="1"/>
          </p:cNvSpPr>
          <p:nvPr>
            <p:ph type="sldNum" sz="quarter" idx="12"/>
          </p:nvPr>
        </p:nvSpPr>
        <p:spPr/>
        <p:txBody>
          <a:bodyPr/>
          <a:lstStyle/>
          <a:p>
            <a:fld id="{AE0E595A-932C-4C37-9906-2C42F0803A18}" type="slidenum">
              <a:rPr lang="en-GB" smtClean="0"/>
              <a:t>‹#›</a:t>
            </a:fld>
            <a:endParaRPr lang="en-GB"/>
          </a:p>
        </p:txBody>
      </p:sp>
    </p:spTree>
    <p:extLst>
      <p:ext uri="{BB962C8B-B14F-4D97-AF65-F5344CB8AC3E}">
        <p14:creationId xmlns:p14="http://schemas.microsoft.com/office/powerpoint/2010/main" val="14449831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699819F-10E0-4BF3-A955-14A392D08E6A}" type="datetime1">
              <a:rPr lang="en-US" smtClean="0"/>
              <a:t>7/4/2023</a:t>
            </a:fld>
            <a:endParaRPr lang="en-GB"/>
          </a:p>
        </p:txBody>
      </p:sp>
      <p:sp>
        <p:nvSpPr>
          <p:cNvPr id="5" name="Footer Placeholder 4"/>
          <p:cNvSpPr>
            <a:spLocks noGrp="1"/>
          </p:cNvSpPr>
          <p:nvPr>
            <p:ph type="ftr" sz="quarter" idx="11"/>
          </p:nvPr>
        </p:nvSpPr>
        <p:spPr/>
        <p:txBody>
          <a:bodyPr/>
          <a:lstStyle/>
          <a:p>
            <a:r>
              <a:rPr lang="en-GB"/>
              <a:t>Beswick, N. W. (1967). The 'Library-College' - the 'True University'? The Library Association Record, 198-202.</a:t>
            </a:r>
          </a:p>
        </p:txBody>
      </p:sp>
      <p:sp>
        <p:nvSpPr>
          <p:cNvPr id="6" name="Slide Number Placeholder 5"/>
          <p:cNvSpPr>
            <a:spLocks noGrp="1"/>
          </p:cNvSpPr>
          <p:nvPr>
            <p:ph type="sldNum" sz="quarter" idx="12"/>
          </p:nvPr>
        </p:nvSpPr>
        <p:spPr/>
        <p:txBody>
          <a:bodyPr/>
          <a:lstStyle/>
          <a:p>
            <a:fld id="{AE0E595A-932C-4C37-9906-2C42F0803A18}" type="slidenum">
              <a:rPr lang="en-GB" smtClean="0"/>
              <a:t>‹#›</a:t>
            </a:fld>
            <a:endParaRPr lang="en-GB"/>
          </a:p>
        </p:txBody>
      </p:sp>
    </p:spTree>
    <p:extLst>
      <p:ext uri="{BB962C8B-B14F-4D97-AF65-F5344CB8AC3E}">
        <p14:creationId xmlns:p14="http://schemas.microsoft.com/office/powerpoint/2010/main" val="15337306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E3A754-633D-4554-B393-5E974D215020}" type="datetime1">
              <a:rPr lang="en-US" smtClean="0"/>
              <a:t>7/4/2023</a:t>
            </a:fld>
            <a:endParaRPr lang="en-GB"/>
          </a:p>
        </p:txBody>
      </p:sp>
      <p:sp>
        <p:nvSpPr>
          <p:cNvPr id="5" name="Footer Placeholder 4"/>
          <p:cNvSpPr>
            <a:spLocks noGrp="1"/>
          </p:cNvSpPr>
          <p:nvPr>
            <p:ph type="ftr" sz="quarter" idx="11"/>
          </p:nvPr>
        </p:nvSpPr>
        <p:spPr/>
        <p:txBody>
          <a:bodyPr/>
          <a:lstStyle/>
          <a:p>
            <a:r>
              <a:rPr lang="en-GB"/>
              <a:t>Beswick, N. W. (1967). The 'Library-College' - the 'True University'? The Library Association Record, 198-202.</a:t>
            </a:r>
          </a:p>
        </p:txBody>
      </p:sp>
      <p:sp>
        <p:nvSpPr>
          <p:cNvPr id="6" name="Slide Number Placeholder 5"/>
          <p:cNvSpPr>
            <a:spLocks noGrp="1"/>
          </p:cNvSpPr>
          <p:nvPr>
            <p:ph type="sldNum" sz="quarter" idx="12"/>
          </p:nvPr>
        </p:nvSpPr>
        <p:spPr/>
        <p:txBody>
          <a:bodyPr/>
          <a:lstStyle/>
          <a:p>
            <a:fld id="{AE0E595A-932C-4C37-9906-2C42F0803A18}" type="slidenum">
              <a:rPr lang="en-GB" smtClean="0"/>
              <a:t>‹#›</a:t>
            </a:fld>
            <a:endParaRPr lang="en-GB"/>
          </a:p>
        </p:txBody>
      </p:sp>
    </p:spTree>
    <p:extLst>
      <p:ext uri="{BB962C8B-B14F-4D97-AF65-F5344CB8AC3E}">
        <p14:creationId xmlns:p14="http://schemas.microsoft.com/office/powerpoint/2010/main" val="9533715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DCA029C-41C2-43C6-9FE5-1EDB5136062C}" type="datetime1">
              <a:rPr lang="en-US" smtClean="0"/>
              <a:t>7/4/2023</a:t>
            </a:fld>
            <a:endParaRPr lang="en-GB"/>
          </a:p>
        </p:txBody>
      </p:sp>
      <p:sp>
        <p:nvSpPr>
          <p:cNvPr id="5" name="Footer Placeholder 4"/>
          <p:cNvSpPr>
            <a:spLocks noGrp="1"/>
          </p:cNvSpPr>
          <p:nvPr>
            <p:ph type="ftr" sz="quarter" idx="11"/>
          </p:nvPr>
        </p:nvSpPr>
        <p:spPr/>
        <p:txBody>
          <a:bodyPr/>
          <a:lstStyle/>
          <a:p>
            <a:r>
              <a:rPr lang="en-GB"/>
              <a:t>Beswick, N. W. (1967). The 'Library-College' - the 'True University'? The Library Association Record, 198-202.</a:t>
            </a:r>
          </a:p>
        </p:txBody>
      </p:sp>
      <p:sp>
        <p:nvSpPr>
          <p:cNvPr id="6" name="Slide Number Placeholder 5"/>
          <p:cNvSpPr>
            <a:spLocks noGrp="1"/>
          </p:cNvSpPr>
          <p:nvPr>
            <p:ph type="sldNum" sz="quarter" idx="12"/>
          </p:nvPr>
        </p:nvSpPr>
        <p:spPr/>
        <p:txBody>
          <a:bodyPr/>
          <a:lstStyle/>
          <a:p>
            <a:fld id="{37AC1161-F3F9-4A12-992A-0B687E79AE75}" type="slidenum">
              <a:rPr lang="en-GB" smtClean="0"/>
              <a:t>‹#›</a:t>
            </a:fld>
            <a:endParaRPr lang="en-GB"/>
          </a:p>
        </p:txBody>
      </p:sp>
    </p:spTree>
    <p:extLst>
      <p:ext uri="{BB962C8B-B14F-4D97-AF65-F5344CB8AC3E}">
        <p14:creationId xmlns:p14="http://schemas.microsoft.com/office/powerpoint/2010/main" val="36506889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DA49FBD-0B77-4446-8124-A5F7A1F8C24D}" type="datetime1">
              <a:rPr lang="en-US" smtClean="0"/>
              <a:t>7/4/2023</a:t>
            </a:fld>
            <a:endParaRPr lang="en-GB"/>
          </a:p>
        </p:txBody>
      </p:sp>
      <p:sp>
        <p:nvSpPr>
          <p:cNvPr id="5" name="Footer Placeholder 4"/>
          <p:cNvSpPr>
            <a:spLocks noGrp="1"/>
          </p:cNvSpPr>
          <p:nvPr>
            <p:ph type="ftr" sz="quarter" idx="11"/>
          </p:nvPr>
        </p:nvSpPr>
        <p:spPr/>
        <p:txBody>
          <a:bodyPr/>
          <a:lstStyle/>
          <a:p>
            <a:r>
              <a:rPr lang="en-GB"/>
              <a:t>Beswick, N. W. (1967). The 'Library-College' - the 'True University'? The Library Association Record, 198-202.</a:t>
            </a:r>
          </a:p>
        </p:txBody>
      </p:sp>
      <p:sp>
        <p:nvSpPr>
          <p:cNvPr id="6" name="Slide Number Placeholder 5"/>
          <p:cNvSpPr>
            <a:spLocks noGrp="1"/>
          </p:cNvSpPr>
          <p:nvPr>
            <p:ph type="sldNum" sz="quarter" idx="12"/>
          </p:nvPr>
        </p:nvSpPr>
        <p:spPr/>
        <p:txBody>
          <a:bodyPr/>
          <a:lstStyle/>
          <a:p>
            <a:fld id="{37AC1161-F3F9-4A12-992A-0B687E79AE75}" type="slidenum">
              <a:rPr lang="en-GB" smtClean="0"/>
              <a:t>‹#›</a:t>
            </a:fld>
            <a:endParaRPr lang="en-GB"/>
          </a:p>
        </p:txBody>
      </p:sp>
    </p:spTree>
    <p:extLst>
      <p:ext uri="{BB962C8B-B14F-4D97-AF65-F5344CB8AC3E}">
        <p14:creationId xmlns:p14="http://schemas.microsoft.com/office/powerpoint/2010/main" val="16636730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BAE4813-4866-4745-BE0D-A0B99E42B61C}" type="datetime1">
              <a:rPr lang="en-US" smtClean="0"/>
              <a:t>7/4/2023</a:t>
            </a:fld>
            <a:endParaRPr lang="en-GB"/>
          </a:p>
        </p:txBody>
      </p:sp>
      <p:sp>
        <p:nvSpPr>
          <p:cNvPr id="5" name="Footer Placeholder 4"/>
          <p:cNvSpPr>
            <a:spLocks noGrp="1"/>
          </p:cNvSpPr>
          <p:nvPr>
            <p:ph type="ftr" sz="quarter" idx="11"/>
          </p:nvPr>
        </p:nvSpPr>
        <p:spPr/>
        <p:txBody>
          <a:bodyPr/>
          <a:lstStyle/>
          <a:p>
            <a:r>
              <a:rPr lang="en-GB"/>
              <a:t>Beswick, N. W. (1967). The 'Library-College' - the 'True University'? The Library Association Record, 198-202.</a:t>
            </a:r>
          </a:p>
        </p:txBody>
      </p:sp>
      <p:sp>
        <p:nvSpPr>
          <p:cNvPr id="6" name="Slide Number Placeholder 5"/>
          <p:cNvSpPr>
            <a:spLocks noGrp="1"/>
          </p:cNvSpPr>
          <p:nvPr>
            <p:ph type="sldNum" sz="quarter" idx="12"/>
          </p:nvPr>
        </p:nvSpPr>
        <p:spPr/>
        <p:txBody>
          <a:bodyPr/>
          <a:lstStyle/>
          <a:p>
            <a:fld id="{37AC1161-F3F9-4A12-992A-0B687E79AE75}" type="slidenum">
              <a:rPr lang="en-GB" smtClean="0"/>
              <a:t>‹#›</a:t>
            </a:fld>
            <a:endParaRPr lang="en-GB"/>
          </a:p>
        </p:txBody>
      </p:sp>
    </p:spTree>
    <p:extLst>
      <p:ext uri="{BB962C8B-B14F-4D97-AF65-F5344CB8AC3E}">
        <p14:creationId xmlns:p14="http://schemas.microsoft.com/office/powerpoint/2010/main" val="933425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22D1F8-6345-4F4C-A21F-A0D0D34FBC43}" type="datetime1">
              <a:rPr lang="en-US" smtClean="0"/>
              <a:t>7/4/2023</a:t>
            </a:fld>
            <a:endParaRPr lang="en-US"/>
          </a:p>
        </p:txBody>
      </p:sp>
      <p:sp>
        <p:nvSpPr>
          <p:cNvPr id="3" name="Footer Placeholder 2"/>
          <p:cNvSpPr>
            <a:spLocks noGrp="1"/>
          </p:cNvSpPr>
          <p:nvPr>
            <p:ph type="ftr" sz="quarter" idx="11"/>
          </p:nvPr>
        </p:nvSpPr>
        <p:spPr/>
        <p:txBody>
          <a:bodyPr/>
          <a:lstStyle/>
          <a:p>
            <a:r>
              <a:rPr lang="en-GB"/>
              <a:t>Beswick, N. W. (1967). The 'Library-College' - the 'True University'? The Library Association Record, 198-202.</a:t>
            </a:r>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0AC05AD-C02E-49ED-979A-13CAE2714ACC}" type="datetime1">
              <a:rPr lang="en-US" smtClean="0"/>
              <a:t>7/4/2023</a:t>
            </a:fld>
            <a:endParaRPr lang="en-GB"/>
          </a:p>
        </p:txBody>
      </p:sp>
      <p:sp>
        <p:nvSpPr>
          <p:cNvPr id="6" name="Footer Placeholder 5"/>
          <p:cNvSpPr>
            <a:spLocks noGrp="1"/>
          </p:cNvSpPr>
          <p:nvPr>
            <p:ph type="ftr" sz="quarter" idx="11"/>
          </p:nvPr>
        </p:nvSpPr>
        <p:spPr/>
        <p:txBody>
          <a:bodyPr/>
          <a:lstStyle/>
          <a:p>
            <a:r>
              <a:rPr lang="en-GB"/>
              <a:t>Beswick, N. W. (1967). The 'Library-College' - the 'True University'? The Library Association Record, 198-202.</a:t>
            </a:r>
          </a:p>
        </p:txBody>
      </p:sp>
      <p:sp>
        <p:nvSpPr>
          <p:cNvPr id="7" name="Slide Number Placeholder 6"/>
          <p:cNvSpPr>
            <a:spLocks noGrp="1"/>
          </p:cNvSpPr>
          <p:nvPr>
            <p:ph type="sldNum" sz="quarter" idx="12"/>
          </p:nvPr>
        </p:nvSpPr>
        <p:spPr/>
        <p:txBody>
          <a:bodyPr/>
          <a:lstStyle/>
          <a:p>
            <a:fld id="{37AC1161-F3F9-4A12-992A-0B687E79AE75}" type="slidenum">
              <a:rPr lang="en-GB" smtClean="0"/>
              <a:t>‹#›</a:t>
            </a:fld>
            <a:endParaRPr lang="en-GB"/>
          </a:p>
        </p:txBody>
      </p:sp>
    </p:spTree>
    <p:extLst>
      <p:ext uri="{BB962C8B-B14F-4D97-AF65-F5344CB8AC3E}">
        <p14:creationId xmlns:p14="http://schemas.microsoft.com/office/powerpoint/2010/main" val="109570191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F1AD78-BF27-48C2-B8C1-61660C6959AE}" type="datetime1">
              <a:rPr lang="en-US" smtClean="0"/>
              <a:t>7/4/2023</a:t>
            </a:fld>
            <a:endParaRPr lang="en-GB"/>
          </a:p>
        </p:txBody>
      </p:sp>
      <p:sp>
        <p:nvSpPr>
          <p:cNvPr id="8" name="Footer Placeholder 7"/>
          <p:cNvSpPr>
            <a:spLocks noGrp="1"/>
          </p:cNvSpPr>
          <p:nvPr>
            <p:ph type="ftr" sz="quarter" idx="11"/>
          </p:nvPr>
        </p:nvSpPr>
        <p:spPr/>
        <p:txBody>
          <a:bodyPr/>
          <a:lstStyle/>
          <a:p>
            <a:r>
              <a:rPr lang="en-GB"/>
              <a:t>Beswick, N. W. (1967). The 'Library-College' - the 'True University'? The Library Association Record, 198-202.</a:t>
            </a:r>
          </a:p>
        </p:txBody>
      </p:sp>
      <p:sp>
        <p:nvSpPr>
          <p:cNvPr id="9" name="Slide Number Placeholder 8"/>
          <p:cNvSpPr>
            <a:spLocks noGrp="1"/>
          </p:cNvSpPr>
          <p:nvPr>
            <p:ph type="sldNum" sz="quarter" idx="12"/>
          </p:nvPr>
        </p:nvSpPr>
        <p:spPr/>
        <p:txBody>
          <a:bodyPr/>
          <a:lstStyle/>
          <a:p>
            <a:fld id="{37AC1161-F3F9-4A12-992A-0B687E79AE75}" type="slidenum">
              <a:rPr lang="en-GB" smtClean="0"/>
              <a:t>‹#›</a:t>
            </a:fld>
            <a:endParaRPr lang="en-GB"/>
          </a:p>
        </p:txBody>
      </p:sp>
    </p:spTree>
    <p:extLst>
      <p:ext uri="{BB962C8B-B14F-4D97-AF65-F5344CB8AC3E}">
        <p14:creationId xmlns:p14="http://schemas.microsoft.com/office/powerpoint/2010/main" val="270870471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7036E93-D73E-404E-B698-4BD3AAE78A5F}" type="datetime1">
              <a:rPr lang="en-US" smtClean="0"/>
              <a:t>7/4/2023</a:t>
            </a:fld>
            <a:endParaRPr lang="en-GB"/>
          </a:p>
        </p:txBody>
      </p:sp>
      <p:sp>
        <p:nvSpPr>
          <p:cNvPr id="4" name="Footer Placeholder 3"/>
          <p:cNvSpPr>
            <a:spLocks noGrp="1"/>
          </p:cNvSpPr>
          <p:nvPr>
            <p:ph type="ftr" sz="quarter" idx="11"/>
          </p:nvPr>
        </p:nvSpPr>
        <p:spPr/>
        <p:txBody>
          <a:bodyPr/>
          <a:lstStyle/>
          <a:p>
            <a:r>
              <a:rPr lang="en-GB"/>
              <a:t>Beswick, N. W. (1967). The 'Library-College' - the 'True University'? The Library Association Record, 198-202.</a:t>
            </a:r>
          </a:p>
        </p:txBody>
      </p:sp>
      <p:sp>
        <p:nvSpPr>
          <p:cNvPr id="5" name="Slide Number Placeholder 4"/>
          <p:cNvSpPr>
            <a:spLocks noGrp="1"/>
          </p:cNvSpPr>
          <p:nvPr>
            <p:ph type="sldNum" sz="quarter" idx="12"/>
          </p:nvPr>
        </p:nvSpPr>
        <p:spPr/>
        <p:txBody>
          <a:bodyPr/>
          <a:lstStyle/>
          <a:p>
            <a:fld id="{37AC1161-F3F9-4A12-992A-0B687E79AE75}" type="slidenum">
              <a:rPr lang="en-GB" smtClean="0"/>
              <a:t>‹#›</a:t>
            </a:fld>
            <a:endParaRPr lang="en-GB"/>
          </a:p>
        </p:txBody>
      </p:sp>
    </p:spTree>
    <p:extLst>
      <p:ext uri="{BB962C8B-B14F-4D97-AF65-F5344CB8AC3E}">
        <p14:creationId xmlns:p14="http://schemas.microsoft.com/office/powerpoint/2010/main" val="8492853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66A14A-A86B-447E-8806-A9231AADCD29}" type="datetime1">
              <a:rPr lang="en-US" smtClean="0"/>
              <a:t>7/4/2023</a:t>
            </a:fld>
            <a:endParaRPr lang="en-GB"/>
          </a:p>
        </p:txBody>
      </p:sp>
      <p:sp>
        <p:nvSpPr>
          <p:cNvPr id="3" name="Footer Placeholder 2"/>
          <p:cNvSpPr>
            <a:spLocks noGrp="1"/>
          </p:cNvSpPr>
          <p:nvPr>
            <p:ph type="ftr" sz="quarter" idx="11"/>
          </p:nvPr>
        </p:nvSpPr>
        <p:spPr/>
        <p:txBody>
          <a:bodyPr/>
          <a:lstStyle/>
          <a:p>
            <a:r>
              <a:rPr lang="en-GB"/>
              <a:t>Beswick, N. W. (1967). The 'Library-College' - the 'True University'? The Library Association Record, 198-202.</a:t>
            </a:r>
          </a:p>
        </p:txBody>
      </p:sp>
      <p:sp>
        <p:nvSpPr>
          <p:cNvPr id="4" name="Slide Number Placeholder 3"/>
          <p:cNvSpPr>
            <a:spLocks noGrp="1"/>
          </p:cNvSpPr>
          <p:nvPr>
            <p:ph type="sldNum" sz="quarter" idx="12"/>
          </p:nvPr>
        </p:nvSpPr>
        <p:spPr/>
        <p:txBody>
          <a:bodyPr/>
          <a:lstStyle/>
          <a:p>
            <a:fld id="{37AC1161-F3F9-4A12-992A-0B687E79AE75}" type="slidenum">
              <a:rPr lang="en-GB" smtClean="0"/>
              <a:t>‹#›</a:t>
            </a:fld>
            <a:endParaRPr lang="en-GB"/>
          </a:p>
        </p:txBody>
      </p:sp>
    </p:spTree>
    <p:extLst>
      <p:ext uri="{BB962C8B-B14F-4D97-AF65-F5344CB8AC3E}">
        <p14:creationId xmlns:p14="http://schemas.microsoft.com/office/powerpoint/2010/main" val="354472242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C9762F8-86EC-4951-BEA6-5E72EF04D175}" type="datetime1">
              <a:rPr lang="en-US" smtClean="0"/>
              <a:t>7/4/2023</a:t>
            </a:fld>
            <a:endParaRPr lang="en-GB"/>
          </a:p>
        </p:txBody>
      </p:sp>
      <p:sp>
        <p:nvSpPr>
          <p:cNvPr id="6" name="Footer Placeholder 5"/>
          <p:cNvSpPr>
            <a:spLocks noGrp="1"/>
          </p:cNvSpPr>
          <p:nvPr>
            <p:ph type="ftr" sz="quarter" idx="11"/>
          </p:nvPr>
        </p:nvSpPr>
        <p:spPr/>
        <p:txBody>
          <a:bodyPr/>
          <a:lstStyle/>
          <a:p>
            <a:r>
              <a:rPr lang="en-GB"/>
              <a:t>Beswick, N. W. (1967). The 'Library-College' - the 'True University'? The Library Association Record, 198-202.</a:t>
            </a:r>
          </a:p>
        </p:txBody>
      </p:sp>
      <p:sp>
        <p:nvSpPr>
          <p:cNvPr id="7" name="Slide Number Placeholder 6"/>
          <p:cNvSpPr>
            <a:spLocks noGrp="1"/>
          </p:cNvSpPr>
          <p:nvPr>
            <p:ph type="sldNum" sz="quarter" idx="12"/>
          </p:nvPr>
        </p:nvSpPr>
        <p:spPr/>
        <p:txBody>
          <a:bodyPr/>
          <a:lstStyle/>
          <a:p>
            <a:fld id="{37AC1161-F3F9-4A12-992A-0B687E79AE75}" type="slidenum">
              <a:rPr lang="en-GB" smtClean="0"/>
              <a:t>‹#›</a:t>
            </a:fld>
            <a:endParaRPr lang="en-GB"/>
          </a:p>
        </p:txBody>
      </p:sp>
    </p:spTree>
    <p:extLst>
      <p:ext uri="{BB962C8B-B14F-4D97-AF65-F5344CB8AC3E}">
        <p14:creationId xmlns:p14="http://schemas.microsoft.com/office/powerpoint/2010/main" val="207267441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306EE0D-C08E-4BCA-9ED6-12E7EC277A2B}" type="datetime1">
              <a:rPr lang="en-US" smtClean="0"/>
              <a:t>7/4/2023</a:t>
            </a:fld>
            <a:endParaRPr lang="en-GB"/>
          </a:p>
        </p:txBody>
      </p:sp>
      <p:sp>
        <p:nvSpPr>
          <p:cNvPr id="6" name="Footer Placeholder 5"/>
          <p:cNvSpPr>
            <a:spLocks noGrp="1"/>
          </p:cNvSpPr>
          <p:nvPr>
            <p:ph type="ftr" sz="quarter" idx="11"/>
          </p:nvPr>
        </p:nvSpPr>
        <p:spPr/>
        <p:txBody>
          <a:bodyPr/>
          <a:lstStyle/>
          <a:p>
            <a:r>
              <a:rPr lang="en-GB"/>
              <a:t>Beswick, N. W. (1967). The 'Library-College' - the 'True University'? The Library Association Record, 198-202.</a:t>
            </a:r>
          </a:p>
        </p:txBody>
      </p:sp>
      <p:sp>
        <p:nvSpPr>
          <p:cNvPr id="7" name="Slide Number Placeholder 6"/>
          <p:cNvSpPr>
            <a:spLocks noGrp="1"/>
          </p:cNvSpPr>
          <p:nvPr>
            <p:ph type="sldNum" sz="quarter" idx="12"/>
          </p:nvPr>
        </p:nvSpPr>
        <p:spPr/>
        <p:txBody>
          <a:bodyPr/>
          <a:lstStyle/>
          <a:p>
            <a:fld id="{37AC1161-F3F9-4A12-992A-0B687E79AE75}" type="slidenum">
              <a:rPr lang="en-GB" smtClean="0"/>
              <a:t>‹#›</a:t>
            </a:fld>
            <a:endParaRPr lang="en-GB"/>
          </a:p>
        </p:txBody>
      </p:sp>
    </p:spTree>
    <p:extLst>
      <p:ext uri="{BB962C8B-B14F-4D97-AF65-F5344CB8AC3E}">
        <p14:creationId xmlns:p14="http://schemas.microsoft.com/office/powerpoint/2010/main" val="421101872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FD6616A-E50F-4B3D-AE7C-9CA7B5BAAC95}" type="datetime1">
              <a:rPr lang="en-US" smtClean="0"/>
              <a:t>7/4/2023</a:t>
            </a:fld>
            <a:endParaRPr lang="en-GB"/>
          </a:p>
        </p:txBody>
      </p:sp>
      <p:sp>
        <p:nvSpPr>
          <p:cNvPr id="5" name="Footer Placeholder 4"/>
          <p:cNvSpPr>
            <a:spLocks noGrp="1"/>
          </p:cNvSpPr>
          <p:nvPr>
            <p:ph type="ftr" sz="quarter" idx="11"/>
          </p:nvPr>
        </p:nvSpPr>
        <p:spPr/>
        <p:txBody>
          <a:bodyPr/>
          <a:lstStyle/>
          <a:p>
            <a:r>
              <a:rPr lang="en-GB"/>
              <a:t>Beswick, N. W. (1967). The 'Library-College' - the 'True University'? The Library Association Record, 198-202.</a:t>
            </a:r>
          </a:p>
        </p:txBody>
      </p:sp>
      <p:sp>
        <p:nvSpPr>
          <p:cNvPr id="6" name="Slide Number Placeholder 5"/>
          <p:cNvSpPr>
            <a:spLocks noGrp="1"/>
          </p:cNvSpPr>
          <p:nvPr>
            <p:ph type="sldNum" sz="quarter" idx="12"/>
          </p:nvPr>
        </p:nvSpPr>
        <p:spPr/>
        <p:txBody>
          <a:bodyPr/>
          <a:lstStyle/>
          <a:p>
            <a:fld id="{37AC1161-F3F9-4A12-992A-0B687E79AE75}" type="slidenum">
              <a:rPr lang="en-GB" smtClean="0"/>
              <a:t>‹#›</a:t>
            </a:fld>
            <a:endParaRPr lang="en-GB"/>
          </a:p>
        </p:txBody>
      </p:sp>
    </p:spTree>
    <p:extLst>
      <p:ext uri="{BB962C8B-B14F-4D97-AF65-F5344CB8AC3E}">
        <p14:creationId xmlns:p14="http://schemas.microsoft.com/office/powerpoint/2010/main" val="84410605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CB7088D-1A79-45B9-BE7C-FC086F52FBC9}" type="datetime1">
              <a:rPr lang="en-US" smtClean="0"/>
              <a:t>7/4/2023</a:t>
            </a:fld>
            <a:endParaRPr lang="en-GB"/>
          </a:p>
        </p:txBody>
      </p:sp>
      <p:sp>
        <p:nvSpPr>
          <p:cNvPr id="5" name="Footer Placeholder 4"/>
          <p:cNvSpPr>
            <a:spLocks noGrp="1"/>
          </p:cNvSpPr>
          <p:nvPr>
            <p:ph type="ftr" sz="quarter" idx="11"/>
          </p:nvPr>
        </p:nvSpPr>
        <p:spPr/>
        <p:txBody>
          <a:bodyPr/>
          <a:lstStyle/>
          <a:p>
            <a:r>
              <a:rPr lang="en-GB"/>
              <a:t>Beswick, N. W. (1967). The 'Library-College' - the 'True University'? The Library Association Record, 198-202.</a:t>
            </a:r>
          </a:p>
        </p:txBody>
      </p:sp>
      <p:sp>
        <p:nvSpPr>
          <p:cNvPr id="6" name="Slide Number Placeholder 5"/>
          <p:cNvSpPr>
            <a:spLocks noGrp="1"/>
          </p:cNvSpPr>
          <p:nvPr>
            <p:ph type="sldNum" sz="quarter" idx="12"/>
          </p:nvPr>
        </p:nvSpPr>
        <p:spPr/>
        <p:txBody>
          <a:bodyPr/>
          <a:lstStyle/>
          <a:p>
            <a:fld id="{37AC1161-F3F9-4A12-992A-0B687E79AE75}" type="slidenum">
              <a:rPr lang="en-GB" smtClean="0"/>
              <a:t>‹#›</a:t>
            </a:fld>
            <a:endParaRPr lang="en-GB"/>
          </a:p>
        </p:txBody>
      </p:sp>
    </p:spTree>
    <p:extLst>
      <p:ext uri="{BB962C8B-B14F-4D97-AF65-F5344CB8AC3E}">
        <p14:creationId xmlns:p14="http://schemas.microsoft.com/office/powerpoint/2010/main" val="7578448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FAC056B-CA84-4B32-8956-19FAF4787D59}" type="datetime1">
              <a:rPr lang="en-US" smtClean="0"/>
              <a:t>7/4/2023</a:t>
            </a:fld>
            <a:endParaRPr lang="en-GB"/>
          </a:p>
        </p:txBody>
      </p:sp>
      <p:sp>
        <p:nvSpPr>
          <p:cNvPr id="5" name="Footer Placeholder 4"/>
          <p:cNvSpPr>
            <a:spLocks noGrp="1"/>
          </p:cNvSpPr>
          <p:nvPr>
            <p:ph type="ftr" sz="quarter" idx="11"/>
          </p:nvPr>
        </p:nvSpPr>
        <p:spPr/>
        <p:txBody>
          <a:bodyPr/>
          <a:lstStyle/>
          <a:p>
            <a:r>
              <a:rPr lang="en-GB"/>
              <a:t>Beswick, N. W. (1967). The 'Library-College' - the 'True University'? The Library Association Record, 198-202.</a:t>
            </a:r>
          </a:p>
        </p:txBody>
      </p:sp>
      <p:sp>
        <p:nvSpPr>
          <p:cNvPr id="6" name="Slide Number Placeholder 5"/>
          <p:cNvSpPr>
            <a:spLocks noGrp="1"/>
          </p:cNvSpPr>
          <p:nvPr>
            <p:ph type="sldNum" sz="quarter" idx="12"/>
          </p:nvPr>
        </p:nvSpPr>
        <p:spPr/>
        <p:txBody>
          <a:bodyPr/>
          <a:lstStyle/>
          <a:p>
            <a:fld id="{3005D6A8-82F4-449C-B487-7852E6879ADD}" type="slidenum">
              <a:rPr lang="en-GB" smtClean="0"/>
              <a:t>‹#›</a:t>
            </a:fld>
            <a:endParaRPr lang="en-GB"/>
          </a:p>
        </p:txBody>
      </p:sp>
    </p:spTree>
    <p:extLst>
      <p:ext uri="{BB962C8B-B14F-4D97-AF65-F5344CB8AC3E}">
        <p14:creationId xmlns:p14="http://schemas.microsoft.com/office/powerpoint/2010/main" val="105704910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09A0BED-FDA6-43A6-89ED-1345759765EA}" type="datetime1">
              <a:rPr lang="en-US" smtClean="0"/>
              <a:t>7/4/2023</a:t>
            </a:fld>
            <a:endParaRPr lang="en-GB"/>
          </a:p>
        </p:txBody>
      </p:sp>
      <p:sp>
        <p:nvSpPr>
          <p:cNvPr id="5" name="Footer Placeholder 4"/>
          <p:cNvSpPr>
            <a:spLocks noGrp="1"/>
          </p:cNvSpPr>
          <p:nvPr>
            <p:ph type="ftr" sz="quarter" idx="11"/>
          </p:nvPr>
        </p:nvSpPr>
        <p:spPr/>
        <p:txBody>
          <a:bodyPr/>
          <a:lstStyle/>
          <a:p>
            <a:r>
              <a:rPr lang="en-GB"/>
              <a:t>Beswick, N. W. (1967). The 'Library-College' - the 'True University'? The Library Association Record, 198-202.</a:t>
            </a:r>
          </a:p>
        </p:txBody>
      </p:sp>
      <p:sp>
        <p:nvSpPr>
          <p:cNvPr id="6" name="Slide Number Placeholder 5"/>
          <p:cNvSpPr>
            <a:spLocks noGrp="1"/>
          </p:cNvSpPr>
          <p:nvPr>
            <p:ph type="sldNum" sz="quarter" idx="12"/>
          </p:nvPr>
        </p:nvSpPr>
        <p:spPr/>
        <p:txBody>
          <a:bodyPr/>
          <a:lstStyle/>
          <a:p>
            <a:fld id="{3005D6A8-82F4-449C-B487-7852E6879ADD}" type="slidenum">
              <a:rPr lang="en-GB" smtClean="0"/>
              <a:t>‹#›</a:t>
            </a:fld>
            <a:endParaRPr lang="en-GB"/>
          </a:p>
        </p:txBody>
      </p:sp>
    </p:spTree>
    <p:extLst>
      <p:ext uri="{BB962C8B-B14F-4D97-AF65-F5344CB8AC3E}">
        <p14:creationId xmlns:p14="http://schemas.microsoft.com/office/powerpoint/2010/main" val="4272942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DEBF42D-B637-45B2-B5A0-27FF62B08BD7}" type="datetime1">
              <a:rPr lang="en-US" smtClean="0"/>
              <a:t>7/4/2023</a:t>
            </a:fld>
            <a:endParaRPr lang="en-US"/>
          </a:p>
        </p:txBody>
      </p:sp>
      <p:sp>
        <p:nvSpPr>
          <p:cNvPr id="6" name="Footer Placeholder 5"/>
          <p:cNvSpPr>
            <a:spLocks noGrp="1"/>
          </p:cNvSpPr>
          <p:nvPr>
            <p:ph type="ftr" sz="quarter" idx="11"/>
          </p:nvPr>
        </p:nvSpPr>
        <p:spPr/>
        <p:txBody>
          <a:bodyPr/>
          <a:lstStyle/>
          <a:p>
            <a:r>
              <a:rPr lang="en-GB"/>
              <a:t>Beswick, N. W. (1967). The 'Library-College' - the 'True University'? The Library Association Record, 198-202.</a:t>
            </a:r>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EF288A-D0CF-4EFE-B172-C114E09FFFB8}" type="datetime1">
              <a:rPr lang="en-US" smtClean="0"/>
              <a:t>7/4/2023</a:t>
            </a:fld>
            <a:endParaRPr lang="en-GB"/>
          </a:p>
        </p:txBody>
      </p:sp>
      <p:sp>
        <p:nvSpPr>
          <p:cNvPr id="5" name="Footer Placeholder 4"/>
          <p:cNvSpPr>
            <a:spLocks noGrp="1"/>
          </p:cNvSpPr>
          <p:nvPr>
            <p:ph type="ftr" sz="quarter" idx="11"/>
          </p:nvPr>
        </p:nvSpPr>
        <p:spPr/>
        <p:txBody>
          <a:bodyPr/>
          <a:lstStyle/>
          <a:p>
            <a:r>
              <a:rPr lang="en-GB"/>
              <a:t>Beswick, N. W. (1967). The 'Library-College' - the 'True University'? The Library Association Record, 198-202.</a:t>
            </a:r>
          </a:p>
        </p:txBody>
      </p:sp>
      <p:sp>
        <p:nvSpPr>
          <p:cNvPr id="6" name="Slide Number Placeholder 5"/>
          <p:cNvSpPr>
            <a:spLocks noGrp="1"/>
          </p:cNvSpPr>
          <p:nvPr>
            <p:ph type="sldNum" sz="quarter" idx="12"/>
          </p:nvPr>
        </p:nvSpPr>
        <p:spPr/>
        <p:txBody>
          <a:bodyPr/>
          <a:lstStyle/>
          <a:p>
            <a:fld id="{3005D6A8-82F4-449C-B487-7852E6879ADD}" type="slidenum">
              <a:rPr lang="en-GB" smtClean="0"/>
              <a:t>‹#›</a:t>
            </a:fld>
            <a:endParaRPr lang="en-GB"/>
          </a:p>
        </p:txBody>
      </p:sp>
    </p:spTree>
    <p:extLst>
      <p:ext uri="{BB962C8B-B14F-4D97-AF65-F5344CB8AC3E}">
        <p14:creationId xmlns:p14="http://schemas.microsoft.com/office/powerpoint/2010/main" val="360881351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9BD1C56-9325-4902-AA77-6E3122095CAF}" type="datetime1">
              <a:rPr lang="en-US" smtClean="0"/>
              <a:t>7/4/2023</a:t>
            </a:fld>
            <a:endParaRPr lang="en-GB"/>
          </a:p>
        </p:txBody>
      </p:sp>
      <p:sp>
        <p:nvSpPr>
          <p:cNvPr id="6" name="Footer Placeholder 5"/>
          <p:cNvSpPr>
            <a:spLocks noGrp="1"/>
          </p:cNvSpPr>
          <p:nvPr>
            <p:ph type="ftr" sz="quarter" idx="11"/>
          </p:nvPr>
        </p:nvSpPr>
        <p:spPr/>
        <p:txBody>
          <a:bodyPr/>
          <a:lstStyle/>
          <a:p>
            <a:r>
              <a:rPr lang="en-GB"/>
              <a:t>Beswick, N. W. (1967). The 'Library-College' - the 'True University'? The Library Association Record, 198-202.</a:t>
            </a:r>
          </a:p>
        </p:txBody>
      </p:sp>
      <p:sp>
        <p:nvSpPr>
          <p:cNvPr id="7" name="Slide Number Placeholder 6"/>
          <p:cNvSpPr>
            <a:spLocks noGrp="1"/>
          </p:cNvSpPr>
          <p:nvPr>
            <p:ph type="sldNum" sz="quarter" idx="12"/>
          </p:nvPr>
        </p:nvSpPr>
        <p:spPr/>
        <p:txBody>
          <a:bodyPr/>
          <a:lstStyle/>
          <a:p>
            <a:fld id="{3005D6A8-82F4-449C-B487-7852E6879ADD}" type="slidenum">
              <a:rPr lang="en-GB" smtClean="0"/>
              <a:t>‹#›</a:t>
            </a:fld>
            <a:endParaRPr lang="en-GB"/>
          </a:p>
        </p:txBody>
      </p:sp>
    </p:spTree>
    <p:extLst>
      <p:ext uri="{BB962C8B-B14F-4D97-AF65-F5344CB8AC3E}">
        <p14:creationId xmlns:p14="http://schemas.microsoft.com/office/powerpoint/2010/main" val="281768069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8241FB1-0AF4-463A-A7CE-47C73BB51CED}" type="datetime1">
              <a:rPr lang="en-US" smtClean="0"/>
              <a:t>7/4/2023</a:t>
            </a:fld>
            <a:endParaRPr lang="en-GB"/>
          </a:p>
        </p:txBody>
      </p:sp>
      <p:sp>
        <p:nvSpPr>
          <p:cNvPr id="8" name="Footer Placeholder 7"/>
          <p:cNvSpPr>
            <a:spLocks noGrp="1"/>
          </p:cNvSpPr>
          <p:nvPr>
            <p:ph type="ftr" sz="quarter" idx="11"/>
          </p:nvPr>
        </p:nvSpPr>
        <p:spPr/>
        <p:txBody>
          <a:bodyPr/>
          <a:lstStyle/>
          <a:p>
            <a:r>
              <a:rPr lang="en-GB"/>
              <a:t>Beswick, N. W. (1967). The 'Library-College' - the 'True University'? The Library Association Record, 198-202.</a:t>
            </a:r>
          </a:p>
        </p:txBody>
      </p:sp>
      <p:sp>
        <p:nvSpPr>
          <p:cNvPr id="9" name="Slide Number Placeholder 8"/>
          <p:cNvSpPr>
            <a:spLocks noGrp="1"/>
          </p:cNvSpPr>
          <p:nvPr>
            <p:ph type="sldNum" sz="quarter" idx="12"/>
          </p:nvPr>
        </p:nvSpPr>
        <p:spPr/>
        <p:txBody>
          <a:bodyPr/>
          <a:lstStyle/>
          <a:p>
            <a:fld id="{3005D6A8-82F4-449C-B487-7852E6879ADD}" type="slidenum">
              <a:rPr lang="en-GB" smtClean="0"/>
              <a:t>‹#›</a:t>
            </a:fld>
            <a:endParaRPr lang="en-GB"/>
          </a:p>
        </p:txBody>
      </p:sp>
    </p:spTree>
    <p:extLst>
      <p:ext uri="{BB962C8B-B14F-4D97-AF65-F5344CB8AC3E}">
        <p14:creationId xmlns:p14="http://schemas.microsoft.com/office/powerpoint/2010/main" val="97150660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F3302C7-87F2-4EA0-A5E2-2CC380D4AD13}" type="datetime1">
              <a:rPr lang="en-US" smtClean="0"/>
              <a:t>7/4/2023</a:t>
            </a:fld>
            <a:endParaRPr lang="en-GB"/>
          </a:p>
        </p:txBody>
      </p:sp>
      <p:sp>
        <p:nvSpPr>
          <p:cNvPr id="4" name="Footer Placeholder 3"/>
          <p:cNvSpPr>
            <a:spLocks noGrp="1"/>
          </p:cNvSpPr>
          <p:nvPr>
            <p:ph type="ftr" sz="quarter" idx="11"/>
          </p:nvPr>
        </p:nvSpPr>
        <p:spPr/>
        <p:txBody>
          <a:bodyPr/>
          <a:lstStyle/>
          <a:p>
            <a:r>
              <a:rPr lang="en-GB"/>
              <a:t>Beswick, N. W. (1967). The 'Library-College' - the 'True University'? The Library Association Record, 198-202.</a:t>
            </a:r>
          </a:p>
        </p:txBody>
      </p:sp>
      <p:sp>
        <p:nvSpPr>
          <p:cNvPr id="5" name="Slide Number Placeholder 4"/>
          <p:cNvSpPr>
            <a:spLocks noGrp="1"/>
          </p:cNvSpPr>
          <p:nvPr>
            <p:ph type="sldNum" sz="quarter" idx="12"/>
          </p:nvPr>
        </p:nvSpPr>
        <p:spPr/>
        <p:txBody>
          <a:bodyPr/>
          <a:lstStyle/>
          <a:p>
            <a:fld id="{3005D6A8-82F4-449C-B487-7852E6879ADD}" type="slidenum">
              <a:rPr lang="en-GB" smtClean="0"/>
              <a:t>‹#›</a:t>
            </a:fld>
            <a:endParaRPr lang="en-GB"/>
          </a:p>
        </p:txBody>
      </p:sp>
    </p:spTree>
    <p:extLst>
      <p:ext uri="{BB962C8B-B14F-4D97-AF65-F5344CB8AC3E}">
        <p14:creationId xmlns:p14="http://schemas.microsoft.com/office/powerpoint/2010/main" val="323182756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E2C11F-2D92-447C-A580-3778132CF396}" type="datetime1">
              <a:rPr lang="en-US" smtClean="0"/>
              <a:t>7/4/2023</a:t>
            </a:fld>
            <a:endParaRPr lang="en-GB"/>
          </a:p>
        </p:txBody>
      </p:sp>
      <p:sp>
        <p:nvSpPr>
          <p:cNvPr id="3" name="Footer Placeholder 2"/>
          <p:cNvSpPr>
            <a:spLocks noGrp="1"/>
          </p:cNvSpPr>
          <p:nvPr>
            <p:ph type="ftr" sz="quarter" idx="11"/>
          </p:nvPr>
        </p:nvSpPr>
        <p:spPr/>
        <p:txBody>
          <a:bodyPr/>
          <a:lstStyle/>
          <a:p>
            <a:r>
              <a:rPr lang="en-GB"/>
              <a:t>Beswick, N. W. (1967). The 'Library-College' - the 'True University'? The Library Association Record, 198-202.</a:t>
            </a:r>
          </a:p>
        </p:txBody>
      </p:sp>
      <p:sp>
        <p:nvSpPr>
          <p:cNvPr id="4" name="Slide Number Placeholder 3"/>
          <p:cNvSpPr>
            <a:spLocks noGrp="1"/>
          </p:cNvSpPr>
          <p:nvPr>
            <p:ph type="sldNum" sz="quarter" idx="12"/>
          </p:nvPr>
        </p:nvSpPr>
        <p:spPr/>
        <p:txBody>
          <a:bodyPr/>
          <a:lstStyle/>
          <a:p>
            <a:fld id="{3005D6A8-82F4-449C-B487-7852E6879ADD}" type="slidenum">
              <a:rPr lang="en-GB" smtClean="0"/>
              <a:t>‹#›</a:t>
            </a:fld>
            <a:endParaRPr lang="en-GB"/>
          </a:p>
        </p:txBody>
      </p:sp>
    </p:spTree>
    <p:extLst>
      <p:ext uri="{BB962C8B-B14F-4D97-AF65-F5344CB8AC3E}">
        <p14:creationId xmlns:p14="http://schemas.microsoft.com/office/powerpoint/2010/main" val="10834789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04A723F-F85E-40FA-99AF-E8D811F4EEE5}" type="datetime1">
              <a:rPr lang="en-US" smtClean="0"/>
              <a:t>7/4/2023</a:t>
            </a:fld>
            <a:endParaRPr lang="en-GB"/>
          </a:p>
        </p:txBody>
      </p:sp>
      <p:sp>
        <p:nvSpPr>
          <p:cNvPr id="6" name="Footer Placeholder 5"/>
          <p:cNvSpPr>
            <a:spLocks noGrp="1"/>
          </p:cNvSpPr>
          <p:nvPr>
            <p:ph type="ftr" sz="quarter" idx="11"/>
          </p:nvPr>
        </p:nvSpPr>
        <p:spPr/>
        <p:txBody>
          <a:bodyPr/>
          <a:lstStyle/>
          <a:p>
            <a:r>
              <a:rPr lang="en-GB"/>
              <a:t>Beswick, N. W. (1967). The 'Library-College' - the 'True University'? The Library Association Record, 198-202.</a:t>
            </a:r>
          </a:p>
        </p:txBody>
      </p:sp>
      <p:sp>
        <p:nvSpPr>
          <p:cNvPr id="7" name="Slide Number Placeholder 6"/>
          <p:cNvSpPr>
            <a:spLocks noGrp="1"/>
          </p:cNvSpPr>
          <p:nvPr>
            <p:ph type="sldNum" sz="quarter" idx="12"/>
          </p:nvPr>
        </p:nvSpPr>
        <p:spPr/>
        <p:txBody>
          <a:bodyPr/>
          <a:lstStyle/>
          <a:p>
            <a:fld id="{3005D6A8-82F4-449C-B487-7852E6879ADD}" type="slidenum">
              <a:rPr lang="en-GB" smtClean="0"/>
              <a:t>‹#›</a:t>
            </a:fld>
            <a:endParaRPr lang="en-GB"/>
          </a:p>
        </p:txBody>
      </p:sp>
    </p:spTree>
    <p:extLst>
      <p:ext uri="{BB962C8B-B14F-4D97-AF65-F5344CB8AC3E}">
        <p14:creationId xmlns:p14="http://schemas.microsoft.com/office/powerpoint/2010/main" val="119821327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E0A5F7A-9F5C-4EEC-8072-030876F03A7C}" type="datetime1">
              <a:rPr lang="en-US" smtClean="0"/>
              <a:t>7/4/2023</a:t>
            </a:fld>
            <a:endParaRPr lang="en-GB"/>
          </a:p>
        </p:txBody>
      </p:sp>
      <p:sp>
        <p:nvSpPr>
          <p:cNvPr id="6" name="Footer Placeholder 5"/>
          <p:cNvSpPr>
            <a:spLocks noGrp="1"/>
          </p:cNvSpPr>
          <p:nvPr>
            <p:ph type="ftr" sz="quarter" idx="11"/>
          </p:nvPr>
        </p:nvSpPr>
        <p:spPr/>
        <p:txBody>
          <a:bodyPr/>
          <a:lstStyle/>
          <a:p>
            <a:r>
              <a:rPr lang="en-GB"/>
              <a:t>Beswick, N. W. (1967). The 'Library-College' - the 'True University'? The Library Association Record, 198-202.</a:t>
            </a:r>
          </a:p>
        </p:txBody>
      </p:sp>
      <p:sp>
        <p:nvSpPr>
          <p:cNvPr id="7" name="Slide Number Placeholder 6"/>
          <p:cNvSpPr>
            <a:spLocks noGrp="1"/>
          </p:cNvSpPr>
          <p:nvPr>
            <p:ph type="sldNum" sz="quarter" idx="12"/>
          </p:nvPr>
        </p:nvSpPr>
        <p:spPr/>
        <p:txBody>
          <a:bodyPr/>
          <a:lstStyle/>
          <a:p>
            <a:fld id="{3005D6A8-82F4-449C-B487-7852E6879ADD}" type="slidenum">
              <a:rPr lang="en-GB" smtClean="0"/>
              <a:t>‹#›</a:t>
            </a:fld>
            <a:endParaRPr lang="en-GB"/>
          </a:p>
        </p:txBody>
      </p:sp>
    </p:spTree>
    <p:extLst>
      <p:ext uri="{BB962C8B-B14F-4D97-AF65-F5344CB8AC3E}">
        <p14:creationId xmlns:p14="http://schemas.microsoft.com/office/powerpoint/2010/main" val="20932654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1715AB3-D773-4A1B-A3A6-7186B28A34DC}" type="datetime1">
              <a:rPr lang="en-US" smtClean="0"/>
              <a:t>7/4/2023</a:t>
            </a:fld>
            <a:endParaRPr lang="en-GB"/>
          </a:p>
        </p:txBody>
      </p:sp>
      <p:sp>
        <p:nvSpPr>
          <p:cNvPr id="5" name="Footer Placeholder 4"/>
          <p:cNvSpPr>
            <a:spLocks noGrp="1"/>
          </p:cNvSpPr>
          <p:nvPr>
            <p:ph type="ftr" sz="quarter" idx="11"/>
          </p:nvPr>
        </p:nvSpPr>
        <p:spPr/>
        <p:txBody>
          <a:bodyPr/>
          <a:lstStyle/>
          <a:p>
            <a:r>
              <a:rPr lang="en-GB"/>
              <a:t>Beswick, N. W. (1967). The 'Library-College' - the 'True University'? The Library Association Record, 198-202.</a:t>
            </a:r>
          </a:p>
        </p:txBody>
      </p:sp>
      <p:sp>
        <p:nvSpPr>
          <p:cNvPr id="6" name="Slide Number Placeholder 5"/>
          <p:cNvSpPr>
            <a:spLocks noGrp="1"/>
          </p:cNvSpPr>
          <p:nvPr>
            <p:ph type="sldNum" sz="quarter" idx="12"/>
          </p:nvPr>
        </p:nvSpPr>
        <p:spPr/>
        <p:txBody>
          <a:bodyPr/>
          <a:lstStyle/>
          <a:p>
            <a:fld id="{3005D6A8-82F4-449C-B487-7852E6879ADD}" type="slidenum">
              <a:rPr lang="en-GB" smtClean="0"/>
              <a:t>‹#›</a:t>
            </a:fld>
            <a:endParaRPr lang="en-GB"/>
          </a:p>
        </p:txBody>
      </p:sp>
    </p:spTree>
    <p:extLst>
      <p:ext uri="{BB962C8B-B14F-4D97-AF65-F5344CB8AC3E}">
        <p14:creationId xmlns:p14="http://schemas.microsoft.com/office/powerpoint/2010/main" val="228881252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33F5B92-FCDE-425F-9988-6D09C20CC8AA}" type="datetime1">
              <a:rPr lang="en-US" smtClean="0"/>
              <a:t>7/4/2023</a:t>
            </a:fld>
            <a:endParaRPr lang="en-GB"/>
          </a:p>
        </p:txBody>
      </p:sp>
      <p:sp>
        <p:nvSpPr>
          <p:cNvPr id="5" name="Footer Placeholder 4"/>
          <p:cNvSpPr>
            <a:spLocks noGrp="1"/>
          </p:cNvSpPr>
          <p:nvPr>
            <p:ph type="ftr" sz="quarter" idx="11"/>
          </p:nvPr>
        </p:nvSpPr>
        <p:spPr/>
        <p:txBody>
          <a:bodyPr/>
          <a:lstStyle/>
          <a:p>
            <a:r>
              <a:rPr lang="en-GB"/>
              <a:t>Beswick, N. W. (1967). The 'Library-College' - the 'True University'? The Library Association Record, 198-202.</a:t>
            </a:r>
          </a:p>
        </p:txBody>
      </p:sp>
      <p:sp>
        <p:nvSpPr>
          <p:cNvPr id="6" name="Slide Number Placeholder 5"/>
          <p:cNvSpPr>
            <a:spLocks noGrp="1"/>
          </p:cNvSpPr>
          <p:nvPr>
            <p:ph type="sldNum" sz="quarter" idx="12"/>
          </p:nvPr>
        </p:nvSpPr>
        <p:spPr/>
        <p:txBody>
          <a:bodyPr/>
          <a:lstStyle/>
          <a:p>
            <a:fld id="{3005D6A8-82F4-449C-B487-7852E6879ADD}" type="slidenum">
              <a:rPr lang="en-GB" smtClean="0"/>
              <a:t>‹#›</a:t>
            </a:fld>
            <a:endParaRPr lang="en-GB"/>
          </a:p>
        </p:txBody>
      </p:sp>
    </p:spTree>
    <p:extLst>
      <p:ext uri="{BB962C8B-B14F-4D97-AF65-F5344CB8AC3E}">
        <p14:creationId xmlns:p14="http://schemas.microsoft.com/office/powerpoint/2010/main" val="338406557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EB68B10-1468-4237-B1E6-07390465EA9D}" type="datetime1">
              <a:rPr lang="en-US" smtClean="0"/>
              <a:t>7/4/2023</a:t>
            </a:fld>
            <a:endParaRPr lang="en-GB"/>
          </a:p>
        </p:txBody>
      </p:sp>
      <p:sp>
        <p:nvSpPr>
          <p:cNvPr id="5" name="Footer Placeholder 4"/>
          <p:cNvSpPr>
            <a:spLocks noGrp="1"/>
          </p:cNvSpPr>
          <p:nvPr>
            <p:ph type="ftr" sz="quarter" idx="11"/>
          </p:nvPr>
        </p:nvSpPr>
        <p:spPr/>
        <p:txBody>
          <a:bodyPr/>
          <a:lstStyle/>
          <a:p>
            <a:r>
              <a:rPr lang="en-GB"/>
              <a:t>Beswick, N. W. (1967). The 'Library-College' - the 'True University'? The Library Association Record, 198-202.</a:t>
            </a:r>
          </a:p>
        </p:txBody>
      </p:sp>
      <p:sp>
        <p:nvSpPr>
          <p:cNvPr id="6" name="Slide Number Placeholder 5"/>
          <p:cNvSpPr>
            <a:spLocks noGrp="1"/>
          </p:cNvSpPr>
          <p:nvPr>
            <p:ph type="sldNum" sz="quarter" idx="12"/>
          </p:nvPr>
        </p:nvSpPr>
        <p:spPr/>
        <p:txBody>
          <a:bodyPr/>
          <a:lstStyle/>
          <a:p>
            <a:fld id="{C22D46B2-F3E4-49E0-933C-7823A8232422}" type="slidenum">
              <a:rPr lang="en-GB" smtClean="0"/>
              <a:t>‹#›</a:t>
            </a:fld>
            <a:endParaRPr lang="en-GB"/>
          </a:p>
        </p:txBody>
      </p:sp>
    </p:spTree>
    <p:extLst>
      <p:ext uri="{BB962C8B-B14F-4D97-AF65-F5344CB8AC3E}">
        <p14:creationId xmlns:p14="http://schemas.microsoft.com/office/powerpoint/2010/main" val="3218069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EED9B0-C0E7-4F57-A812-95BDA17906CD}" type="datetime1">
              <a:rPr lang="en-US" smtClean="0"/>
              <a:t>7/4/2023</a:t>
            </a:fld>
            <a:endParaRPr lang="en-US"/>
          </a:p>
        </p:txBody>
      </p:sp>
      <p:sp>
        <p:nvSpPr>
          <p:cNvPr id="6" name="Footer Placeholder 5"/>
          <p:cNvSpPr>
            <a:spLocks noGrp="1"/>
          </p:cNvSpPr>
          <p:nvPr>
            <p:ph type="ftr" sz="quarter" idx="11"/>
          </p:nvPr>
        </p:nvSpPr>
        <p:spPr/>
        <p:txBody>
          <a:bodyPr/>
          <a:lstStyle/>
          <a:p>
            <a:r>
              <a:rPr lang="en-GB"/>
              <a:t>Beswick, N. W. (1967). The 'Library-College' - the 'True University'? The Library Association Record, 198-202.</a:t>
            </a:r>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405D74F-43F0-48D5-95CA-7A2C36745BA9}" type="datetime1">
              <a:rPr lang="en-US" smtClean="0"/>
              <a:t>7/4/2023</a:t>
            </a:fld>
            <a:endParaRPr lang="en-GB"/>
          </a:p>
        </p:txBody>
      </p:sp>
      <p:sp>
        <p:nvSpPr>
          <p:cNvPr id="5" name="Footer Placeholder 4"/>
          <p:cNvSpPr>
            <a:spLocks noGrp="1"/>
          </p:cNvSpPr>
          <p:nvPr>
            <p:ph type="ftr" sz="quarter" idx="11"/>
          </p:nvPr>
        </p:nvSpPr>
        <p:spPr/>
        <p:txBody>
          <a:bodyPr/>
          <a:lstStyle/>
          <a:p>
            <a:r>
              <a:rPr lang="en-GB"/>
              <a:t>Beswick, N. W. (1967). The 'Library-College' - the 'True University'? The Library Association Record, 198-202.</a:t>
            </a:r>
          </a:p>
        </p:txBody>
      </p:sp>
      <p:sp>
        <p:nvSpPr>
          <p:cNvPr id="6" name="Slide Number Placeholder 5"/>
          <p:cNvSpPr>
            <a:spLocks noGrp="1"/>
          </p:cNvSpPr>
          <p:nvPr>
            <p:ph type="sldNum" sz="quarter" idx="12"/>
          </p:nvPr>
        </p:nvSpPr>
        <p:spPr/>
        <p:txBody>
          <a:bodyPr/>
          <a:lstStyle/>
          <a:p>
            <a:fld id="{C22D46B2-F3E4-49E0-933C-7823A8232422}" type="slidenum">
              <a:rPr lang="en-GB" smtClean="0"/>
              <a:t>‹#›</a:t>
            </a:fld>
            <a:endParaRPr lang="en-GB"/>
          </a:p>
        </p:txBody>
      </p:sp>
    </p:spTree>
    <p:extLst>
      <p:ext uri="{BB962C8B-B14F-4D97-AF65-F5344CB8AC3E}">
        <p14:creationId xmlns:p14="http://schemas.microsoft.com/office/powerpoint/2010/main" val="158438122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D94EE1A-A58C-4920-96BA-F9746BC7F27F}" type="datetime1">
              <a:rPr lang="en-US" smtClean="0"/>
              <a:t>7/4/2023</a:t>
            </a:fld>
            <a:endParaRPr lang="en-GB"/>
          </a:p>
        </p:txBody>
      </p:sp>
      <p:sp>
        <p:nvSpPr>
          <p:cNvPr id="5" name="Footer Placeholder 4"/>
          <p:cNvSpPr>
            <a:spLocks noGrp="1"/>
          </p:cNvSpPr>
          <p:nvPr>
            <p:ph type="ftr" sz="quarter" idx="11"/>
          </p:nvPr>
        </p:nvSpPr>
        <p:spPr/>
        <p:txBody>
          <a:bodyPr/>
          <a:lstStyle/>
          <a:p>
            <a:r>
              <a:rPr lang="en-GB"/>
              <a:t>Beswick, N. W. (1967). The 'Library-College' - the 'True University'? The Library Association Record, 198-202.</a:t>
            </a:r>
          </a:p>
        </p:txBody>
      </p:sp>
      <p:sp>
        <p:nvSpPr>
          <p:cNvPr id="6" name="Slide Number Placeholder 5"/>
          <p:cNvSpPr>
            <a:spLocks noGrp="1"/>
          </p:cNvSpPr>
          <p:nvPr>
            <p:ph type="sldNum" sz="quarter" idx="12"/>
          </p:nvPr>
        </p:nvSpPr>
        <p:spPr/>
        <p:txBody>
          <a:bodyPr/>
          <a:lstStyle/>
          <a:p>
            <a:fld id="{C22D46B2-F3E4-49E0-933C-7823A8232422}" type="slidenum">
              <a:rPr lang="en-GB" smtClean="0"/>
              <a:t>‹#›</a:t>
            </a:fld>
            <a:endParaRPr lang="en-GB"/>
          </a:p>
        </p:txBody>
      </p:sp>
    </p:spTree>
    <p:extLst>
      <p:ext uri="{BB962C8B-B14F-4D97-AF65-F5344CB8AC3E}">
        <p14:creationId xmlns:p14="http://schemas.microsoft.com/office/powerpoint/2010/main" val="154657825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98DC002-A68F-45A4-949E-54C5989DFD9F}" type="datetime1">
              <a:rPr lang="en-US" smtClean="0"/>
              <a:t>7/4/2023</a:t>
            </a:fld>
            <a:endParaRPr lang="en-GB"/>
          </a:p>
        </p:txBody>
      </p:sp>
      <p:sp>
        <p:nvSpPr>
          <p:cNvPr id="6" name="Footer Placeholder 5"/>
          <p:cNvSpPr>
            <a:spLocks noGrp="1"/>
          </p:cNvSpPr>
          <p:nvPr>
            <p:ph type="ftr" sz="quarter" idx="11"/>
          </p:nvPr>
        </p:nvSpPr>
        <p:spPr/>
        <p:txBody>
          <a:bodyPr/>
          <a:lstStyle/>
          <a:p>
            <a:r>
              <a:rPr lang="en-GB"/>
              <a:t>Beswick, N. W. (1967). The 'Library-College' - the 'True University'? The Library Association Record, 198-202.</a:t>
            </a:r>
          </a:p>
        </p:txBody>
      </p:sp>
      <p:sp>
        <p:nvSpPr>
          <p:cNvPr id="7" name="Slide Number Placeholder 6"/>
          <p:cNvSpPr>
            <a:spLocks noGrp="1"/>
          </p:cNvSpPr>
          <p:nvPr>
            <p:ph type="sldNum" sz="quarter" idx="12"/>
          </p:nvPr>
        </p:nvSpPr>
        <p:spPr/>
        <p:txBody>
          <a:bodyPr/>
          <a:lstStyle/>
          <a:p>
            <a:fld id="{C22D46B2-F3E4-49E0-933C-7823A8232422}" type="slidenum">
              <a:rPr lang="en-GB" smtClean="0"/>
              <a:t>‹#›</a:t>
            </a:fld>
            <a:endParaRPr lang="en-GB"/>
          </a:p>
        </p:txBody>
      </p:sp>
    </p:spTree>
    <p:extLst>
      <p:ext uri="{BB962C8B-B14F-4D97-AF65-F5344CB8AC3E}">
        <p14:creationId xmlns:p14="http://schemas.microsoft.com/office/powerpoint/2010/main" val="292314591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1C729A9-D6A1-4107-89B2-B5E457A49B6A}" type="datetime1">
              <a:rPr lang="en-US" smtClean="0"/>
              <a:t>7/4/2023</a:t>
            </a:fld>
            <a:endParaRPr lang="en-GB"/>
          </a:p>
        </p:txBody>
      </p:sp>
      <p:sp>
        <p:nvSpPr>
          <p:cNvPr id="8" name="Footer Placeholder 7"/>
          <p:cNvSpPr>
            <a:spLocks noGrp="1"/>
          </p:cNvSpPr>
          <p:nvPr>
            <p:ph type="ftr" sz="quarter" idx="11"/>
          </p:nvPr>
        </p:nvSpPr>
        <p:spPr/>
        <p:txBody>
          <a:bodyPr/>
          <a:lstStyle/>
          <a:p>
            <a:r>
              <a:rPr lang="en-GB"/>
              <a:t>Beswick, N. W. (1967). The 'Library-College' - the 'True University'? The Library Association Record, 198-202.</a:t>
            </a:r>
          </a:p>
        </p:txBody>
      </p:sp>
      <p:sp>
        <p:nvSpPr>
          <p:cNvPr id="9" name="Slide Number Placeholder 8"/>
          <p:cNvSpPr>
            <a:spLocks noGrp="1"/>
          </p:cNvSpPr>
          <p:nvPr>
            <p:ph type="sldNum" sz="quarter" idx="12"/>
          </p:nvPr>
        </p:nvSpPr>
        <p:spPr/>
        <p:txBody>
          <a:bodyPr/>
          <a:lstStyle/>
          <a:p>
            <a:fld id="{C22D46B2-F3E4-49E0-933C-7823A8232422}" type="slidenum">
              <a:rPr lang="en-GB" smtClean="0"/>
              <a:t>‹#›</a:t>
            </a:fld>
            <a:endParaRPr lang="en-GB"/>
          </a:p>
        </p:txBody>
      </p:sp>
    </p:spTree>
    <p:extLst>
      <p:ext uri="{BB962C8B-B14F-4D97-AF65-F5344CB8AC3E}">
        <p14:creationId xmlns:p14="http://schemas.microsoft.com/office/powerpoint/2010/main" val="394916207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234455-9908-4850-A149-AAD27B5DA141}" type="datetime1">
              <a:rPr lang="en-US" smtClean="0"/>
              <a:t>7/4/2023</a:t>
            </a:fld>
            <a:endParaRPr lang="en-GB"/>
          </a:p>
        </p:txBody>
      </p:sp>
      <p:sp>
        <p:nvSpPr>
          <p:cNvPr id="4" name="Footer Placeholder 3"/>
          <p:cNvSpPr>
            <a:spLocks noGrp="1"/>
          </p:cNvSpPr>
          <p:nvPr>
            <p:ph type="ftr" sz="quarter" idx="11"/>
          </p:nvPr>
        </p:nvSpPr>
        <p:spPr/>
        <p:txBody>
          <a:bodyPr/>
          <a:lstStyle/>
          <a:p>
            <a:r>
              <a:rPr lang="en-GB"/>
              <a:t>Beswick, N. W. (1967). The 'Library-College' - the 'True University'? The Library Association Record, 198-202.</a:t>
            </a:r>
          </a:p>
        </p:txBody>
      </p:sp>
      <p:sp>
        <p:nvSpPr>
          <p:cNvPr id="5" name="Slide Number Placeholder 4"/>
          <p:cNvSpPr>
            <a:spLocks noGrp="1"/>
          </p:cNvSpPr>
          <p:nvPr>
            <p:ph type="sldNum" sz="quarter" idx="12"/>
          </p:nvPr>
        </p:nvSpPr>
        <p:spPr/>
        <p:txBody>
          <a:bodyPr/>
          <a:lstStyle/>
          <a:p>
            <a:fld id="{C22D46B2-F3E4-49E0-933C-7823A8232422}" type="slidenum">
              <a:rPr lang="en-GB" smtClean="0"/>
              <a:t>‹#›</a:t>
            </a:fld>
            <a:endParaRPr lang="en-GB"/>
          </a:p>
        </p:txBody>
      </p:sp>
    </p:spTree>
    <p:extLst>
      <p:ext uri="{BB962C8B-B14F-4D97-AF65-F5344CB8AC3E}">
        <p14:creationId xmlns:p14="http://schemas.microsoft.com/office/powerpoint/2010/main" val="404877502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C6F110-759F-4EA1-9519-114769CF4E44}" type="datetime1">
              <a:rPr lang="en-US" smtClean="0"/>
              <a:t>7/4/2023</a:t>
            </a:fld>
            <a:endParaRPr lang="en-GB"/>
          </a:p>
        </p:txBody>
      </p:sp>
      <p:sp>
        <p:nvSpPr>
          <p:cNvPr id="3" name="Footer Placeholder 2"/>
          <p:cNvSpPr>
            <a:spLocks noGrp="1"/>
          </p:cNvSpPr>
          <p:nvPr>
            <p:ph type="ftr" sz="quarter" idx="11"/>
          </p:nvPr>
        </p:nvSpPr>
        <p:spPr/>
        <p:txBody>
          <a:bodyPr/>
          <a:lstStyle/>
          <a:p>
            <a:r>
              <a:rPr lang="en-GB"/>
              <a:t>Beswick, N. W. (1967). The 'Library-College' - the 'True University'? The Library Association Record, 198-202.</a:t>
            </a:r>
          </a:p>
        </p:txBody>
      </p:sp>
      <p:sp>
        <p:nvSpPr>
          <p:cNvPr id="4" name="Slide Number Placeholder 3"/>
          <p:cNvSpPr>
            <a:spLocks noGrp="1"/>
          </p:cNvSpPr>
          <p:nvPr>
            <p:ph type="sldNum" sz="quarter" idx="12"/>
          </p:nvPr>
        </p:nvSpPr>
        <p:spPr/>
        <p:txBody>
          <a:bodyPr/>
          <a:lstStyle/>
          <a:p>
            <a:fld id="{C22D46B2-F3E4-49E0-933C-7823A8232422}" type="slidenum">
              <a:rPr lang="en-GB" smtClean="0"/>
              <a:t>‹#›</a:t>
            </a:fld>
            <a:endParaRPr lang="en-GB"/>
          </a:p>
        </p:txBody>
      </p:sp>
    </p:spTree>
    <p:extLst>
      <p:ext uri="{BB962C8B-B14F-4D97-AF65-F5344CB8AC3E}">
        <p14:creationId xmlns:p14="http://schemas.microsoft.com/office/powerpoint/2010/main" val="185782705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AACFDE-869C-47A2-B5FA-2565879F0807}" type="datetime1">
              <a:rPr lang="en-US" smtClean="0"/>
              <a:t>7/4/2023</a:t>
            </a:fld>
            <a:endParaRPr lang="en-GB"/>
          </a:p>
        </p:txBody>
      </p:sp>
      <p:sp>
        <p:nvSpPr>
          <p:cNvPr id="6" name="Footer Placeholder 5"/>
          <p:cNvSpPr>
            <a:spLocks noGrp="1"/>
          </p:cNvSpPr>
          <p:nvPr>
            <p:ph type="ftr" sz="quarter" idx="11"/>
          </p:nvPr>
        </p:nvSpPr>
        <p:spPr/>
        <p:txBody>
          <a:bodyPr/>
          <a:lstStyle/>
          <a:p>
            <a:r>
              <a:rPr lang="en-GB"/>
              <a:t>Beswick, N. W. (1967). The 'Library-College' - the 'True University'? The Library Association Record, 198-202.</a:t>
            </a:r>
          </a:p>
        </p:txBody>
      </p:sp>
      <p:sp>
        <p:nvSpPr>
          <p:cNvPr id="7" name="Slide Number Placeholder 6"/>
          <p:cNvSpPr>
            <a:spLocks noGrp="1"/>
          </p:cNvSpPr>
          <p:nvPr>
            <p:ph type="sldNum" sz="quarter" idx="12"/>
          </p:nvPr>
        </p:nvSpPr>
        <p:spPr/>
        <p:txBody>
          <a:bodyPr/>
          <a:lstStyle/>
          <a:p>
            <a:fld id="{C22D46B2-F3E4-49E0-933C-7823A8232422}" type="slidenum">
              <a:rPr lang="en-GB" smtClean="0"/>
              <a:t>‹#›</a:t>
            </a:fld>
            <a:endParaRPr lang="en-GB"/>
          </a:p>
        </p:txBody>
      </p:sp>
    </p:spTree>
    <p:extLst>
      <p:ext uri="{BB962C8B-B14F-4D97-AF65-F5344CB8AC3E}">
        <p14:creationId xmlns:p14="http://schemas.microsoft.com/office/powerpoint/2010/main" val="419540551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128071F-E4B7-4913-8AEE-ACD3FF400E84}" type="datetime1">
              <a:rPr lang="en-US" smtClean="0"/>
              <a:t>7/4/2023</a:t>
            </a:fld>
            <a:endParaRPr lang="en-GB"/>
          </a:p>
        </p:txBody>
      </p:sp>
      <p:sp>
        <p:nvSpPr>
          <p:cNvPr id="6" name="Footer Placeholder 5"/>
          <p:cNvSpPr>
            <a:spLocks noGrp="1"/>
          </p:cNvSpPr>
          <p:nvPr>
            <p:ph type="ftr" sz="quarter" idx="11"/>
          </p:nvPr>
        </p:nvSpPr>
        <p:spPr/>
        <p:txBody>
          <a:bodyPr/>
          <a:lstStyle/>
          <a:p>
            <a:r>
              <a:rPr lang="en-GB"/>
              <a:t>Beswick, N. W. (1967). The 'Library-College' - the 'True University'? The Library Association Record, 198-202.</a:t>
            </a:r>
          </a:p>
        </p:txBody>
      </p:sp>
      <p:sp>
        <p:nvSpPr>
          <p:cNvPr id="7" name="Slide Number Placeholder 6"/>
          <p:cNvSpPr>
            <a:spLocks noGrp="1"/>
          </p:cNvSpPr>
          <p:nvPr>
            <p:ph type="sldNum" sz="quarter" idx="12"/>
          </p:nvPr>
        </p:nvSpPr>
        <p:spPr/>
        <p:txBody>
          <a:bodyPr/>
          <a:lstStyle/>
          <a:p>
            <a:fld id="{C22D46B2-F3E4-49E0-933C-7823A8232422}" type="slidenum">
              <a:rPr lang="en-GB" smtClean="0"/>
              <a:t>‹#›</a:t>
            </a:fld>
            <a:endParaRPr lang="en-GB"/>
          </a:p>
        </p:txBody>
      </p:sp>
    </p:spTree>
    <p:extLst>
      <p:ext uri="{BB962C8B-B14F-4D97-AF65-F5344CB8AC3E}">
        <p14:creationId xmlns:p14="http://schemas.microsoft.com/office/powerpoint/2010/main" val="36873684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8A25E10-5A3B-4FBA-8BE9-03C1DC94BDAD}" type="datetime1">
              <a:rPr lang="en-US" smtClean="0"/>
              <a:t>7/4/2023</a:t>
            </a:fld>
            <a:endParaRPr lang="en-GB"/>
          </a:p>
        </p:txBody>
      </p:sp>
      <p:sp>
        <p:nvSpPr>
          <p:cNvPr id="5" name="Footer Placeholder 4"/>
          <p:cNvSpPr>
            <a:spLocks noGrp="1"/>
          </p:cNvSpPr>
          <p:nvPr>
            <p:ph type="ftr" sz="quarter" idx="11"/>
          </p:nvPr>
        </p:nvSpPr>
        <p:spPr/>
        <p:txBody>
          <a:bodyPr/>
          <a:lstStyle/>
          <a:p>
            <a:r>
              <a:rPr lang="en-GB"/>
              <a:t>Beswick, N. W. (1967). The 'Library-College' - the 'True University'? The Library Association Record, 198-202.</a:t>
            </a:r>
          </a:p>
        </p:txBody>
      </p:sp>
      <p:sp>
        <p:nvSpPr>
          <p:cNvPr id="6" name="Slide Number Placeholder 5"/>
          <p:cNvSpPr>
            <a:spLocks noGrp="1"/>
          </p:cNvSpPr>
          <p:nvPr>
            <p:ph type="sldNum" sz="quarter" idx="12"/>
          </p:nvPr>
        </p:nvSpPr>
        <p:spPr/>
        <p:txBody>
          <a:bodyPr/>
          <a:lstStyle/>
          <a:p>
            <a:fld id="{C22D46B2-F3E4-49E0-933C-7823A8232422}" type="slidenum">
              <a:rPr lang="en-GB" smtClean="0"/>
              <a:t>‹#›</a:t>
            </a:fld>
            <a:endParaRPr lang="en-GB"/>
          </a:p>
        </p:txBody>
      </p:sp>
    </p:spTree>
    <p:extLst>
      <p:ext uri="{BB962C8B-B14F-4D97-AF65-F5344CB8AC3E}">
        <p14:creationId xmlns:p14="http://schemas.microsoft.com/office/powerpoint/2010/main" val="40537100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A2DEB40-4618-456B-AC2B-8469D58B301E}" type="datetime1">
              <a:rPr lang="en-US" smtClean="0"/>
              <a:t>7/4/2023</a:t>
            </a:fld>
            <a:endParaRPr lang="en-GB"/>
          </a:p>
        </p:txBody>
      </p:sp>
      <p:sp>
        <p:nvSpPr>
          <p:cNvPr id="5" name="Footer Placeholder 4"/>
          <p:cNvSpPr>
            <a:spLocks noGrp="1"/>
          </p:cNvSpPr>
          <p:nvPr>
            <p:ph type="ftr" sz="quarter" idx="11"/>
          </p:nvPr>
        </p:nvSpPr>
        <p:spPr/>
        <p:txBody>
          <a:bodyPr/>
          <a:lstStyle/>
          <a:p>
            <a:r>
              <a:rPr lang="en-GB"/>
              <a:t>Beswick, N. W. (1967). The 'Library-College' - the 'True University'? The Library Association Record, 198-202.</a:t>
            </a:r>
          </a:p>
        </p:txBody>
      </p:sp>
      <p:sp>
        <p:nvSpPr>
          <p:cNvPr id="6" name="Slide Number Placeholder 5"/>
          <p:cNvSpPr>
            <a:spLocks noGrp="1"/>
          </p:cNvSpPr>
          <p:nvPr>
            <p:ph type="sldNum" sz="quarter" idx="12"/>
          </p:nvPr>
        </p:nvSpPr>
        <p:spPr/>
        <p:txBody>
          <a:bodyPr/>
          <a:lstStyle/>
          <a:p>
            <a:fld id="{C22D46B2-F3E4-49E0-933C-7823A8232422}" type="slidenum">
              <a:rPr lang="en-GB" smtClean="0"/>
              <a:t>‹#›</a:t>
            </a:fld>
            <a:endParaRPr lang="en-GB"/>
          </a:p>
        </p:txBody>
      </p:sp>
    </p:spTree>
    <p:extLst>
      <p:ext uri="{BB962C8B-B14F-4D97-AF65-F5344CB8AC3E}">
        <p14:creationId xmlns:p14="http://schemas.microsoft.com/office/powerpoint/2010/main" val="4048409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31D3C6-11DE-42CB-98CF-2F735408B339}" type="datetime1">
              <a:rPr lang="en-US" smtClean="0"/>
              <a:t>7/4/2023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Beswick, N. W. (1967). The 'Library-College' - the 'True University'? The Library Association Record, 198-202.</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FADEE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794460-3DAC-4692-ACC6-BFCA3439F31C}" type="datetime1">
              <a:rPr lang="en-US" smtClean="0"/>
              <a:t>7/4/2023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Beswick, N. W. (1967). The 'Library-College' - the 'True University'? The Library Association Record, 198-202.</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5B8E88-C210-4708-807F-C8B3CEEBF736}" type="slidenum">
              <a:rPr lang="en-GB" smtClean="0"/>
              <a:t>‹#›</a:t>
            </a:fld>
            <a:endParaRPr lang="en-GB"/>
          </a:p>
        </p:txBody>
      </p:sp>
    </p:spTree>
    <p:extLst>
      <p:ext uri="{BB962C8B-B14F-4D97-AF65-F5344CB8AC3E}">
        <p14:creationId xmlns:p14="http://schemas.microsoft.com/office/powerpoint/2010/main" val="5137794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DDD1E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215767-390F-4BDC-A8EE-6B36C98A77FA}" type="datetime1">
              <a:rPr lang="en-US" smtClean="0"/>
              <a:t>7/4/2023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Beswick, N. W. (1967). The 'Library-College' - the 'True University'? The Library Association Record, 198-202.</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1C4B88-EFF7-4849-AB4B-15415B5487D9}" type="slidenum">
              <a:rPr lang="en-GB" smtClean="0"/>
              <a:t>‹#›</a:t>
            </a:fld>
            <a:endParaRPr lang="en-GB"/>
          </a:p>
        </p:txBody>
      </p:sp>
    </p:spTree>
    <p:extLst>
      <p:ext uri="{BB962C8B-B14F-4D97-AF65-F5344CB8AC3E}">
        <p14:creationId xmlns:p14="http://schemas.microsoft.com/office/powerpoint/2010/main" val="374989365"/>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9" name="Rounded Rectangle 8"/>
          <p:cNvSpPr/>
          <p:nvPr userDrawn="1"/>
        </p:nvSpPr>
        <p:spPr>
          <a:xfrm>
            <a:off x="0" y="0"/>
            <a:ext cx="12192000" cy="6858000"/>
          </a:xfrm>
          <a:prstGeom prst="roundRect">
            <a:avLst/>
          </a:prstGeom>
          <a:solidFill>
            <a:srgbClr val="FDE1C6"/>
          </a:solidFill>
          <a:ln w="76200">
            <a:solidFill>
              <a:srgbClr val="F07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754E1F-319B-42AF-B267-E5E791136FF3}" type="datetime1">
              <a:rPr lang="en-US" smtClean="0"/>
              <a:t>7/4/2023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Beswick, N. W. (1967). The 'Library-College' - the 'True University'? The Library Association Record, 198-202.</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96289F-D2A1-445D-A818-EBBC9140CCFF}" type="slidenum">
              <a:rPr lang="en-GB" smtClean="0"/>
              <a:t>‹#›</a:t>
            </a:fld>
            <a:endParaRPr lang="en-GB"/>
          </a:p>
        </p:txBody>
      </p:sp>
      <p:sp>
        <p:nvSpPr>
          <p:cNvPr id="7" name="TextBox 6"/>
          <p:cNvSpPr txBox="1"/>
          <p:nvPr userDrawn="1"/>
        </p:nvSpPr>
        <p:spPr>
          <a:xfrm>
            <a:off x="0" y="0"/>
            <a:ext cx="923330" cy="6858000"/>
          </a:xfrm>
          <a:prstGeom prst="rect">
            <a:avLst/>
          </a:prstGeom>
          <a:noFill/>
        </p:spPr>
        <p:txBody>
          <a:bodyPr vert="vert270" wrap="square" rtlCol="0">
            <a:spAutoFit/>
          </a:bodyPr>
          <a:lstStyle/>
          <a:p>
            <a:pPr algn="ctr"/>
            <a:r>
              <a:rPr lang="en-GB" sz="4800" dirty="0">
                <a:solidFill>
                  <a:srgbClr val="F07D00"/>
                </a:solidFill>
              </a:rPr>
              <a:t>CONNECT</a:t>
            </a:r>
          </a:p>
        </p:txBody>
      </p:sp>
    </p:spTree>
    <p:extLst>
      <p:ext uri="{BB962C8B-B14F-4D97-AF65-F5344CB8AC3E}">
        <p14:creationId xmlns:p14="http://schemas.microsoft.com/office/powerpoint/2010/main" val="280205258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DE1C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496BC4-8696-4CBC-8BDE-67315D627ACC}" type="datetime1">
              <a:rPr lang="en-US" smtClean="0"/>
              <a:t>7/4/2023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Beswick, N. W. (1967). The 'Library-College' - the 'True University'? The Library Association Record, 198-202.</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4125F2-D58B-47E6-8DE7-E81A19D11E3A}" type="slidenum">
              <a:rPr lang="en-GB" smtClean="0"/>
              <a:t>‹#›</a:t>
            </a:fld>
            <a:endParaRPr lang="en-GB"/>
          </a:p>
        </p:txBody>
      </p:sp>
      <p:sp>
        <p:nvSpPr>
          <p:cNvPr id="7" name="TextBox 6"/>
          <p:cNvSpPr txBox="1"/>
          <p:nvPr userDrawn="1"/>
        </p:nvSpPr>
        <p:spPr>
          <a:xfrm>
            <a:off x="0" y="0"/>
            <a:ext cx="923330" cy="6858000"/>
          </a:xfrm>
          <a:prstGeom prst="rect">
            <a:avLst/>
          </a:prstGeom>
          <a:noFill/>
        </p:spPr>
        <p:txBody>
          <a:bodyPr vert="vert270" wrap="square" rtlCol="0">
            <a:spAutoFit/>
          </a:bodyPr>
          <a:lstStyle/>
          <a:p>
            <a:pPr algn="ctr"/>
            <a:r>
              <a:rPr lang="en-GB" sz="4800" dirty="0">
                <a:solidFill>
                  <a:srgbClr val="F07D00"/>
                </a:solidFill>
              </a:rPr>
              <a:t>CONNECT</a:t>
            </a:r>
          </a:p>
        </p:txBody>
      </p:sp>
    </p:spTree>
    <p:extLst>
      <p:ext uri="{BB962C8B-B14F-4D97-AF65-F5344CB8AC3E}">
        <p14:creationId xmlns:p14="http://schemas.microsoft.com/office/powerpoint/2010/main" val="326641443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DE1C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704E09-1088-4FCF-9B03-56B92C10ADF7}" type="datetime1">
              <a:rPr lang="en-US" smtClean="0"/>
              <a:t>7/4/2023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Beswick, N. W. (1967). The 'Library-College' - the 'True University'? The Library Association Record, 198-202.</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16480F-2367-4E20-8BB0-F445F54422E3}" type="slidenum">
              <a:rPr lang="en-GB" smtClean="0"/>
              <a:t>‹#›</a:t>
            </a:fld>
            <a:endParaRPr lang="en-GB"/>
          </a:p>
        </p:txBody>
      </p:sp>
      <p:sp>
        <p:nvSpPr>
          <p:cNvPr id="7" name="TextBox 6"/>
          <p:cNvSpPr txBox="1"/>
          <p:nvPr userDrawn="1"/>
        </p:nvSpPr>
        <p:spPr>
          <a:xfrm>
            <a:off x="0" y="0"/>
            <a:ext cx="923330" cy="6858000"/>
          </a:xfrm>
          <a:prstGeom prst="rect">
            <a:avLst/>
          </a:prstGeom>
          <a:noFill/>
        </p:spPr>
        <p:txBody>
          <a:bodyPr vert="vert270" wrap="square" rtlCol="0">
            <a:spAutoFit/>
          </a:bodyPr>
          <a:lstStyle/>
          <a:p>
            <a:pPr algn="ctr"/>
            <a:r>
              <a:rPr lang="en-GB" sz="4800" dirty="0">
                <a:solidFill>
                  <a:srgbClr val="F07D00"/>
                </a:solidFill>
              </a:rPr>
              <a:t>CONNECT</a:t>
            </a:r>
          </a:p>
        </p:txBody>
      </p:sp>
      <p:sp>
        <p:nvSpPr>
          <p:cNvPr id="8" name="Rectangle 7"/>
          <p:cNvSpPr/>
          <p:nvPr userDrawn="1"/>
        </p:nvSpPr>
        <p:spPr>
          <a:xfrm>
            <a:off x="0" y="0"/>
            <a:ext cx="12192000" cy="6858000"/>
          </a:xfrm>
          <a:prstGeom prst="rect">
            <a:avLst/>
          </a:prstGeom>
          <a:noFill/>
          <a:ln w="76200">
            <a:solidFill>
              <a:srgbClr val="F07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08047713"/>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DE1C6"/>
            </a:gs>
            <a:gs pos="88000">
              <a:srgbClr val="FDE1C6"/>
            </a:gs>
            <a:gs pos="100000">
              <a:srgbClr val="F07D00"/>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74D57E-C8AD-42D1-9857-BA4FB7F5FDA0}" type="datetime1">
              <a:rPr lang="en-US" smtClean="0"/>
              <a:t>7/4/2023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Beswick, N. W. (1967). The 'Library-College' - the 'True University'? The Library Association Record, 198-202.</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2A967B-3A4C-4DFB-9326-4E1BB8B9562B}" type="slidenum">
              <a:rPr lang="en-GB" smtClean="0"/>
              <a:t>‹#›</a:t>
            </a:fld>
            <a:endParaRPr lang="en-GB"/>
          </a:p>
        </p:txBody>
      </p:sp>
    </p:spTree>
    <p:extLst>
      <p:ext uri="{BB962C8B-B14F-4D97-AF65-F5344CB8AC3E}">
        <p14:creationId xmlns:p14="http://schemas.microsoft.com/office/powerpoint/2010/main" val="1042959027"/>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DE1C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8A0252-ACA1-41CF-A93F-BB0EDCD2DA80}" type="datetime1">
              <a:rPr lang="en-US" smtClean="0"/>
              <a:t>7/4/2023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Beswick, N. W. (1967). The 'Library-College' - the 'True University'? The Library Association Record, 198-202.</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0E595A-932C-4C37-9906-2C42F0803A18}" type="slidenum">
              <a:rPr lang="en-GB" smtClean="0"/>
              <a:t>‹#›</a:t>
            </a:fld>
            <a:endParaRPr lang="en-GB"/>
          </a:p>
        </p:txBody>
      </p:sp>
    </p:spTree>
    <p:extLst>
      <p:ext uri="{BB962C8B-B14F-4D97-AF65-F5344CB8AC3E}">
        <p14:creationId xmlns:p14="http://schemas.microsoft.com/office/powerpoint/2010/main" val="569884748"/>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DAEAC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6FA6D9-8C62-4D98-8522-72914285BC11}" type="datetime1">
              <a:rPr lang="en-US" smtClean="0"/>
              <a:t>7/4/2023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Beswick, N. W. (1967). The 'Library-College' - the 'True University'? The Library Association Record, 198-202.</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AC1161-F3F9-4A12-992A-0B687E79AE75}" type="slidenum">
              <a:rPr lang="en-GB" smtClean="0"/>
              <a:t>‹#›</a:t>
            </a:fld>
            <a:endParaRPr lang="en-GB"/>
          </a:p>
        </p:txBody>
      </p:sp>
    </p:spTree>
    <p:extLst>
      <p:ext uri="{BB962C8B-B14F-4D97-AF65-F5344CB8AC3E}">
        <p14:creationId xmlns:p14="http://schemas.microsoft.com/office/powerpoint/2010/main" val="789671125"/>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7D5C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90A305-21E1-45B5-B103-DA1F97353781}" type="datetime1">
              <a:rPr lang="en-US" smtClean="0"/>
              <a:t>7/4/2023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Beswick, N. W. (1967). The 'Library-College' - the 'True University'? The Library Association Record, 198-202.</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05D6A8-82F4-449C-B487-7852E6879ADD}" type="slidenum">
              <a:rPr lang="en-GB" smtClean="0"/>
              <a:t>‹#›</a:t>
            </a:fld>
            <a:endParaRPr lang="en-GB"/>
          </a:p>
        </p:txBody>
      </p:sp>
    </p:spTree>
    <p:extLst>
      <p:ext uri="{BB962C8B-B14F-4D97-AF65-F5344CB8AC3E}">
        <p14:creationId xmlns:p14="http://schemas.microsoft.com/office/powerpoint/2010/main" val="723517558"/>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D4EDF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BC596C-D0D4-4272-A06D-F1D8A9B19308}" type="datetime1">
              <a:rPr lang="en-US" smtClean="0"/>
              <a:t>7/4/2023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Beswick, N. W. (1967). The 'Library-College' - the 'True University'? The Library Association Record, 198-202.</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2D46B2-F3E4-49E0-933C-7823A8232422}" type="slidenum">
              <a:rPr lang="en-GB" smtClean="0"/>
              <a:t>‹#›</a:t>
            </a:fld>
            <a:endParaRPr lang="en-GB"/>
          </a:p>
        </p:txBody>
      </p:sp>
    </p:spTree>
    <p:extLst>
      <p:ext uri="{BB962C8B-B14F-4D97-AF65-F5344CB8AC3E}">
        <p14:creationId xmlns:p14="http://schemas.microsoft.com/office/powerpoint/2010/main" val="3088817950"/>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hyperlink" Target="https://slsa-nys.libguides.com/ifc"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s://fosil.org.uk/forums/" TargetMode="External"/><Relationship Id="rId3" Type="http://schemas.openxmlformats.org/officeDocument/2006/relationships/hyperlink" Target="https://slsa-nys.libguides.com/ifc" TargetMode="External"/><Relationship Id="rId7" Type="http://schemas.openxmlformats.org/officeDocument/2006/relationships/hyperlink" Target="https://fosil.org.uk/resources/"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fosil.org.uk/fosil-cycle/skills-framework/" TargetMode="External"/><Relationship Id="rId11" Type="http://schemas.openxmlformats.org/officeDocument/2006/relationships/hyperlink" Target="https://www.ifla.org/publications/node/9512?og=52" TargetMode="External"/><Relationship Id="rId5" Type="http://schemas.openxmlformats.org/officeDocument/2006/relationships/hyperlink" Target="https://fosil.org.uk/fosil-cycle/" TargetMode="External"/><Relationship Id="rId10" Type="http://schemas.openxmlformats.org/officeDocument/2006/relationships/hyperlink" Target="https://www.ifla.org/publications/iflaunesco-school-library-manifesto-1999?og=52" TargetMode="External"/><Relationship Id="rId4" Type="http://schemas.openxmlformats.org/officeDocument/2006/relationships/hyperlink" Target="https://fosil.org.uk/" TargetMode="External"/><Relationship Id="rId9" Type="http://schemas.openxmlformats.org/officeDocument/2006/relationships/hyperlink" Target="https://fosil.org.uk/forums/topic/inquiry-an-educational-and-moral-imperative/"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9D881-8B7D-4086-B57F-9FCD5E3BA7F3}"/>
              </a:ext>
            </a:extLst>
          </p:cNvPr>
          <p:cNvSpPr>
            <a:spLocks noGrp="1"/>
          </p:cNvSpPr>
          <p:nvPr>
            <p:ph type="ctrTitle"/>
          </p:nvPr>
        </p:nvSpPr>
        <p:spPr>
          <a:xfrm>
            <a:off x="891027" y="1214438"/>
            <a:ext cx="10409946" cy="2387600"/>
          </a:xfrm>
        </p:spPr>
        <p:txBody>
          <a:bodyPr>
            <a:normAutofit fontScale="90000"/>
          </a:bodyPr>
          <a:lstStyle/>
          <a:p>
            <a:r>
              <a:rPr lang="en-GB" b="1" dirty="0">
                <a:solidFill>
                  <a:srgbClr val="E64F4F"/>
                </a:solidFill>
              </a:rPr>
              <a:t>Inquiry:</a:t>
            </a:r>
            <a:br>
              <a:rPr lang="en-GB" b="1" dirty="0">
                <a:solidFill>
                  <a:srgbClr val="E64F4F"/>
                </a:solidFill>
              </a:rPr>
            </a:br>
            <a:r>
              <a:rPr lang="en-GB" b="1" dirty="0">
                <a:solidFill>
                  <a:srgbClr val="E64F4F"/>
                </a:solidFill>
              </a:rPr>
              <a:t>An Educational and Moral Imperative</a:t>
            </a:r>
            <a:endParaRPr lang="en-GB" dirty="0">
              <a:solidFill>
                <a:srgbClr val="E64F4F"/>
              </a:solidFill>
            </a:endParaRPr>
          </a:p>
        </p:txBody>
      </p:sp>
      <p:sp>
        <p:nvSpPr>
          <p:cNvPr id="3" name="Subtitle 2">
            <a:extLst>
              <a:ext uri="{FF2B5EF4-FFF2-40B4-BE49-F238E27FC236}">
                <a16:creationId xmlns:a16="http://schemas.microsoft.com/office/drawing/2014/main" id="{174D0681-B351-439F-B615-AFAA1BCC75E1}"/>
              </a:ext>
            </a:extLst>
          </p:cNvPr>
          <p:cNvSpPr>
            <a:spLocks noGrp="1"/>
          </p:cNvSpPr>
          <p:nvPr>
            <p:ph type="subTitle" idx="1"/>
          </p:nvPr>
        </p:nvSpPr>
        <p:spPr>
          <a:xfrm>
            <a:off x="1523999" y="3602038"/>
            <a:ext cx="9144000" cy="980848"/>
          </a:xfrm>
        </p:spPr>
        <p:txBody>
          <a:bodyPr>
            <a:normAutofit fontScale="77500" lnSpcReduction="20000"/>
          </a:bodyPr>
          <a:lstStyle/>
          <a:p>
            <a:r>
              <a:rPr lang="en-GB" dirty="0"/>
              <a:t>SLA Weekend Course 2021</a:t>
            </a:r>
          </a:p>
          <a:p>
            <a:r>
              <a:rPr lang="en-GB" b="1" dirty="0"/>
              <a:t>Leading School Libraries: Library, School, Sector</a:t>
            </a:r>
          </a:p>
          <a:p>
            <a:r>
              <a:rPr lang="en-GB" dirty="0"/>
              <a:t>12 June 2021</a:t>
            </a:r>
          </a:p>
        </p:txBody>
      </p:sp>
    </p:spTree>
    <p:extLst>
      <p:ext uri="{BB962C8B-B14F-4D97-AF65-F5344CB8AC3E}">
        <p14:creationId xmlns:p14="http://schemas.microsoft.com/office/powerpoint/2010/main" val="3437017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1F6CA-D7B4-4C19-BEA9-C2D9DA50BD04}"/>
              </a:ext>
            </a:extLst>
          </p:cNvPr>
          <p:cNvSpPr>
            <a:spLocks noGrp="1"/>
          </p:cNvSpPr>
          <p:nvPr>
            <p:ph type="title"/>
          </p:nvPr>
        </p:nvSpPr>
        <p:spPr/>
        <p:txBody>
          <a:bodyPr/>
          <a:lstStyle/>
          <a:p>
            <a:r>
              <a:rPr lang="en-GB" dirty="0">
                <a:solidFill>
                  <a:srgbClr val="E64F4F"/>
                </a:solidFill>
              </a:rPr>
              <a:t>Inquiry as coming to know and understand</a:t>
            </a:r>
          </a:p>
        </p:txBody>
      </p:sp>
      <p:sp>
        <p:nvSpPr>
          <p:cNvPr id="4" name="Content Placeholder 3">
            <a:extLst>
              <a:ext uri="{FF2B5EF4-FFF2-40B4-BE49-F238E27FC236}">
                <a16:creationId xmlns:a16="http://schemas.microsoft.com/office/drawing/2014/main" id="{FAE0DD60-A415-4499-9231-3A9ED8BA4A8C}"/>
              </a:ext>
            </a:extLst>
          </p:cNvPr>
          <p:cNvSpPr>
            <a:spLocks noGrp="1"/>
          </p:cNvSpPr>
          <p:nvPr>
            <p:ph sz="half" idx="1"/>
          </p:nvPr>
        </p:nvSpPr>
        <p:spPr/>
        <p:txBody>
          <a:bodyPr anchor="ctr"/>
          <a:lstStyle/>
          <a:p>
            <a:pPr marL="0" indent="0">
              <a:buNone/>
            </a:pPr>
            <a:r>
              <a:rPr lang="en-GB" dirty="0"/>
              <a:t>“Inquiry is </a:t>
            </a:r>
            <a:r>
              <a:rPr lang="en-GB" dirty="0">
                <a:solidFill>
                  <a:srgbClr val="000000"/>
                </a:solidFill>
              </a:rPr>
              <a:t>a </a:t>
            </a:r>
            <a:r>
              <a:rPr lang="en-GB" dirty="0">
                <a:solidFill>
                  <a:srgbClr val="E64F4F"/>
                </a:solidFill>
              </a:rPr>
              <a:t>stance</a:t>
            </a:r>
            <a:r>
              <a:rPr lang="en-GB" dirty="0">
                <a:solidFill>
                  <a:srgbClr val="000000"/>
                </a:solidFill>
              </a:rPr>
              <a:t> of wonder and puzzlement </a:t>
            </a:r>
            <a:r>
              <a:rPr lang="en-GB" dirty="0"/>
              <a:t>that gives rise to </a:t>
            </a:r>
            <a:r>
              <a:rPr lang="en-GB" dirty="0">
                <a:solidFill>
                  <a:srgbClr val="000000"/>
                </a:solidFill>
              </a:rPr>
              <a:t>a </a:t>
            </a:r>
            <a:r>
              <a:rPr lang="en-GB" dirty="0">
                <a:solidFill>
                  <a:srgbClr val="E64F4F"/>
                </a:solidFill>
              </a:rPr>
              <a:t>dynamic process </a:t>
            </a:r>
            <a:r>
              <a:rPr lang="en-GB" dirty="0">
                <a:solidFill>
                  <a:srgbClr val="000000"/>
                </a:solidFill>
              </a:rPr>
              <a:t>of coming to know and understand the world and ourselves in it</a:t>
            </a:r>
            <a:r>
              <a:rPr lang="en-GB" dirty="0">
                <a:solidFill>
                  <a:srgbClr val="AA1124"/>
                </a:solidFill>
              </a:rPr>
              <a:t> </a:t>
            </a:r>
            <a:r>
              <a:rPr lang="en-GB" dirty="0"/>
              <a:t>as the basis of </a:t>
            </a:r>
            <a:r>
              <a:rPr lang="en-GB" dirty="0">
                <a:solidFill>
                  <a:srgbClr val="E64F4F"/>
                </a:solidFill>
              </a:rPr>
              <a:t>responsible participation </a:t>
            </a:r>
            <a:r>
              <a:rPr lang="en-GB" dirty="0">
                <a:solidFill>
                  <a:srgbClr val="000000"/>
                </a:solidFill>
              </a:rPr>
              <a:t>in community</a:t>
            </a:r>
            <a:r>
              <a:rPr lang="en-GB" dirty="0"/>
              <a:t>.”</a:t>
            </a:r>
          </a:p>
          <a:p>
            <a:pPr marL="0" indent="0" algn="r">
              <a:buNone/>
            </a:pPr>
            <a:r>
              <a:rPr lang="en-GB" dirty="0"/>
              <a:t>Stripling and Toerien (2021)</a:t>
            </a:r>
          </a:p>
          <a:p>
            <a:pPr marL="0" indent="0" algn="r">
              <a:buNone/>
            </a:pPr>
            <a:r>
              <a:rPr lang="en-GB" sz="2400" dirty="0"/>
              <a:t>Enlarged from GEN definition</a:t>
            </a:r>
            <a:r>
              <a:rPr lang="en-GB" dirty="0"/>
              <a:t> </a:t>
            </a:r>
          </a:p>
        </p:txBody>
      </p:sp>
      <p:pic>
        <p:nvPicPr>
          <p:cNvPr id="7" name="Content Placeholder 6">
            <a:extLst>
              <a:ext uri="{FF2B5EF4-FFF2-40B4-BE49-F238E27FC236}">
                <a16:creationId xmlns:a16="http://schemas.microsoft.com/office/drawing/2014/main" id="{7DD1C112-9A36-419B-9EC9-BA71249E9807}"/>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93627" y="1825625"/>
            <a:ext cx="4938746" cy="4351338"/>
          </a:xfrm>
        </p:spPr>
      </p:pic>
    </p:spTree>
    <p:extLst>
      <p:ext uri="{BB962C8B-B14F-4D97-AF65-F5344CB8AC3E}">
        <p14:creationId xmlns:p14="http://schemas.microsoft.com/office/powerpoint/2010/main" val="4028189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69DF42-DF56-43B9-B23E-FCC2CE62C0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811820"/>
            <a:ext cx="5253644" cy="4230206"/>
          </a:xfrm>
          <a:prstGeom prst="rect">
            <a:avLst/>
          </a:prstGeom>
        </p:spPr>
      </p:pic>
      <p:sp>
        <p:nvSpPr>
          <p:cNvPr id="4" name="Title 3">
            <a:extLst>
              <a:ext uri="{FF2B5EF4-FFF2-40B4-BE49-F238E27FC236}">
                <a16:creationId xmlns:a16="http://schemas.microsoft.com/office/drawing/2014/main" id="{A2B28ABF-4F31-441F-9C09-55DED65C45AF}"/>
              </a:ext>
            </a:extLst>
          </p:cNvPr>
          <p:cNvSpPr>
            <a:spLocks noGrp="1"/>
          </p:cNvSpPr>
          <p:nvPr>
            <p:ph type="title"/>
          </p:nvPr>
        </p:nvSpPr>
        <p:spPr/>
        <p:txBody>
          <a:bodyPr/>
          <a:lstStyle/>
          <a:p>
            <a:r>
              <a:rPr lang="en-US" dirty="0">
                <a:solidFill>
                  <a:srgbClr val="E64F4F"/>
                </a:solidFill>
              </a:rPr>
              <a:t>Bringing the educational and moral purpose together through inquiry</a:t>
            </a:r>
          </a:p>
        </p:txBody>
      </p:sp>
      <p:sp>
        <p:nvSpPr>
          <p:cNvPr id="5" name="Content Placeholder 4">
            <a:extLst>
              <a:ext uri="{FF2B5EF4-FFF2-40B4-BE49-F238E27FC236}">
                <a16:creationId xmlns:a16="http://schemas.microsoft.com/office/drawing/2014/main" id="{5AF51256-AD76-4171-8CFB-73C469B19095}"/>
              </a:ext>
            </a:extLst>
          </p:cNvPr>
          <p:cNvSpPr>
            <a:spLocks noGrp="1"/>
          </p:cNvSpPr>
          <p:nvPr>
            <p:ph idx="1"/>
          </p:nvPr>
        </p:nvSpPr>
        <p:spPr>
          <a:xfrm>
            <a:off x="6533804" y="2202872"/>
            <a:ext cx="5170516" cy="3839153"/>
          </a:xfrm>
        </p:spPr>
        <p:txBody>
          <a:bodyPr>
            <a:normAutofit/>
          </a:bodyPr>
          <a:lstStyle/>
          <a:p>
            <a:pPr marL="0" indent="0">
              <a:buNone/>
            </a:pPr>
            <a:r>
              <a:rPr lang="en-US" sz="3600" dirty="0"/>
              <a:t>Nurturing the Whole Child</a:t>
            </a:r>
          </a:p>
          <a:p>
            <a:pPr marL="0" indent="0" algn="ctr">
              <a:buNone/>
            </a:pPr>
            <a:endParaRPr lang="en-US" sz="3600" dirty="0"/>
          </a:p>
          <a:p>
            <a:pPr marL="0" indent="0" algn="ctr">
              <a:buNone/>
            </a:pPr>
            <a:r>
              <a:rPr lang="en-US" sz="3600" dirty="0"/>
              <a:t>Cognitive</a:t>
            </a:r>
          </a:p>
          <a:p>
            <a:pPr marL="0" indent="0" algn="ctr">
              <a:buNone/>
            </a:pPr>
            <a:r>
              <a:rPr lang="en-US" sz="3600" dirty="0"/>
              <a:t>Social</a:t>
            </a:r>
          </a:p>
          <a:p>
            <a:pPr marL="0" indent="0" algn="ctr">
              <a:buNone/>
            </a:pPr>
            <a:r>
              <a:rPr lang="en-US" sz="3600" dirty="0"/>
              <a:t>Emotional</a:t>
            </a:r>
          </a:p>
          <a:p>
            <a:pPr marL="0" indent="0" algn="ctr">
              <a:buNone/>
            </a:pPr>
            <a:r>
              <a:rPr lang="en-US" sz="3600" dirty="0"/>
              <a:t>Cultural</a:t>
            </a:r>
          </a:p>
        </p:txBody>
      </p:sp>
      <p:sp>
        <p:nvSpPr>
          <p:cNvPr id="6" name="TextBox 5">
            <a:extLst>
              <a:ext uri="{FF2B5EF4-FFF2-40B4-BE49-F238E27FC236}">
                <a16:creationId xmlns:a16="http://schemas.microsoft.com/office/drawing/2014/main" id="{2EB29E2D-3C4C-4713-A3F0-695C7F368252}"/>
              </a:ext>
            </a:extLst>
          </p:cNvPr>
          <p:cNvSpPr txBox="1"/>
          <p:nvPr/>
        </p:nvSpPr>
        <p:spPr>
          <a:xfrm>
            <a:off x="2942707" y="5978492"/>
            <a:ext cx="1288473" cy="369332"/>
          </a:xfrm>
          <a:prstGeom prst="rect">
            <a:avLst/>
          </a:prstGeom>
          <a:noFill/>
        </p:spPr>
        <p:txBody>
          <a:bodyPr wrap="square" rtlCol="0">
            <a:spAutoFit/>
          </a:bodyPr>
          <a:lstStyle/>
          <a:p>
            <a:r>
              <a:rPr lang="en-US" dirty="0"/>
              <a:t>dodea.edu</a:t>
            </a:r>
          </a:p>
        </p:txBody>
      </p:sp>
    </p:spTree>
    <p:extLst>
      <p:ext uri="{BB962C8B-B14F-4D97-AF65-F5344CB8AC3E}">
        <p14:creationId xmlns:p14="http://schemas.microsoft.com/office/powerpoint/2010/main" val="985803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41AF3-83AC-4A74-8A6A-644C3834C528}"/>
              </a:ext>
            </a:extLst>
          </p:cNvPr>
          <p:cNvSpPr>
            <a:spLocks noGrp="1"/>
          </p:cNvSpPr>
          <p:nvPr>
            <p:ph type="title"/>
          </p:nvPr>
        </p:nvSpPr>
        <p:spPr/>
        <p:txBody>
          <a:bodyPr/>
          <a:lstStyle/>
          <a:p>
            <a:r>
              <a:rPr lang="en-US" dirty="0">
                <a:solidFill>
                  <a:srgbClr val="E64F4F"/>
                </a:solidFill>
              </a:rPr>
              <a:t>Balancing our aspirations and inspirations through inquiry</a:t>
            </a:r>
          </a:p>
        </p:txBody>
      </p:sp>
      <p:sp>
        <p:nvSpPr>
          <p:cNvPr id="5" name="Text Placeholder 4">
            <a:extLst>
              <a:ext uri="{FF2B5EF4-FFF2-40B4-BE49-F238E27FC236}">
                <a16:creationId xmlns:a16="http://schemas.microsoft.com/office/drawing/2014/main" id="{C3266981-FDCE-4CE5-8B9F-A6A71CB0AC0A}"/>
              </a:ext>
            </a:extLst>
          </p:cNvPr>
          <p:cNvSpPr>
            <a:spLocks noGrp="1"/>
          </p:cNvSpPr>
          <p:nvPr>
            <p:ph type="body" idx="1"/>
          </p:nvPr>
        </p:nvSpPr>
        <p:spPr>
          <a:xfrm>
            <a:off x="980902" y="1681163"/>
            <a:ext cx="5016673" cy="823912"/>
          </a:xfrm>
        </p:spPr>
        <p:txBody>
          <a:bodyPr>
            <a:normAutofit/>
          </a:bodyPr>
          <a:lstStyle/>
          <a:p>
            <a:r>
              <a:rPr lang="en-US" sz="3200" dirty="0"/>
              <a:t>Aspiration</a:t>
            </a:r>
          </a:p>
        </p:txBody>
      </p:sp>
      <p:sp>
        <p:nvSpPr>
          <p:cNvPr id="6" name="Content Placeholder 5">
            <a:extLst>
              <a:ext uri="{FF2B5EF4-FFF2-40B4-BE49-F238E27FC236}">
                <a16:creationId xmlns:a16="http://schemas.microsoft.com/office/drawing/2014/main" id="{23D96F48-6E6D-47CD-9325-E08024C24A58}"/>
              </a:ext>
            </a:extLst>
          </p:cNvPr>
          <p:cNvSpPr>
            <a:spLocks noGrp="1"/>
          </p:cNvSpPr>
          <p:nvPr>
            <p:ph sz="half" idx="2"/>
          </p:nvPr>
        </p:nvSpPr>
        <p:spPr>
          <a:xfrm>
            <a:off x="980902" y="2505075"/>
            <a:ext cx="2842953" cy="3684588"/>
          </a:xfrm>
        </p:spPr>
        <p:txBody>
          <a:bodyPr/>
          <a:lstStyle/>
          <a:p>
            <a:r>
              <a:rPr lang="en-US" dirty="0"/>
              <a:t>Prepare each child with the knowledge, skills, and attitudes to meet the challenges of life</a:t>
            </a:r>
          </a:p>
        </p:txBody>
      </p:sp>
      <p:sp>
        <p:nvSpPr>
          <p:cNvPr id="7" name="Text Placeholder 6">
            <a:extLst>
              <a:ext uri="{FF2B5EF4-FFF2-40B4-BE49-F238E27FC236}">
                <a16:creationId xmlns:a16="http://schemas.microsoft.com/office/drawing/2014/main" id="{D80C8E7B-75AE-4981-B1E3-837FF1E61ADB}"/>
              </a:ext>
            </a:extLst>
          </p:cNvPr>
          <p:cNvSpPr>
            <a:spLocks noGrp="1"/>
          </p:cNvSpPr>
          <p:nvPr>
            <p:ph type="body" sz="quarter" idx="3"/>
          </p:nvPr>
        </p:nvSpPr>
        <p:spPr>
          <a:xfrm>
            <a:off x="8179722" y="1681163"/>
            <a:ext cx="3175665" cy="823912"/>
          </a:xfrm>
        </p:spPr>
        <p:txBody>
          <a:bodyPr>
            <a:normAutofit/>
          </a:bodyPr>
          <a:lstStyle/>
          <a:p>
            <a:r>
              <a:rPr lang="en-US" sz="3200" dirty="0"/>
              <a:t>Inspiration</a:t>
            </a:r>
          </a:p>
        </p:txBody>
      </p:sp>
      <p:sp>
        <p:nvSpPr>
          <p:cNvPr id="8" name="Content Placeholder 7">
            <a:extLst>
              <a:ext uri="{FF2B5EF4-FFF2-40B4-BE49-F238E27FC236}">
                <a16:creationId xmlns:a16="http://schemas.microsoft.com/office/drawing/2014/main" id="{BE73C1DF-F6BC-49DC-82FF-ECCEAE7B7F8D}"/>
              </a:ext>
            </a:extLst>
          </p:cNvPr>
          <p:cNvSpPr>
            <a:spLocks noGrp="1"/>
          </p:cNvSpPr>
          <p:nvPr>
            <p:ph sz="quarter" idx="4"/>
          </p:nvPr>
        </p:nvSpPr>
        <p:spPr>
          <a:xfrm>
            <a:off x="8179724" y="2505075"/>
            <a:ext cx="3175664" cy="3684588"/>
          </a:xfrm>
        </p:spPr>
        <p:txBody>
          <a:bodyPr/>
          <a:lstStyle/>
          <a:p>
            <a:r>
              <a:rPr lang="en-US" dirty="0"/>
              <a:t>Each child experiences successful learning and develops confidence, agency, and independence</a:t>
            </a:r>
          </a:p>
        </p:txBody>
      </p:sp>
      <p:pic>
        <p:nvPicPr>
          <p:cNvPr id="10" name="Picture 2" descr="download scales png transparent image and clipart 34808">
            <a:extLst>
              <a:ext uri="{FF2B5EF4-FFF2-40B4-BE49-F238E27FC236}">
                <a16:creationId xmlns:a16="http://schemas.microsoft.com/office/drawing/2014/main" id="{64620641-53AE-4735-BF03-F1B975CE2ED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91000" y="2348706"/>
            <a:ext cx="3810000" cy="330517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04ACFC0C-A16E-4A34-B2CA-4F50DDF59D81}"/>
              </a:ext>
            </a:extLst>
          </p:cNvPr>
          <p:cNvSpPr txBox="1"/>
          <p:nvPr/>
        </p:nvSpPr>
        <p:spPr>
          <a:xfrm>
            <a:off x="4612178" y="5613544"/>
            <a:ext cx="2967644" cy="377785"/>
          </a:xfrm>
          <a:prstGeom prst="rect">
            <a:avLst/>
          </a:prstGeom>
          <a:noFill/>
        </p:spPr>
        <p:txBody>
          <a:bodyPr wrap="square">
            <a:spAutoFit/>
          </a:bodyPr>
          <a:lstStyle/>
          <a:p>
            <a:r>
              <a:rPr lang="en-US" dirty="0"/>
              <a:t>Scale from freepnglogos.com</a:t>
            </a:r>
          </a:p>
        </p:txBody>
      </p:sp>
    </p:spTree>
    <p:extLst>
      <p:ext uri="{BB962C8B-B14F-4D97-AF65-F5344CB8AC3E}">
        <p14:creationId xmlns:p14="http://schemas.microsoft.com/office/powerpoint/2010/main" val="1187650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F979E-3E90-42BB-B165-CDC077E8E997}"/>
              </a:ext>
            </a:extLst>
          </p:cNvPr>
          <p:cNvSpPr>
            <a:spLocks noGrp="1"/>
          </p:cNvSpPr>
          <p:nvPr>
            <p:ph type="title"/>
          </p:nvPr>
        </p:nvSpPr>
        <p:spPr/>
        <p:txBody>
          <a:bodyPr/>
          <a:lstStyle/>
          <a:p>
            <a:r>
              <a:rPr lang="en-US" dirty="0">
                <a:solidFill>
                  <a:srgbClr val="E64F4F"/>
                </a:solidFill>
              </a:rPr>
              <a:t>Inquiry as a learning stance: ESIFC Standards</a:t>
            </a:r>
          </a:p>
        </p:txBody>
      </p:sp>
      <p:sp>
        <p:nvSpPr>
          <p:cNvPr id="3" name="Content Placeholder 2">
            <a:extLst>
              <a:ext uri="{FF2B5EF4-FFF2-40B4-BE49-F238E27FC236}">
                <a16:creationId xmlns:a16="http://schemas.microsoft.com/office/drawing/2014/main" id="{1EDF4E62-A7D4-4A22-A560-8C5AB79CB078}"/>
              </a:ext>
            </a:extLst>
          </p:cNvPr>
          <p:cNvSpPr>
            <a:spLocks noGrp="1"/>
          </p:cNvSpPr>
          <p:nvPr>
            <p:ph sz="half" idx="1"/>
          </p:nvPr>
        </p:nvSpPr>
        <p:spPr/>
        <p:txBody>
          <a:bodyPr>
            <a:normAutofit fontScale="62500" lnSpcReduction="20000"/>
          </a:bodyPr>
          <a:lstStyle/>
          <a:p>
            <a:pPr marL="571500" indent="-571500">
              <a:buFont typeface="+mj-lt"/>
              <a:buAutoNum type="romanUcPeriod"/>
            </a:pPr>
            <a:r>
              <a:rPr lang="en-US" sz="3200" dirty="0"/>
              <a:t>Inquiry and design thinking</a:t>
            </a:r>
          </a:p>
          <a:p>
            <a:pPr lvl="1"/>
            <a:r>
              <a:rPr lang="en-US" sz="2800" dirty="0"/>
              <a:t>Inquiry process</a:t>
            </a:r>
          </a:p>
          <a:p>
            <a:pPr lvl="1"/>
            <a:r>
              <a:rPr lang="en-US" sz="2800" dirty="0"/>
              <a:t>Design thinking</a:t>
            </a:r>
          </a:p>
          <a:p>
            <a:pPr marL="457200" lvl="1" indent="0">
              <a:buNone/>
            </a:pPr>
            <a:endParaRPr lang="en-US" sz="1000" dirty="0"/>
          </a:p>
          <a:p>
            <a:pPr marL="571500" indent="-571500">
              <a:buFont typeface="+mj-lt"/>
              <a:buAutoNum type="romanUcPeriod"/>
            </a:pPr>
            <a:r>
              <a:rPr lang="en-US" sz="3200" dirty="0"/>
              <a:t>Multiple literacies</a:t>
            </a:r>
          </a:p>
          <a:p>
            <a:pPr lvl="1"/>
            <a:r>
              <a:rPr lang="en-US" sz="2800" dirty="0"/>
              <a:t>Multimedia literacy skills and knowledge</a:t>
            </a:r>
          </a:p>
          <a:p>
            <a:pPr lvl="1"/>
            <a:r>
              <a:rPr lang="en-US" sz="2800" dirty="0"/>
              <a:t>Presentation through multiple formats</a:t>
            </a:r>
          </a:p>
          <a:p>
            <a:pPr marL="457200" lvl="1" indent="0">
              <a:buNone/>
            </a:pPr>
            <a:endParaRPr lang="en-US" sz="1000" dirty="0"/>
          </a:p>
          <a:p>
            <a:pPr marL="571500" indent="-571500">
              <a:buFont typeface="+mj-lt"/>
              <a:buAutoNum type="romanUcPeriod"/>
            </a:pPr>
            <a:r>
              <a:rPr lang="en-US" sz="3200" dirty="0"/>
              <a:t>Social and civic responsibility</a:t>
            </a:r>
          </a:p>
          <a:p>
            <a:pPr lvl="1"/>
            <a:r>
              <a:rPr lang="en-US" sz="2800" dirty="0"/>
              <a:t>Diverse community and global perspectives</a:t>
            </a:r>
          </a:p>
          <a:p>
            <a:pPr lvl="1"/>
            <a:r>
              <a:rPr lang="en-US" sz="2800" dirty="0"/>
              <a:t>Collaboration</a:t>
            </a:r>
          </a:p>
          <a:p>
            <a:pPr lvl="1"/>
            <a:r>
              <a:rPr lang="en-US" sz="2800" dirty="0"/>
              <a:t>Digital citizenship</a:t>
            </a:r>
          </a:p>
          <a:p>
            <a:pPr marL="457200" lvl="1" indent="0">
              <a:buNone/>
            </a:pPr>
            <a:endParaRPr lang="en-US" sz="1100" dirty="0"/>
          </a:p>
          <a:p>
            <a:pPr marL="571500" indent="-571500">
              <a:buFont typeface="+mj-lt"/>
              <a:buAutoNum type="romanUcPeriod"/>
            </a:pPr>
            <a:r>
              <a:rPr lang="en-US" sz="3200" dirty="0"/>
              <a:t>Personal growth and agency</a:t>
            </a:r>
          </a:p>
          <a:p>
            <a:pPr lvl="1"/>
            <a:r>
              <a:rPr lang="en-US" sz="2800" dirty="0"/>
              <a:t>Personalized and independent learning</a:t>
            </a:r>
          </a:p>
          <a:p>
            <a:pPr lvl="1"/>
            <a:r>
              <a:rPr lang="en-US" sz="2800" dirty="0"/>
              <a:t>Agency</a:t>
            </a:r>
          </a:p>
        </p:txBody>
      </p:sp>
      <p:pic>
        <p:nvPicPr>
          <p:cNvPr id="6" name="Content Placeholder 5">
            <a:extLst>
              <a:ext uri="{FF2B5EF4-FFF2-40B4-BE49-F238E27FC236}">
                <a16:creationId xmlns:a16="http://schemas.microsoft.com/office/drawing/2014/main" id="{008EAFEE-C1FC-9C40-A66F-6E1F5BF3522B}"/>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019800" y="3647188"/>
            <a:ext cx="5181600" cy="1827756"/>
          </a:xfrm>
        </p:spPr>
      </p:pic>
      <p:sp>
        <p:nvSpPr>
          <p:cNvPr id="7" name="TextBox 6">
            <a:extLst>
              <a:ext uri="{FF2B5EF4-FFF2-40B4-BE49-F238E27FC236}">
                <a16:creationId xmlns:a16="http://schemas.microsoft.com/office/drawing/2014/main" id="{A2FE2F1C-BD84-43FD-B212-A4EE949C1A0C}"/>
              </a:ext>
            </a:extLst>
          </p:cNvPr>
          <p:cNvSpPr txBox="1"/>
          <p:nvPr/>
        </p:nvSpPr>
        <p:spPr>
          <a:xfrm>
            <a:off x="6096000" y="1690688"/>
            <a:ext cx="5015753" cy="1631216"/>
          </a:xfrm>
          <a:prstGeom prst="rect">
            <a:avLst/>
          </a:prstGeom>
          <a:noFill/>
        </p:spPr>
        <p:txBody>
          <a:bodyPr wrap="square">
            <a:spAutoFit/>
          </a:bodyPr>
          <a:lstStyle/>
          <a:p>
            <a:pPr marL="0" indent="0">
              <a:buNone/>
            </a:pPr>
            <a:r>
              <a:rPr lang="en-GB" sz="2000" dirty="0"/>
              <a:t>“Inquiry is </a:t>
            </a:r>
            <a:r>
              <a:rPr lang="en-GB" sz="2000" dirty="0">
                <a:solidFill>
                  <a:srgbClr val="000000"/>
                </a:solidFill>
              </a:rPr>
              <a:t>a </a:t>
            </a:r>
            <a:r>
              <a:rPr lang="en-GB" sz="2000" dirty="0">
                <a:solidFill>
                  <a:srgbClr val="E64F4F"/>
                </a:solidFill>
              </a:rPr>
              <a:t>stance</a:t>
            </a:r>
            <a:r>
              <a:rPr lang="en-GB" sz="2000" dirty="0">
                <a:solidFill>
                  <a:srgbClr val="000000"/>
                </a:solidFill>
              </a:rPr>
              <a:t> of wonder and puzzlement </a:t>
            </a:r>
            <a:r>
              <a:rPr lang="en-GB" sz="2000" dirty="0"/>
              <a:t>that gives rise to </a:t>
            </a:r>
            <a:r>
              <a:rPr lang="en-GB" sz="2000" dirty="0">
                <a:solidFill>
                  <a:srgbClr val="000000"/>
                </a:solidFill>
              </a:rPr>
              <a:t>a </a:t>
            </a:r>
            <a:r>
              <a:rPr lang="en-GB" sz="2000" dirty="0">
                <a:solidFill>
                  <a:srgbClr val="E64F4F"/>
                </a:solidFill>
              </a:rPr>
              <a:t>dynamic process </a:t>
            </a:r>
            <a:r>
              <a:rPr lang="en-GB" sz="2000" dirty="0">
                <a:solidFill>
                  <a:srgbClr val="000000"/>
                </a:solidFill>
              </a:rPr>
              <a:t>of coming to know and understand the world and ourselves in it</a:t>
            </a:r>
            <a:r>
              <a:rPr lang="en-GB" sz="2000" dirty="0">
                <a:solidFill>
                  <a:srgbClr val="AA1124"/>
                </a:solidFill>
              </a:rPr>
              <a:t> </a:t>
            </a:r>
            <a:r>
              <a:rPr lang="en-GB" sz="2000" dirty="0"/>
              <a:t>as the basis of </a:t>
            </a:r>
            <a:r>
              <a:rPr lang="en-GB" sz="2000" dirty="0">
                <a:solidFill>
                  <a:srgbClr val="E64F4F"/>
                </a:solidFill>
              </a:rPr>
              <a:t>responsible participation </a:t>
            </a:r>
            <a:r>
              <a:rPr lang="en-GB" sz="2000" dirty="0">
                <a:solidFill>
                  <a:srgbClr val="000000"/>
                </a:solidFill>
              </a:rPr>
              <a:t>in community</a:t>
            </a:r>
            <a:r>
              <a:rPr lang="en-GB" sz="2000" dirty="0"/>
              <a:t>.”</a:t>
            </a:r>
          </a:p>
        </p:txBody>
      </p:sp>
      <p:sp>
        <p:nvSpPr>
          <p:cNvPr id="8" name="TextBox 7">
            <a:extLst>
              <a:ext uri="{FF2B5EF4-FFF2-40B4-BE49-F238E27FC236}">
                <a16:creationId xmlns:a16="http://schemas.microsoft.com/office/drawing/2014/main" id="{2A6200FC-04B0-4DC0-B31F-E0FC9CC00000}"/>
              </a:ext>
            </a:extLst>
          </p:cNvPr>
          <p:cNvSpPr txBox="1"/>
          <p:nvPr/>
        </p:nvSpPr>
        <p:spPr>
          <a:xfrm>
            <a:off x="6884895" y="5615562"/>
            <a:ext cx="3459832" cy="369332"/>
          </a:xfrm>
          <a:prstGeom prst="rect">
            <a:avLst/>
          </a:prstGeom>
          <a:noFill/>
        </p:spPr>
        <p:txBody>
          <a:bodyPr wrap="square">
            <a:spAutoFit/>
          </a:bodyPr>
          <a:lstStyle/>
          <a:p>
            <a:r>
              <a:rPr lang="en-US" dirty="0">
                <a:hlinkClick r:id="rId4"/>
              </a:rPr>
              <a:t>https://slsa-nys.libguides.com/ifc</a:t>
            </a:r>
            <a:r>
              <a:rPr lang="en-US" dirty="0"/>
              <a:t> </a:t>
            </a:r>
          </a:p>
        </p:txBody>
      </p:sp>
    </p:spTree>
    <p:extLst>
      <p:ext uri="{BB962C8B-B14F-4D97-AF65-F5344CB8AC3E}">
        <p14:creationId xmlns:p14="http://schemas.microsoft.com/office/powerpoint/2010/main" val="1129652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3BC0C-1B84-4B29-B3AE-825682F33CC6}"/>
              </a:ext>
            </a:extLst>
          </p:cNvPr>
          <p:cNvSpPr>
            <a:spLocks noGrp="1"/>
          </p:cNvSpPr>
          <p:nvPr>
            <p:ph type="title"/>
          </p:nvPr>
        </p:nvSpPr>
        <p:spPr/>
        <p:txBody>
          <a:bodyPr/>
          <a:lstStyle/>
          <a:p>
            <a:r>
              <a:rPr lang="en-GB" dirty="0">
                <a:solidFill>
                  <a:srgbClr val="E64F4F"/>
                </a:solidFill>
              </a:rPr>
              <a:t>Inquiry as a learning process </a:t>
            </a:r>
          </a:p>
        </p:txBody>
      </p:sp>
      <p:pic>
        <p:nvPicPr>
          <p:cNvPr id="6" name="Content Placeholder 5" descr="Diagram, schematic&#10;&#10;Description automatically generated">
            <a:extLst>
              <a:ext uri="{FF2B5EF4-FFF2-40B4-BE49-F238E27FC236}">
                <a16:creationId xmlns:a16="http://schemas.microsoft.com/office/drawing/2014/main" id="{C9B4F550-4745-483A-817A-BBB18960BC73}"/>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72200" y="2168843"/>
            <a:ext cx="5181600" cy="3664902"/>
          </a:xfrm>
        </p:spPr>
      </p:pic>
      <p:pic>
        <p:nvPicPr>
          <p:cNvPr id="4" name="Content Placeholder 3" descr="Diagram&#10;&#10;Description automatically generated">
            <a:extLst>
              <a:ext uri="{FF2B5EF4-FFF2-40B4-BE49-F238E27FC236}">
                <a16:creationId xmlns:a16="http://schemas.microsoft.com/office/drawing/2014/main" id="{32D6539A-6549-664A-BDE9-4DEFBF23FD22}"/>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838200" y="2173034"/>
            <a:ext cx="5181600" cy="3656519"/>
          </a:xfrm>
        </p:spPr>
      </p:pic>
    </p:spTree>
    <p:extLst>
      <p:ext uri="{BB962C8B-B14F-4D97-AF65-F5344CB8AC3E}">
        <p14:creationId xmlns:p14="http://schemas.microsoft.com/office/powerpoint/2010/main" val="2368481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580F2-731C-413D-8CC1-91BEC5A684FD}"/>
              </a:ext>
            </a:extLst>
          </p:cNvPr>
          <p:cNvSpPr>
            <a:spLocks noGrp="1"/>
          </p:cNvSpPr>
          <p:nvPr>
            <p:ph type="title"/>
          </p:nvPr>
        </p:nvSpPr>
        <p:spPr/>
        <p:txBody>
          <a:bodyPr/>
          <a:lstStyle/>
          <a:p>
            <a:r>
              <a:rPr lang="en-GB" dirty="0">
                <a:solidFill>
                  <a:srgbClr val="E64F4F"/>
                </a:solidFill>
              </a:rPr>
              <a:t>An instructional model of the inquiry process</a:t>
            </a:r>
          </a:p>
        </p:txBody>
      </p:sp>
      <p:pic>
        <p:nvPicPr>
          <p:cNvPr id="5" name="Content Placeholder 4" descr="Diagram&#10;&#10;Description automatically generated">
            <a:extLst>
              <a:ext uri="{FF2B5EF4-FFF2-40B4-BE49-F238E27FC236}">
                <a16:creationId xmlns:a16="http://schemas.microsoft.com/office/drawing/2014/main" id="{F4BA4DCC-096D-4E05-BF7B-D4230359A5F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5707" y="1945368"/>
            <a:ext cx="10620586" cy="4667250"/>
          </a:xfrm>
        </p:spPr>
      </p:pic>
    </p:spTree>
    <p:extLst>
      <p:ext uri="{BB962C8B-B14F-4D97-AF65-F5344CB8AC3E}">
        <p14:creationId xmlns:p14="http://schemas.microsoft.com/office/powerpoint/2010/main" val="1161406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07D00"/>
                </a:solidFill>
              </a:rPr>
              <a:t>Connect</a:t>
            </a:r>
          </a:p>
        </p:txBody>
      </p:sp>
      <p:sp>
        <p:nvSpPr>
          <p:cNvPr id="4" name="Content Placeholder 3">
            <a:extLst>
              <a:ext uri="{FF2B5EF4-FFF2-40B4-BE49-F238E27FC236}">
                <a16:creationId xmlns:a16="http://schemas.microsoft.com/office/drawing/2014/main" id="{E8BCCA70-FCE6-45E0-A84D-BC772D2F523F}"/>
              </a:ext>
            </a:extLst>
          </p:cNvPr>
          <p:cNvSpPr>
            <a:spLocks noGrp="1"/>
          </p:cNvSpPr>
          <p:nvPr>
            <p:ph idx="1"/>
          </p:nvPr>
        </p:nvSpPr>
        <p:spPr>
          <a:xfrm>
            <a:off x="838200" y="2436977"/>
            <a:ext cx="10515600" cy="3739986"/>
          </a:xfrm>
        </p:spPr>
        <p:txBody>
          <a:bodyPr anchor="ctr">
            <a:normAutofit/>
          </a:bodyPr>
          <a:lstStyle/>
          <a:p>
            <a:r>
              <a:rPr lang="en-US" dirty="0"/>
              <a:t>Identifying and building on previous knowledge (no blank slates)</a:t>
            </a:r>
          </a:p>
          <a:p>
            <a:r>
              <a:rPr lang="en-US" dirty="0"/>
              <a:t>Identifying misconceptions and assumptions (the only way to change faulty mental models)</a:t>
            </a:r>
          </a:p>
          <a:p>
            <a:r>
              <a:rPr lang="en-US" dirty="0"/>
              <a:t>Connecting to personal identity and interests (the learner is the core of inquiry)</a:t>
            </a:r>
          </a:p>
          <a:p>
            <a:r>
              <a:rPr lang="en-US" dirty="0"/>
              <a:t>Gaining background knowledge and context</a:t>
            </a:r>
          </a:p>
        </p:txBody>
      </p:sp>
      <p:sp>
        <p:nvSpPr>
          <p:cNvPr id="8" name="TextBox 7">
            <a:extLst>
              <a:ext uri="{FF2B5EF4-FFF2-40B4-BE49-F238E27FC236}">
                <a16:creationId xmlns:a16="http://schemas.microsoft.com/office/drawing/2014/main" id="{3E7A2DDB-9640-47A3-AD62-2915DDFC2D58}"/>
              </a:ext>
            </a:extLst>
          </p:cNvPr>
          <p:cNvSpPr txBox="1"/>
          <p:nvPr/>
        </p:nvSpPr>
        <p:spPr>
          <a:xfrm>
            <a:off x="979517" y="1482870"/>
            <a:ext cx="10397836" cy="954107"/>
          </a:xfrm>
          <a:prstGeom prst="rect">
            <a:avLst/>
          </a:prstGeom>
          <a:noFill/>
          <a:ln w="38100">
            <a:solidFill>
              <a:srgbClr val="F07D00"/>
            </a:solidFill>
          </a:ln>
        </p:spPr>
        <p:txBody>
          <a:bodyPr wrap="square" rtlCol="0">
            <a:spAutoFit/>
          </a:bodyPr>
          <a:lstStyle/>
          <a:p>
            <a:pPr algn="ctr"/>
            <a:r>
              <a:rPr lang="en-US" sz="2800" b="0" i="0" dirty="0">
                <a:effectLst/>
              </a:rPr>
              <a:t>Drawing on what you might already know in order to better understand what you do not yet know</a:t>
            </a:r>
            <a:endParaRPr lang="en-US" sz="2800" dirty="0"/>
          </a:p>
        </p:txBody>
      </p:sp>
    </p:spTree>
    <p:extLst>
      <p:ext uri="{BB962C8B-B14F-4D97-AF65-F5344CB8AC3E}">
        <p14:creationId xmlns:p14="http://schemas.microsoft.com/office/powerpoint/2010/main" val="1418146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3BDF2-F906-4019-98DF-8001B62BE094}"/>
              </a:ext>
            </a:extLst>
          </p:cNvPr>
          <p:cNvSpPr>
            <a:spLocks noGrp="1"/>
          </p:cNvSpPr>
          <p:nvPr>
            <p:ph type="title"/>
          </p:nvPr>
        </p:nvSpPr>
        <p:spPr/>
        <p:txBody>
          <a:bodyPr/>
          <a:lstStyle/>
          <a:p>
            <a:r>
              <a:rPr lang="en-US" dirty="0">
                <a:solidFill>
                  <a:srgbClr val="F07D00"/>
                </a:solidFill>
              </a:rPr>
              <a:t>Deep reading skills of Connect</a:t>
            </a:r>
          </a:p>
        </p:txBody>
      </p:sp>
      <p:sp>
        <p:nvSpPr>
          <p:cNvPr id="3" name="Content Placeholder 2">
            <a:extLst>
              <a:ext uri="{FF2B5EF4-FFF2-40B4-BE49-F238E27FC236}">
                <a16:creationId xmlns:a16="http://schemas.microsoft.com/office/drawing/2014/main" id="{4469A26B-CE41-4663-81E9-E0DC6A5957EB}"/>
              </a:ext>
            </a:extLst>
          </p:cNvPr>
          <p:cNvSpPr>
            <a:spLocks noGrp="1"/>
          </p:cNvSpPr>
          <p:nvPr>
            <p:ph idx="1"/>
          </p:nvPr>
        </p:nvSpPr>
        <p:spPr/>
        <p:txBody>
          <a:bodyPr anchor="ctr"/>
          <a:lstStyle/>
          <a:p>
            <a:pPr marL="342900" marR="0" lvl="0" indent="-342900">
              <a:lnSpc>
                <a:spcPct val="115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Explicitly detail what already know (their internal knowledge)</a:t>
            </a:r>
          </a:p>
          <a:p>
            <a:pPr marL="342900" marR="0" lvl="0" indent="-342900">
              <a:lnSpc>
                <a:spcPct val="115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Predict what might discover </a:t>
            </a:r>
          </a:p>
          <a:p>
            <a:pPr marL="342900" marR="0" lvl="0" indent="-342900">
              <a:lnSpc>
                <a:spcPct val="115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Be ready to change mental models </a:t>
            </a:r>
          </a:p>
          <a:p>
            <a:pPr marL="342900" marR="0" lvl="0" indent="-342900">
              <a:lnSpc>
                <a:spcPct val="115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Identify feelings, assumptions, and personal biases </a:t>
            </a:r>
          </a:p>
          <a:p>
            <a:pPr marL="342900" marR="0" lvl="0" indent="-342900">
              <a:lnSpc>
                <a:spcPct val="115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Read laterally </a:t>
            </a:r>
          </a:p>
          <a:p>
            <a:pPr marL="342900" marR="0" lvl="0" indent="-342900">
              <a:lnSpc>
                <a:spcPct val="115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Determine importance of information</a:t>
            </a:r>
          </a:p>
          <a:p>
            <a:pPr marL="342900" marR="0" lvl="0" indent="-342900">
              <a:lnSpc>
                <a:spcPct val="115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Create a conceptual map of major ideas and overall context</a:t>
            </a:r>
          </a:p>
          <a:p>
            <a:pPr marL="342900" marR="0" lvl="0" indent="-342900">
              <a:lnSpc>
                <a:spcPct val="115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Identify gaps and inconsistencies</a:t>
            </a:r>
          </a:p>
        </p:txBody>
      </p:sp>
    </p:spTree>
    <p:extLst>
      <p:ext uri="{BB962C8B-B14F-4D97-AF65-F5344CB8AC3E}">
        <p14:creationId xmlns:p14="http://schemas.microsoft.com/office/powerpoint/2010/main" val="247237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8351D-47DD-490B-8ABA-0084FF2EF5F9}"/>
              </a:ext>
            </a:extLst>
          </p:cNvPr>
          <p:cNvSpPr>
            <a:spLocks noGrp="1"/>
          </p:cNvSpPr>
          <p:nvPr>
            <p:ph type="title"/>
          </p:nvPr>
        </p:nvSpPr>
        <p:spPr/>
        <p:txBody>
          <a:bodyPr/>
          <a:lstStyle/>
          <a:p>
            <a:r>
              <a:rPr lang="en-US" dirty="0">
                <a:solidFill>
                  <a:srgbClr val="3AAA35"/>
                </a:solidFill>
              </a:rPr>
              <a:t>Wonder</a:t>
            </a:r>
          </a:p>
        </p:txBody>
      </p:sp>
      <p:sp>
        <p:nvSpPr>
          <p:cNvPr id="3" name="Content Placeholder 2">
            <a:extLst>
              <a:ext uri="{FF2B5EF4-FFF2-40B4-BE49-F238E27FC236}">
                <a16:creationId xmlns:a16="http://schemas.microsoft.com/office/drawing/2014/main" id="{F88EF91F-BB13-46C6-BE06-238F9C29B9EE}"/>
              </a:ext>
            </a:extLst>
          </p:cNvPr>
          <p:cNvSpPr>
            <a:spLocks noGrp="1"/>
          </p:cNvSpPr>
          <p:nvPr>
            <p:ph idx="1"/>
          </p:nvPr>
        </p:nvSpPr>
        <p:spPr>
          <a:xfrm>
            <a:off x="838200" y="2213907"/>
            <a:ext cx="10515600" cy="3963055"/>
          </a:xfrm>
        </p:spPr>
        <p:txBody>
          <a:bodyPr anchor="ctr">
            <a:normAutofit/>
          </a:bodyPr>
          <a:lstStyle/>
          <a:p>
            <a:r>
              <a:rPr lang="en-US" dirty="0"/>
              <a:t>Opening of natural curiosity, sense of wonder (questioning stance on the world)</a:t>
            </a:r>
          </a:p>
          <a:p>
            <a:r>
              <a:rPr lang="en-US" dirty="0"/>
              <a:t>Questioning as the basis of inquiry</a:t>
            </a:r>
          </a:p>
          <a:p>
            <a:r>
              <a:rPr lang="en-US" dirty="0"/>
              <a:t>Asking critical questions (beyond what)</a:t>
            </a:r>
          </a:p>
        </p:txBody>
      </p:sp>
      <p:sp>
        <p:nvSpPr>
          <p:cNvPr id="4" name="TextBox 3">
            <a:extLst>
              <a:ext uri="{FF2B5EF4-FFF2-40B4-BE49-F238E27FC236}">
                <a16:creationId xmlns:a16="http://schemas.microsoft.com/office/drawing/2014/main" id="{4C69AB77-F0F3-44B9-960C-8095A0E7F7FD}"/>
              </a:ext>
            </a:extLst>
          </p:cNvPr>
          <p:cNvSpPr txBox="1"/>
          <p:nvPr/>
        </p:nvSpPr>
        <p:spPr>
          <a:xfrm>
            <a:off x="849977" y="1690688"/>
            <a:ext cx="10489276" cy="523220"/>
          </a:xfrm>
          <a:prstGeom prst="rect">
            <a:avLst/>
          </a:prstGeom>
          <a:noFill/>
          <a:ln w="38100">
            <a:solidFill>
              <a:srgbClr val="3AAA35"/>
            </a:solidFill>
          </a:ln>
        </p:spPr>
        <p:txBody>
          <a:bodyPr wrap="square" rtlCol="0">
            <a:spAutoFit/>
          </a:bodyPr>
          <a:lstStyle/>
          <a:p>
            <a:r>
              <a:rPr lang="en-US" sz="2800" dirty="0"/>
              <a:t>Identifying those questions that will best guide your investigation</a:t>
            </a:r>
          </a:p>
        </p:txBody>
      </p:sp>
    </p:spTree>
    <p:extLst>
      <p:ext uri="{BB962C8B-B14F-4D97-AF65-F5344CB8AC3E}">
        <p14:creationId xmlns:p14="http://schemas.microsoft.com/office/powerpoint/2010/main" val="2596381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3BDF2-F906-4019-98DF-8001B62BE094}"/>
              </a:ext>
            </a:extLst>
          </p:cNvPr>
          <p:cNvSpPr>
            <a:spLocks noGrp="1"/>
          </p:cNvSpPr>
          <p:nvPr>
            <p:ph type="title"/>
          </p:nvPr>
        </p:nvSpPr>
        <p:spPr/>
        <p:txBody>
          <a:bodyPr/>
          <a:lstStyle/>
          <a:p>
            <a:r>
              <a:rPr lang="en-US" dirty="0">
                <a:solidFill>
                  <a:srgbClr val="3AAA35"/>
                </a:solidFill>
              </a:rPr>
              <a:t>Deep reading skills of Wonder</a:t>
            </a:r>
          </a:p>
        </p:txBody>
      </p:sp>
      <p:sp>
        <p:nvSpPr>
          <p:cNvPr id="3" name="Content Placeholder 2">
            <a:extLst>
              <a:ext uri="{FF2B5EF4-FFF2-40B4-BE49-F238E27FC236}">
                <a16:creationId xmlns:a16="http://schemas.microsoft.com/office/drawing/2014/main" id="{4469A26B-CE41-4663-81E9-E0DC6A5957EB}"/>
              </a:ext>
            </a:extLst>
          </p:cNvPr>
          <p:cNvSpPr>
            <a:spLocks noGrp="1"/>
          </p:cNvSpPr>
          <p:nvPr>
            <p:ph idx="1"/>
          </p:nvPr>
        </p:nvSpPr>
        <p:spPr/>
        <p:txBody>
          <a:bodyPr anchor="ctr"/>
          <a:lstStyle/>
          <a:p>
            <a:pPr marL="342900" marR="0" lvl="0" indent="-342900">
              <a:lnSpc>
                <a:spcPct val="115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Question the text</a:t>
            </a:r>
          </a:p>
          <a:p>
            <a:pPr marL="342900" marR="0" lvl="0" indent="-342900">
              <a:lnSpc>
                <a:spcPct val="115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Challenge the ideas in text, asking questions like “Why?”, “What if?”, “What would someone else say?”, and even “So what?”</a:t>
            </a:r>
          </a:p>
          <a:p>
            <a:pPr marL="342900" marR="0" lvl="0" indent="-342900">
              <a:lnSpc>
                <a:spcPct val="115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Extend the ideas in text by asking questions like “What else is important?”, “What has been left out?”, and “What is the deeper meaning?”</a:t>
            </a:r>
          </a:p>
          <a:p>
            <a:pPr marL="342900" marR="0" lvl="0" indent="-342900">
              <a:lnSpc>
                <a:spcPct val="115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Be aware of own personal interests and curiosities</a:t>
            </a:r>
          </a:p>
        </p:txBody>
      </p:sp>
    </p:spTree>
    <p:extLst>
      <p:ext uri="{BB962C8B-B14F-4D97-AF65-F5344CB8AC3E}">
        <p14:creationId xmlns:p14="http://schemas.microsoft.com/office/powerpoint/2010/main" val="113521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5B33C-D7B7-4CAA-8164-CD8EF837BB6A}"/>
              </a:ext>
            </a:extLst>
          </p:cNvPr>
          <p:cNvSpPr>
            <a:spLocks noGrp="1"/>
          </p:cNvSpPr>
          <p:nvPr>
            <p:ph type="title"/>
          </p:nvPr>
        </p:nvSpPr>
        <p:spPr>
          <a:xfrm>
            <a:off x="1932404" y="365125"/>
            <a:ext cx="8338901" cy="1325563"/>
          </a:xfrm>
        </p:spPr>
        <p:txBody>
          <a:bodyPr/>
          <a:lstStyle/>
          <a:p>
            <a:pPr algn="ctr"/>
            <a:r>
              <a:rPr lang="en-GB" dirty="0">
                <a:solidFill>
                  <a:srgbClr val="E64F4F"/>
                </a:solidFill>
              </a:rPr>
              <a:t>Presenters</a:t>
            </a:r>
          </a:p>
        </p:txBody>
      </p:sp>
      <p:sp>
        <p:nvSpPr>
          <p:cNvPr id="3" name="Text Placeholder 2">
            <a:extLst>
              <a:ext uri="{FF2B5EF4-FFF2-40B4-BE49-F238E27FC236}">
                <a16:creationId xmlns:a16="http://schemas.microsoft.com/office/drawing/2014/main" id="{E20A8366-8A48-457B-BAB2-D7F5DD2D91E9}"/>
              </a:ext>
            </a:extLst>
          </p:cNvPr>
          <p:cNvSpPr>
            <a:spLocks noGrp="1"/>
          </p:cNvSpPr>
          <p:nvPr>
            <p:ph type="body" idx="1"/>
          </p:nvPr>
        </p:nvSpPr>
        <p:spPr/>
        <p:txBody>
          <a:bodyPr/>
          <a:lstStyle/>
          <a:p>
            <a:pPr algn="ctr"/>
            <a:r>
              <a:rPr lang="en-GB" dirty="0">
                <a:solidFill>
                  <a:srgbClr val="E64F4F"/>
                </a:solidFill>
              </a:rPr>
              <a:t>Barbara Stripling</a:t>
            </a:r>
          </a:p>
        </p:txBody>
      </p:sp>
      <p:sp>
        <p:nvSpPr>
          <p:cNvPr id="4" name="Content Placeholder 3">
            <a:extLst>
              <a:ext uri="{FF2B5EF4-FFF2-40B4-BE49-F238E27FC236}">
                <a16:creationId xmlns:a16="http://schemas.microsoft.com/office/drawing/2014/main" id="{E5C0E0DF-42FD-4A63-8C01-F092E68519CD}"/>
              </a:ext>
            </a:extLst>
          </p:cNvPr>
          <p:cNvSpPr>
            <a:spLocks noGrp="1"/>
          </p:cNvSpPr>
          <p:nvPr>
            <p:ph sz="half" idx="2"/>
          </p:nvPr>
        </p:nvSpPr>
        <p:spPr/>
        <p:txBody>
          <a:bodyPr>
            <a:normAutofit fontScale="92500" lnSpcReduction="10000"/>
          </a:bodyPr>
          <a:lstStyle/>
          <a:p>
            <a:r>
              <a:rPr lang="en-GB" sz="2400" dirty="0"/>
              <a:t>Professor Emerita, School of Information Studies, Syracuse University</a:t>
            </a:r>
          </a:p>
          <a:p>
            <a:r>
              <a:rPr lang="en-GB" sz="2400" dirty="0"/>
              <a:t>Co-originator of the </a:t>
            </a:r>
            <a:r>
              <a:rPr lang="en-GB" sz="2400" i="1" dirty="0"/>
              <a:t>Research as a Thinking Process</a:t>
            </a:r>
            <a:r>
              <a:rPr lang="en-GB" sz="2400" dirty="0"/>
              <a:t> model and REACTS Taxonomies (1988)</a:t>
            </a:r>
          </a:p>
          <a:p>
            <a:r>
              <a:rPr lang="en-GB" sz="2400" dirty="0"/>
              <a:t>Originator of Stripling’s Model (2003)</a:t>
            </a:r>
          </a:p>
          <a:p>
            <a:r>
              <a:rPr lang="en-GB" sz="2400" dirty="0"/>
              <a:t>Originator of the Empire State Information Fluency Continuum (2009, reimagined 2019)</a:t>
            </a:r>
          </a:p>
          <a:p>
            <a:r>
              <a:rPr lang="en-GB" sz="2400" dirty="0"/>
              <a:t>FOSIL Group member (2020)</a:t>
            </a:r>
          </a:p>
          <a:p>
            <a:endParaRPr lang="en-GB" dirty="0"/>
          </a:p>
        </p:txBody>
      </p:sp>
      <p:sp>
        <p:nvSpPr>
          <p:cNvPr id="5" name="Text Placeholder 4">
            <a:extLst>
              <a:ext uri="{FF2B5EF4-FFF2-40B4-BE49-F238E27FC236}">
                <a16:creationId xmlns:a16="http://schemas.microsoft.com/office/drawing/2014/main" id="{9EAD0E7F-1556-4ECB-8C73-B5960FE4C8A9}"/>
              </a:ext>
            </a:extLst>
          </p:cNvPr>
          <p:cNvSpPr>
            <a:spLocks noGrp="1"/>
          </p:cNvSpPr>
          <p:nvPr>
            <p:ph type="body" sz="quarter" idx="3"/>
          </p:nvPr>
        </p:nvSpPr>
        <p:spPr/>
        <p:txBody>
          <a:bodyPr/>
          <a:lstStyle/>
          <a:p>
            <a:pPr algn="ctr"/>
            <a:r>
              <a:rPr lang="en-GB" dirty="0">
                <a:solidFill>
                  <a:srgbClr val="E64F4F"/>
                </a:solidFill>
              </a:rPr>
              <a:t>Darryl Toerien</a:t>
            </a:r>
          </a:p>
        </p:txBody>
      </p:sp>
      <p:sp>
        <p:nvSpPr>
          <p:cNvPr id="6" name="Content Placeholder 5">
            <a:extLst>
              <a:ext uri="{FF2B5EF4-FFF2-40B4-BE49-F238E27FC236}">
                <a16:creationId xmlns:a16="http://schemas.microsoft.com/office/drawing/2014/main" id="{6F1F9944-1199-42F6-B266-12AA484E00AE}"/>
              </a:ext>
            </a:extLst>
          </p:cNvPr>
          <p:cNvSpPr>
            <a:spLocks noGrp="1"/>
          </p:cNvSpPr>
          <p:nvPr>
            <p:ph sz="quarter" idx="4"/>
          </p:nvPr>
        </p:nvSpPr>
        <p:spPr/>
        <p:txBody>
          <a:bodyPr>
            <a:normAutofit fontScale="92500" lnSpcReduction="10000"/>
          </a:bodyPr>
          <a:lstStyle/>
          <a:p>
            <a:r>
              <a:rPr lang="en-GB" sz="2400" dirty="0"/>
              <a:t>Head of Library at Oakham School / From September 2021 Head of Inquiry-Based Learning at Blanchelande College</a:t>
            </a:r>
          </a:p>
          <a:p>
            <a:r>
              <a:rPr lang="en-GB" sz="2400" dirty="0"/>
              <a:t>Originator of FOSIL (2011)</a:t>
            </a:r>
          </a:p>
          <a:p>
            <a:r>
              <a:rPr lang="en-GB" sz="2400" dirty="0"/>
              <a:t>Originator of the FOSIL Group (2019)</a:t>
            </a:r>
          </a:p>
          <a:p>
            <a:r>
              <a:rPr lang="en-GB" sz="2400" dirty="0"/>
              <a:t>Secretary of the Section Standing Committee for School Libraries of the International Federation of Library Associations and Institutions (IFLA)</a:t>
            </a:r>
          </a:p>
          <a:p>
            <a:r>
              <a:rPr lang="en-GB" sz="2400" dirty="0"/>
              <a:t>Co-opted Board Member of the School Library Association (SLA)</a:t>
            </a:r>
          </a:p>
        </p:txBody>
      </p:sp>
      <p:pic>
        <p:nvPicPr>
          <p:cNvPr id="12" name="Picture 11" descr="A picture containing person, indoor, posing&#10;&#10;Description automatically generated">
            <a:extLst>
              <a:ext uri="{FF2B5EF4-FFF2-40B4-BE49-F238E27FC236}">
                <a16:creationId xmlns:a16="http://schemas.microsoft.com/office/drawing/2014/main" id="{03DBAA5E-F593-48D5-8565-835264EBA8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331" y="224131"/>
            <a:ext cx="1594448" cy="1869489"/>
          </a:xfrm>
          <a:prstGeom prst="rect">
            <a:avLst/>
          </a:prstGeom>
        </p:spPr>
      </p:pic>
      <p:pic>
        <p:nvPicPr>
          <p:cNvPr id="14" name="Picture 13" descr="A person wearing glasses&#10;&#10;Description automatically generated with medium confidence">
            <a:extLst>
              <a:ext uri="{FF2B5EF4-FFF2-40B4-BE49-F238E27FC236}">
                <a16:creationId xmlns:a16="http://schemas.microsoft.com/office/drawing/2014/main" id="{91C0E0DA-49C0-4AAB-B374-D3BE643784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45930" y="224132"/>
            <a:ext cx="1582740" cy="1869488"/>
          </a:xfrm>
          <a:prstGeom prst="rect">
            <a:avLst/>
          </a:prstGeom>
        </p:spPr>
      </p:pic>
    </p:spTree>
    <p:extLst>
      <p:ext uri="{BB962C8B-B14F-4D97-AF65-F5344CB8AC3E}">
        <p14:creationId xmlns:p14="http://schemas.microsoft.com/office/powerpoint/2010/main" val="24335070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A09B0-AF31-49AD-9C75-3EC2237190C3}"/>
              </a:ext>
            </a:extLst>
          </p:cNvPr>
          <p:cNvSpPr>
            <a:spLocks noGrp="1"/>
          </p:cNvSpPr>
          <p:nvPr>
            <p:ph type="title"/>
          </p:nvPr>
        </p:nvSpPr>
        <p:spPr/>
        <p:txBody>
          <a:bodyPr/>
          <a:lstStyle/>
          <a:p>
            <a:r>
              <a:rPr lang="en-US" dirty="0">
                <a:solidFill>
                  <a:srgbClr val="D80C31"/>
                </a:solidFill>
              </a:rPr>
              <a:t>Investigate</a:t>
            </a:r>
          </a:p>
        </p:txBody>
      </p:sp>
      <p:sp>
        <p:nvSpPr>
          <p:cNvPr id="3" name="Content Placeholder 2">
            <a:extLst>
              <a:ext uri="{FF2B5EF4-FFF2-40B4-BE49-F238E27FC236}">
                <a16:creationId xmlns:a16="http://schemas.microsoft.com/office/drawing/2014/main" id="{70621899-0A8A-487B-B3CF-891C7DF07785}"/>
              </a:ext>
            </a:extLst>
          </p:cNvPr>
          <p:cNvSpPr>
            <a:spLocks noGrp="1"/>
          </p:cNvSpPr>
          <p:nvPr>
            <p:ph idx="1"/>
          </p:nvPr>
        </p:nvSpPr>
        <p:spPr>
          <a:xfrm>
            <a:off x="838200" y="2672969"/>
            <a:ext cx="10515600" cy="3503994"/>
          </a:xfrm>
        </p:spPr>
        <p:txBody>
          <a:bodyPr anchor="ctr">
            <a:normAutofit/>
          </a:bodyPr>
          <a:lstStyle/>
          <a:p>
            <a:r>
              <a:rPr lang="en-US" dirty="0"/>
              <a:t>Interactive – information to knowledge</a:t>
            </a:r>
          </a:p>
          <a:p>
            <a:r>
              <a:rPr lang="en-US" dirty="0"/>
              <a:t>Involves cognitive, social, emotional, and cultural competencies</a:t>
            </a:r>
          </a:p>
          <a:p>
            <a:r>
              <a:rPr lang="en-US" dirty="0"/>
              <a:t>Importance of human perspective, personal interpretation and understanding (or empathy with) the perspectives of others</a:t>
            </a:r>
          </a:p>
        </p:txBody>
      </p:sp>
      <p:sp>
        <p:nvSpPr>
          <p:cNvPr id="4" name="TextBox 3">
            <a:extLst>
              <a:ext uri="{FF2B5EF4-FFF2-40B4-BE49-F238E27FC236}">
                <a16:creationId xmlns:a16="http://schemas.microsoft.com/office/drawing/2014/main" id="{0774522A-D04D-407F-81F8-F3D3F8361391}"/>
              </a:ext>
            </a:extLst>
          </p:cNvPr>
          <p:cNvSpPr txBox="1"/>
          <p:nvPr/>
        </p:nvSpPr>
        <p:spPr>
          <a:xfrm>
            <a:off x="838200" y="1704775"/>
            <a:ext cx="10515600" cy="954107"/>
          </a:xfrm>
          <a:prstGeom prst="rect">
            <a:avLst/>
          </a:prstGeom>
          <a:noFill/>
          <a:ln w="38100">
            <a:solidFill>
              <a:srgbClr val="C00000"/>
            </a:solidFill>
          </a:ln>
        </p:spPr>
        <p:txBody>
          <a:bodyPr wrap="square" rtlCol="0">
            <a:spAutoFit/>
          </a:bodyPr>
          <a:lstStyle/>
          <a:p>
            <a:pPr algn="ctr"/>
            <a:r>
              <a:rPr lang="en-US" sz="2800" b="0" i="0" dirty="0">
                <a:effectLst/>
              </a:rPr>
              <a:t>Knowing what scholarly resources are available and being able to use them effectively</a:t>
            </a:r>
            <a:endParaRPr lang="en-US" sz="2800" dirty="0"/>
          </a:p>
        </p:txBody>
      </p:sp>
    </p:spTree>
    <p:extLst>
      <p:ext uri="{BB962C8B-B14F-4D97-AF65-F5344CB8AC3E}">
        <p14:creationId xmlns:p14="http://schemas.microsoft.com/office/powerpoint/2010/main" val="7111809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0918F-B433-444D-80A0-08F758DDE1FD}"/>
              </a:ext>
            </a:extLst>
          </p:cNvPr>
          <p:cNvSpPr>
            <a:spLocks noGrp="1"/>
          </p:cNvSpPr>
          <p:nvPr>
            <p:ph type="title"/>
          </p:nvPr>
        </p:nvSpPr>
        <p:spPr/>
        <p:txBody>
          <a:bodyPr/>
          <a:lstStyle/>
          <a:p>
            <a:r>
              <a:rPr lang="en-US" dirty="0">
                <a:solidFill>
                  <a:srgbClr val="D80C31"/>
                </a:solidFill>
              </a:rPr>
              <a:t>Investigate: Skill sets</a:t>
            </a:r>
          </a:p>
        </p:txBody>
      </p:sp>
      <p:sp>
        <p:nvSpPr>
          <p:cNvPr id="3" name="Content Placeholder 2">
            <a:extLst>
              <a:ext uri="{FF2B5EF4-FFF2-40B4-BE49-F238E27FC236}">
                <a16:creationId xmlns:a16="http://schemas.microsoft.com/office/drawing/2014/main" id="{304D8D8E-6371-4F42-9916-3F9838E4CC49}"/>
              </a:ext>
            </a:extLst>
          </p:cNvPr>
          <p:cNvSpPr>
            <a:spLocks noGrp="1"/>
          </p:cNvSpPr>
          <p:nvPr>
            <p:ph idx="1"/>
          </p:nvPr>
        </p:nvSpPr>
        <p:spPr/>
        <p:txBody>
          <a:bodyPr anchor="ctr">
            <a:noAutofit/>
          </a:bodyPr>
          <a:lstStyle/>
          <a:p>
            <a:pPr marL="0" marR="0">
              <a:lnSpc>
                <a:spcPct val="115000"/>
              </a:lnSpc>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Different Types of Sources / Organization of Information</a:t>
            </a:r>
          </a:p>
          <a:p>
            <a:pPr marL="0" marR="0">
              <a:lnSpc>
                <a:spcPct val="115000"/>
              </a:lnSpc>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Navigation and Search Strategies</a:t>
            </a:r>
          </a:p>
          <a:p>
            <a:pPr marL="0" marR="0">
              <a:lnSpc>
                <a:spcPct val="115000"/>
              </a:lnSpc>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Evaluation, Selection, Curation and Use of Multiple Sources</a:t>
            </a:r>
          </a:p>
          <a:p>
            <a:pPr marL="0" marR="0">
              <a:lnSpc>
                <a:spcPct val="115000"/>
              </a:lnSpc>
              <a:spcBef>
                <a:spcPts val="0"/>
              </a:spcBef>
              <a:spcAft>
                <a:spcPts val="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Evaluation and Selection of Evidence within Sources</a:t>
            </a:r>
          </a:p>
          <a:p>
            <a:pPr marL="0" marR="0">
              <a:lnSpc>
                <a:spcPct val="115000"/>
              </a:lnSpc>
              <a:spcBef>
                <a:spcPts val="0"/>
              </a:spcBef>
              <a:spcAft>
                <a:spcPts val="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Perspective / Point of View</a:t>
            </a:r>
          </a:p>
          <a:p>
            <a:pPr marL="0" marR="0">
              <a:lnSpc>
                <a:spcPct val="115000"/>
              </a:lnSpc>
              <a:spcBef>
                <a:spcPts val="0"/>
              </a:spcBef>
              <a:spcAft>
                <a:spcPts val="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Strategies to Make Sense of Information</a:t>
            </a:r>
          </a:p>
          <a:p>
            <a:pPr marL="0" marR="0">
              <a:lnSpc>
                <a:spcPct val="115000"/>
              </a:lnSpc>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Capturing Information and Thinking / </a:t>
            </a:r>
            <a:r>
              <a:rPr lang="en-US" b="1" dirty="0">
                <a:effectLst/>
                <a:latin typeface="Calibri" panose="020F0502020204030204" pitchFamily="34" charset="0"/>
                <a:ea typeface="Calibri" panose="020F0502020204030204" pitchFamily="34" charset="0"/>
                <a:cs typeface="Times New Roman" panose="02020603050405020304" pitchFamily="18" charset="0"/>
              </a:rPr>
              <a:t>Notetaking</a:t>
            </a:r>
          </a:p>
        </p:txBody>
      </p:sp>
    </p:spTree>
    <p:extLst>
      <p:ext uri="{BB962C8B-B14F-4D97-AF65-F5344CB8AC3E}">
        <p14:creationId xmlns:p14="http://schemas.microsoft.com/office/powerpoint/2010/main" val="3916949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3BDF2-F906-4019-98DF-8001B62BE094}"/>
              </a:ext>
            </a:extLst>
          </p:cNvPr>
          <p:cNvSpPr>
            <a:spLocks noGrp="1"/>
          </p:cNvSpPr>
          <p:nvPr>
            <p:ph type="title"/>
          </p:nvPr>
        </p:nvSpPr>
        <p:spPr/>
        <p:txBody>
          <a:bodyPr/>
          <a:lstStyle/>
          <a:p>
            <a:r>
              <a:rPr lang="en-US" dirty="0">
                <a:solidFill>
                  <a:srgbClr val="D80C31"/>
                </a:solidFill>
              </a:rPr>
              <a:t>Deep reading skills of Investigate</a:t>
            </a:r>
          </a:p>
        </p:txBody>
      </p:sp>
      <p:sp>
        <p:nvSpPr>
          <p:cNvPr id="3" name="Content Placeholder 2">
            <a:extLst>
              <a:ext uri="{FF2B5EF4-FFF2-40B4-BE49-F238E27FC236}">
                <a16:creationId xmlns:a16="http://schemas.microsoft.com/office/drawing/2014/main" id="{4469A26B-CE41-4663-81E9-E0DC6A5957EB}"/>
              </a:ext>
            </a:extLst>
          </p:cNvPr>
          <p:cNvSpPr>
            <a:spLocks noGrp="1"/>
          </p:cNvSpPr>
          <p:nvPr>
            <p:ph idx="1"/>
          </p:nvPr>
        </p:nvSpPr>
        <p:spPr>
          <a:xfrm>
            <a:off x="838200" y="1438102"/>
            <a:ext cx="10515600" cy="5054773"/>
          </a:xfrm>
        </p:spPr>
        <p:txBody>
          <a:bodyPr anchor="ctr">
            <a:noAutofit/>
          </a:bodyPr>
          <a:lstStyle/>
          <a:p>
            <a:pPr marL="342900" marR="0" lvl="0" indent="-342900">
              <a:lnSpc>
                <a:spcPct val="115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Read interactively</a:t>
            </a:r>
          </a:p>
          <a:p>
            <a:pPr marL="342900" marR="0" lvl="0" indent="-342900">
              <a:lnSpc>
                <a:spcPct val="115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Respond to the text while reading</a:t>
            </a:r>
          </a:p>
          <a:p>
            <a:pPr marL="342900" marR="0" lvl="0" indent="-342900">
              <a:lnSpc>
                <a:spcPct val="115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Employ reading self-management skills (focus, daily target, predictions)</a:t>
            </a:r>
          </a:p>
          <a:p>
            <a:pPr marL="342900" marR="0" lvl="0" indent="-342900">
              <a:lnSpc>
                <a:spcPct val="115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Maintain a research log</a:t>
            </a:r>
          </a:p>
          <a:p>
            <a:pPr marL="342900" marR="0" lvl="0" indent="-342900">
              <a:lnSpc>
                <a:spcPct val="115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Use question-based notetaking strategies</a:t>
            </a:r>
          </a:p>
          <a:p>
            <a:pPr marL="342900" marR="0" lvl="0" indent="-342900">
              <a:lnSpc>
                <a:spcPct val="115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Monitor comprehension and interpretation continually</a:t>
            </a:r>
          </a:p>
          <a:p>
            <a:pPr marL="342900" marR="0" lvl="0" indent="-342900">
              <a:lnSpc>
                <a:spcPct val="115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Reflect on the growth in understanding</a:t>
            </a:r>
          </a:p>
          <a:p>
            <a:pPr marL="342900" marR="0" lvl="0" indent="-342900">
              <a:lnSpc>
                <a:spcPct val="115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Develop “cognitive patience” (Maryanne Wolf): (time to read and re-read, open mind, persistence to seek deep meaning)</a:t>
            </a:r>
          </a:p>
        </p:txBody>
      </p:sp>
    </p:spTree>
    <p:extLst>
      <p:ext uri="{BB962C8B-B14F-4D97-AF65-F5344CB8AC3E}">
        <p14:creationId xmlns:p14="http://schemas.microsoft.com/office/powerpoint/2010/main" val="1506370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C5303-4AC5-4D5E-A289-C9A11B38B88F}"/>
              </a:ext>
            </a:extLst>
          </p:cNvPr>
          <p:cNvSpPr>
            <a:spLocks noGrp="1"/>
          </p:cNvSpPr>
          <p:nvPr>
            <p:ph type="title"/>
          </p:nvPr>
        </p:nvSpPr>
        <p:spPr/>
        <p:txBody>
          <a:bodyPr/>
          <a:lstStyle/>
          <a:p>
            <a:r>
              <a:rPr lang="en-US" dirty="0">
                <a:solidFill>
                  <a:srgbClr val="009FE3"/>
                </a:solidFill>
              </a:rPr>
              <a:t>Construct</a:t>
            </a:r>
          </a:p>
        </p:txBody>
      </p:sp>
      <p:sp>
        <p:nvSpPr>
          <p:cNvPr id="3" name="Content Placeholder 2">
            <a:extLst>
              <a:ext uri="{FF2B5EF4-FFF2-40B4-BE49-F238E27FC236}">
                <a16:creationId xmlns:a16="http://schemas.microsoft.com/office/drawing/2014/main" id="{DCC8485D-4BC4-41E1-ACD9-4C113483A015}"/>
              </a:ext>
            </a:extLst>
          </p:cNvPr>
          <p:cNvSpPr>
            <a:spLocks noGrp="1"/>
          </p:cNvSpPr>
          <p:nvPr>
            <p:ph idx="1"/>
          </p:nvPr>
        </p:nvSpPr>
        <p:spPr>
          <a:xfrm>
            <a:off x="838200" y="2213907"/>
            <a:ext cx="10515600" cy="3963055"/>
          </a:xfrm>
        </p:spPr>
        <p:txBody>
          <a:bodyPr anchor="ctr">
            <a:normAutofit/>
          </a:bodyPr>
          <a:lstStyle/>
          <a:p>
            <a:r>
              <a:rPr lang="en-US" dirty="0"/>
              <a:t>Information to knowledge to personal understanding (application of core understandings to new situations and authentic contexts)</a:t>
            </a:r>
          </a:p>
          <a:p>
            <a:r>
              <a:rPr lang="en-US" dirty="0"/>
              <a:t>Opinions and conclusions based on personal interpretation of valid evidence from multiple perspectives</a:t>
            </a:r>
          </a:p>
          <a:p>
            <a:r>
              <a:rPr lang="en-US" dirty="0"/>
              <a:t>Original thinking that builds on knowledge and understanding</a:t>
            </a:r>
          </a:p>
        </p:txBody>
      </p:sp>
      <p:sp>
        <p:nvSpPr>
          <p:cNvPr id="4" name="TextBox 3">
            <a:extLst>
              <a:ext uri="{FF2B5EF4-FFF2-40B4-BE49-F238E27FC236}">
                <a16:creationId xmlns:a16="http://schemas.microsoft.com/office/drawing/2014/main" id="{19B478C6-236E-4D33-9EAA-A3EE336FBD5E}"/>
              </a:ext>
            </a:extLst>
          </p:cNvPr>
          <p:cNvSpPr txBox="1"/>
          <p:nvPr/>
        </p:nvSpPr>
        <p:spPr>
          <a:xfrm>
            <a:off x="922713" y="1690688"/>
            <a:ext cx="10431087" cy="523220"/>
          </a:xfrm>
          <a:prstGeom prst="rect">
            <a:avLst/>
          </a:prstGeom>
          <a:noFill/>
          <a:ln w="38100">
            <a:solidFill>
              <a:srgbClr val="009FE3"/>
            </a:solidFill>
          </a:ln>
        </p:spPr>
        <p:txBody>
          <a:bodyPr wrap="square" rtlCol="0">
            <a:spAutoFit/>
          </a:bodyPr>
          <a:lstStyle/>
          <a:p>
            <a:pPr algn="ctr"/>
            <a:r>
              <a:rPr lang="en-US" sz="2800" b="0" i="0" dirty="0">
                <a:effectLst/>
                <a:latin typeface="Optima"/>
              </a:rPr>
              <a:t>Building an accurate understanding based on factual evidence</a:t>
            </a:r>
          </a:p>
        </p:txBody>
      </p:sp>
    </p:spTree>
    <p:extLst>
      <p:ext uri="{BB962C8B-B14F-4D97-AF65-F5344CB8AC3E}">
        <p14:creationId xmlns:p14="http://schemas.microsoft.com/office/powerpoint/2010/main" val="41964236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3BDF2-F906-4019-98DF-8001B62BE094}"/>
              </a:ext>
            </a:extLst>
          </p:cNvPr>
          <p:cNvSpPr>
            <a:spLocks noGrp="1"/>
          </p:cNvSpPr>
          <p:nvPr>
            <p:ph type="title"/>
          </p:nvPr>
        </p:nvSpPr>
        <p:spPr>
          <a:xfrm>
            <a:off x="838200" y="365125"/>
            <a:ext cx="10515600" cy="1006475"/>
          </a:xfrm>
        </p:spPr>
        <p:txBody>
          <a:bodyPr/>
          <a:lstStyle/>
          <a:p>
            <a:r>
              <a:rPr lang="en-US" dirty="0">
                <a:solidFill>
                  <a:srgbClr val="009FE3"/>
                </a:solidFill>
              </a:rPr>
              <a:t>Deep reading skills of Construct</a:t>
            </a:r>
          </a:p>
        </p:txBody>
      </p:sp>
      <p:sp>
        <p:nvSpPr>
          <p:cNvPr id="3" name="Content Placeholder 2">
            <a:extLst>
              <a:ext uri="{FF2B5EF4-FFF2-40B4-BE49-F238E27FC236}">
                <a16:creationId xmlns:a16="http://schemas.microsoft.com/office/drawing/2014/main" id="{4469A26B-CE41-4663-81E9-E0DC6A5957EB}"/>
              </a:ext>
            </a:extLst>
          </p:cNvPr>
          <p:cNvSpPr>
            <a:spLocks noGrp="1"/>
          </p:cNvSpPr>
          <p:nvPr>
            <p:ph idx="1"/>
          </p:nvPr>
        </p:nvSpPr>
        <p:spPr>
          <a:xfrm>
            <a:off x="838200" y="1371600"/>
            <a:ext cx="10515600" cy="5004262"/>
          </a:xfrm>
        </p:spPr>
        <p:txBody>
          <a:bodyPr anchor="ctr">
            <a:noAutofit/>
          </a:bodyPr>
          <a:lstStyle/>
          <a:p>
            <a:pPr marL="342900" marR="0" lvl="0" indent="-342900">
              <a:lnSpc>
                <a:spcPct val="115000"/>
              </a:lnSpc>
              <a:spcBef>
                <a:spcPts val="0"/>
              </a:spcBef>
              <a:spcAft>
                <a:spcPts val="0"/>
              </a:spcAft>
              <a:buFont typeface="Symbol" panose="05050102010706020507" pitchFamily="18" charset="2"/>
              <a:buChar char=""/>
            </a:pPr>
            <a:r>
              <a:rPr lang="en-US" sz="2600" dirty="0">
                <a:effectLst/>
                <a:latin typeface="Calibri" panose="020F0502020204030204" pitchFamily="34" charset="0"/>
                <a:ea typeface="Calibri" panose="020F0502020204030204" pitchFamily="34" charset="0"/>
                <a:cs typeface="Times New Roman" panose="02020603050405020304" pitchFamily="18" charset="0"/>
              </a:rPr>
              <a:t>Re-read notes reflectively</a:t>
            </a:r>
          </a:p>
          <a:p>
            <a:pPr marL="342900" marR="0" lvl="0" indent="-342900">
              <a:lnSpc>
                <a:spcPct val="115000"/>
              </a:lnSpc>
              <a:spcBef>
                <a:spcPts val="0"/>
              </a:spcBef>
              <a:spcAft>
                <a:spcPts val="0"/>
              </a:spcAft>
              <a:buFont typeface="Symbol" panose="05050102010706020507" pitchFamily="18" charset="2"/>
              <a:buChar char=""/>
            </a:pPr>
            <a:r>
              <a:rPr lang="en-US" sz="2600" dirty="0">
                <a:effectLst/>
                <a:latin typeface="Calibri" panose="020F0502020204030204" pitchFamily="34" charset="0"/>
                <a:ea typeface="Calibri" panose="020F0502020204030204" pitchFamily="34" charset="0"/>
                <a:cs typeface="Times New Roman" panose="02020603050405020304" pitchFamily="18" charset="0"/>
              </a:rPr>
              <a:t>Reflect on both internal knowledge (experiences, feelings) and external knowledge (new information acquired during Investigation, own interpretations and responses to that information) </a:t>
            </a:r>
          </a:p>
          <a:p>
            <a:pPr marL="342900" marR="0" lvl="0" indent="-342900">
              <a:lnSpc>
                <a:spcPct val="115000"/>
              </a:lnSpc>
              <a:spcBef>
                <a:spcPts val="0"/>
              </a:spcBef>
              <a:spcAft>
                <a:spcPts val="0"/>
              </a:spcAft>
              <a:buFont typeface="Symbol" panose="05050102010706020507" pitchFamily="18" charset="2"/>
              <a:buChar char=""/>
            </a:pPr>
            <a:r>
              <a:rPr lang="en-US" sz="2600" dirty="0">
                <a:effectLst/>
                <a:latin typeface="Calibri" panose="020F0502020204030204" pitchFamily="34" charset="0"/>
                <a:ea typeface="Calibri" panose="020F0502020204030204" pitchFamily="34" charset="0"/>
                <a:cs typeface="Times New Roman" panose="02020603050405020304" pitchFamily="18" charset="0"/>
              </a:rPr>
              <a:t>Seek to develop empathy, or the ability to understand another’s perspectives, feelings, and actions based on the context</a:t>
            </a:r>
          </a:p>
          <a:p>
            <a:pPr marL="342900" marR="0" lvl="0" indent="-342900">
              <a:lnSpc>
                <a:spcPct val="115000"/>
              </a:lnSpc>
              <a:spcBef>
                <a:spcPts val="0"/>
              </a:spcBef>
              <a:spcAft>
                <a:spcPts val="0"/>
              </a:spcAft>
              <a:buFont typeface="Symbol" panose="05050102010706020507" pitchFamily="18" charset="2"/>
              <a:buChar char=""/>
            </a:pPr>
            <a:r>
              <a:rPr lang="en-US" sz="2600" dirty="0">
                <a:effectLst/>
                <a:latin typeface="Calibri" panose="020F0502020204030204" pitchFamily="34" charset="0"/>
                <a:ea typeface="Calibri" panose="020F0502020204030204" pitchFamily="34" charset="0"/>
                <a:cs typeface="Times New Roman" panose="02020603050405020304" pitchFamily="18" charset="0"/>
              </a:rPr>
              <a:t>Extend understanding by taking multiple perspectives to interpret information</a:t>
            </a:r>
          </a:p>
          <a:p>
            <a:pPr marL="342900" marR="0" lvl="0" indent="-342900">
              <a:lnSpc>
                <a:spcPct val="115000"/>
              </a:lnSpc>
              <a:spcBef>
                <a:spcPts val="0"/>
              </a:spcBef>
              <a:spcAft>
                <a:spcPts val="0"/>
              </a:spcAft>
              <a:buFont typeface="Symbol" panose="05050102010706020507" pitchFamily="18" charset="2"/>
              <a:buChar char=""/>
            </a:pPr>
            <a:r>
              <a:rPr lang="en-US" sz="2600" dirty="0">
                <a:effectLst/>
                <a:latin typeface="Calibri" panose="020F0502020204030204" pitchFamily="34" charset="0"/>
                <a:ea typeface="Calibri" panose="020F0502020204030204" pitchFamily="34" charset="0"/>
                <a:cs typeface="Times New Roman" panose="02020603050405020304" pitchFamily="18" charset="0"/>
              </a:rPr>
              <a:t>Challenge own thinking</a:t>
            </a:r>
          </a:p>
          <a:p>
            <a:pPr marL="342900" marR="0" lvl="0" indent="-342900">
              <a:lnSpc>
                <a:spcPct val="115000"/>
              </a:lnSpc>
              <a:spcBef>
                <a:spcPts val="0"/>
              </a:spcBef>
              <a:spcAft>
                <a:spcPts val="0"/>
              </a:spcAft>
              <a:buFont typeface="Symbol" panose="05050102010706020507" pitchFamily="18" charset="2"/>
              <a:buChar char=""/>
            </a:pPr>
            <a:r>
              <a:rPr lang="en-US" sz="2600" dirty="0">
                <a:effectLst/>
                <a:latin typeface="Calibri" panose="020F0502020204030204" pitchFamily="34" charset="0"/>
                <a:ea typeface="Calibri" panose="020F0502020204030204" pitchFamily="34" charset="0"/>
                <a:cs typeface="Times New Roman" panose="02020603050405020304" pitchFamily="18" charset="0"/>
              </a:rPr>
              <a:t>Synthesize and conceptualize how all of their information and interpretations can be brought together into a new understanding</a:t>
            </a:r>
          </a:p>
        </p:txBody>
      </p:sp>
    </p:spTree>
    <p:extLst>
      <p:ext uri="{BB962C8B-B14F-4D97-AF65-F5344CB8AC3E}">
        <p14:creationId xmlns:p14="http://schemas.microsoft.com/office/powerpoint/2010/main" val="4334160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9AAD5-0284-44B2-B2E9-A5147D8C0617}"/>
              </a:ext>
            </a:extLst>
          </p:cNvPr>
          <p:cNvSpPr>
            <a:spLocks noGrp="1"/>
          </p:cNvSpPr>
          <p:nvPr>
            <p:ph type="title"/>
          </p:nvPr>
        </p:nvSpPr>
        <p:spPr/>
        <p:txBody>
          <a:bodyPr/>
          <a:lstStyle/>
          <a:p>
            <a:r>
              <a:rPr lang="en-US" dirty="0">
                <a:solidFill>
                  <a:srgbClr val="EC619F"/>
                </a:solidFill>
              </a:rPr>
              <a:t>Express</a:t>
            </a:r>
          </a:p>
        </p:txBody>
      </p:sp>
      <p:sp>
        <p:nvSpPr>
          <p:cNvPr id="3" name="Content Placeholder 2">
            <a:extLst>
              <a:ext uri="{FF2B5EF4-FFF2-40B4-BE49-F238E27FC236}">
                <a16:creationId xmlns:a16="http://schemas.microsoft.com/office/drawing/2014/main" id="{02B84A70-F565-49FB-ACDA-3E64CA2832F2}"/>
              </a:ext>
            </a:extLst>
          </p:cNvPr>
          <p:cNvSpPr>
            <a:spLocks noGrp="1"/>
          </p:cNvSpPr>
          <p:nvPr>
            <p:ph idx="1"/>
          </p:nvPr>
        </p:nvSpPr>
        <p:spPr>
          <a:xfrm>
            <a:off x="838200" y="2213907"/>
            <a:ext cx="10515600" cy="3963055"/>
          </a:xfrm>
        </p:spPr>
        <p:txBody>
          <a:bodyPr anchor="ctr">
            <a:normAutofit/>
          </a:bodyPr>
          <a:lstStyle/>
          <a:p>
            <a:r>
              <a:rPr lang="en-US" dirty="0"/>
              <a:t>Creation of a product to communicate and share new understandings</a:t>
            </a:r>
          </a:p>
          <a:p>
            <a:r>
              <a:rPr lang="en-US" dirty="0"/>
              <a:t>Attention to audience and clear purpose for sharing</a:t>
            </a:r>
          </a:p>
          <a:p>
            <a:r>
              <a:rPr lang="en-US" dirty="0"/>
              <a:t>Authentic products that require thinking during the creation process</a:t>
            </a:r>
          </a:p>
          <a:p>
            <a:r>
              <a:rPr lang="en-US" dirty="0"/>
              <a:t>Development of self-confidence and personal authority</a:t>
            </a:r>
          </a:p>
        </p:txBody>
      </p:sp>
      <p:sp>
        <p:nvSpPr>
          <p:cNvPr id="4" name="TextBox 3">
            <a:extLst>
              <a:ext uri="{FF2B5EF4-FFF2-40B4-BE49-F238E27FC236}">
                <a16:creationId xmlns:a16="http://schemas.microsoft.com/office/drawing/2014/main" id="{3D2BC05F-A249-4B22-A824-A55937761A61}"/>
              </a:ext>
            </a:extLst>
          </p:cNvPr>
          <p:cNvSpPr txBox="1"/>
          <p:nvPr/>
        </p:nvSpPr>
        <p:spPr>
          <a:xfrm>
            <a:off x="1033549" y="1690688"/>
            <a:ext cx="10124902" cy="523220"/>
          </a:xfrm>
          <a:prstGeom prst="rect">
            <a:avLst/>
          </a:prstGeom>
          <a:noFill/>
          <a:ln w="38100">
            <a:solidFill>
              <a:srgbClr val="EC619F"/>
            </a:solidFill>
          </a:ln>
        </p:spPr>
        <p:txBody>
          <a:bodyPr wrap="square" rtlCol="0">
            <a:spAutoFit/>
          </a:bodyPr>
          <a:lstStyle/>
          <a:p>
            <a:pPr algn="ctr"/>
            <a:r>
              <a:rPr lang="en-US" sz="2800" b="0" i="0" dirty="0">
                <a:effectLst/>
              </a:rPr>
              <a:t>Making the most compelling case given your evidence and audience</a:t>
            </a:r>
            <a:endParaRPr lang="en-US" sz="2800" dirty="0"/>
          </a:p>
        </p:txBody>
      </p:sp>
    </p:spTree>
    <p:extLst>
      <p:ext uri="{BB962C8B-B14F-4D97-AF65-F5344CB8AC3E}">
        <p14:creationId xmlns:p14="http://schemas.microsoft.com/office/powerpoint/2010/main" val="27636525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3BDF2-F906-4019-98DF-8001B62BE094}"/>
              </a:ext>
            </a:extLst>
          </p:cNvPr>
          <p:cNvSpPr>
            <a:spLocks noGrp="1"/>
          </p:cNvSpPr>
          <p:nvPr>
            <p:ph type="title"/>
          </p:nvPr>
        </p:nvSpPr>
        <p:spPr/>
        <p:txBody>
          <a:bodyPr/>
          <a:lstStyle/>
          <a:p>
            <a:r>
              <a:rPr lang="en-US" dirty="0">
                <a:solidFill>
                  <a:srgbClr val="EC619F"/>
                </a:solidFill>
              </a:rPr>
              <a:t>Deep reading skills of Express</a:t>
            </a:r>
          </a:p>
        </p:txBody>
      </p:sp>
      <p:sp>
        <p:nvSpPr>
          <p:cNvPr id="3" name="Content Placeholder 2">
            <a:extLst>
              <a:ext uri="{FF2B5EF4-FFF2-40B4-BE49-F238E27FC236}">
                <a16:creationId xmlns:a16="http://schemas.microsoft.com/office/drawing/2014/main" id="{4469A26B-CE41-4663-81E9-E0DC6A5957EB}"/>
              </a:ext>
            </a:extLst>
          </p:cNvPr>
          <p:cNvSpPr>
            <a:spLocks noGrp="1"/>
          </p:cNvSpPr>
          <p:nvPr>
            <p:ph idx="1"/>
          </p:nvPr>
        </p:nvSpPr>
        <p:spPr/>
        <p:txBody>
          <a:bodyPr anchor="ctr">
            <a:normAutofit/>
          </a:bodyPr>
          <a:lstStyle/>
          <a:p>
            <a:pPr marL="342900" marR="0" lvl="0" indent="-342900">
              <a:lnSpc>
                <a:spcPct val="115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Use imagination</a:t>
            </a:r>
          </a:p>
          <a:p>
            <a:pPr marL="342900" marR="0" lvl="0" indent="-342900">
              <a:lnSpc>
                <a:spcPct val="115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Employ creative thinking to envision original ways to present their ideas and conclusions</a:t>
            </a:r>
          </a:p>
          <a:p>
            <a:pPr marL="342900" marR="0" lvl="0" indent="-342900">
              <a:lnSpc>
                <a:spcPct val="115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Create products with layers of meaning</a:t>
            </a:r>
          </a:p>
        </p:txBody>
      </p:sp>
    </p:spTree>
    <p:extLst>
      <p:ext uri="{BB962C8B-B14F-4D97-AF65-F5344CB8AC3E}">
        <p14:creationId xmlns:p14="http://schemas.microsoft.com/office/powerpoint/2010/main" val="41080486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03FF7-79A4-4B99-8DBB-3F5F90D6C328}"/>
              </a:ext>
            </a:extLst>
          </p:cNvPr>
          <p:cNvSpPr>
            <a:spLocks noGrp="1"/>
          </p:cNvSpPr>
          <p:nvPr>
            <p:ph type="title"/>
          </p:nvPr>
        </p:nvSpPr>
        <p:spPr/>
        <p:txBody>
          <a:bodyPr/>
          <a:lstStyle/>
          <a:p>
            <a:r>
              <a:rPr lang="en-US" dirty="0">
                <a:solidFill>
                  <a:srgbClr val="662483"/>
                </a:solidFill>
              </a:rPr>
              <a:t>Reflect</a:t>
            </a:r>
          </a:p>
        </p:txBody>
      </p:sp>
      <p:sp>
        <p:nvSpPr>
          <p:cNvPr id="3" name="Content Placeholder 2">
            <a:extLst>
              <a:ext uri="{FF2B5EF4-FFF2-40B4-BE49-F238E27FC236}">
                <a16:creationId xmlns:a16="http://schemas.microsoft.com/office/drawing/2014/main" id="{8B282A09-E395-44E5-8E2A-8999F0670BA7}"/>
              </a:ext>
            </a:extLst>
          </p:cNvPr>
          <p:cNvSpPr>
            <a:spLocks noGrp="1"/>
          </p:cNvSpPr>
          <p:nvPr>
            <p:ph idx="1"/>
          </p:nvPr>
        </p:nvSpPr>
        <p:spPr>
          <a:xfrm>
            <a:off x="838200" y="2213907"/>
            <a:ext cx="10515600" cy="3963055"/>
          </a:xfrm>
        </p:spPr>
        <p:txBody>
          <a:bodyPr anchor="ctr">
            <a:normAutofit/>
          </a:bodyPr>
          <a:lstStyle/>
          <a:p>
            <a:r>
              <a:rPr lang="en-US" dirty="0"/>
              <a:t>Self-assessment of process and product of inquiry experience</a:t>
            </a:r>
          </a:p>
          <a:p>
            <a:r>
              <a:rPr lang="en-US" dirty="0"/>
              <a:t>Reflection on personal growth and plans for improvement in future</a:t>
            </a:r>
          </a:p>
          <a:p>
            <a:r>
              <a:rPr lang="en-US" dirty="0"/>
              <a:t>New questions to be pursued in the future</a:t>
            </a:r>
          </a:p>
        </p:txBody>
      </p:sp>
      <p:sp>
        <p:nvSpPr>
          <p:cNvPr id="4" name="TextBox 3">
            <a:extLst>
              <a:ext uri="{FF2B5EF4-FFF2-40B4-BE49-F238E27FC236}">
                <a16:creationId xmlns:a16="http://schemas.microsoft.com/office/drawing/2014/main" id="{11C3209B-F83D-4604-A24A-B6E6067E33B2}"/>
              </a:ext>
            </a:extLst>
          </p:cNvPr>
          <p:cNvSpPr txBox="1"/>
          <p:nvPr/>
        </p:nvSpPr>
        <p:spPr>
          <a:xfrm>
            <a:off x="838200" y="1690688"/>
            <a:ext cx="10191404" cy="523220"/>
          </a:xfrm>
          <a:prstGeom prst="rect">
            <a:avLst/>
          </a:prstGeom>
          <a:noFill/>
          <a:ln w="38100">
            <a:solidFill>
              <a:srgbClr val="662483"/>
            </a:solidFill>
          </a:ln>
        </p:spPr>
        <p:txBody>
          <a:bodyPr wrap="square" rtlCol="0">
            <a:spAutoFit/>
          </a:bodyPr>
          <a:lstStyle/>
          <a:p>
            <a:r>
              <a:rPr lang="en-US" sz="2800" b="0" i="0" dirty="0">
                <a:effectLst/>
              </a:rPr>
              <a:t>Evaluating how you have worked and what you have produced</a:t>
            </a:r>
            <a:endParaRPr lang="en-US" sz="2800" dirty="0"/>
          </a:p>
        </p:txBody>
      </p:sp>
    </p:spTree>
    <p:extLst>
      <p:ext uri="{BB962C8B-B14F-4D97-AF65-F5344CB8AC3E}">
        <p14:creationId xmlns:p14="http://schemas.microsoft.com/office/powerpoint/2010/main" val="27999521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3BDF2-F906-4019-98DF-8001B62BE094}"/>
              </a:ext>
            </a:extLst>
          </p:cNvPr>
          <p:cNvSpPr>
            <a:spLocks noGrp="1"/>
          </p:cNvSpPr>
          <p:nvPr>
            <p:ph type="title"/>
          </p:nvPr>
        </p:nvSpPr>
        <p:spPr/>
        <p:txBody>
          <a:bodyPr/>
          <a:lstStyle/>
          <a:p>
            <a:r>
              <a:rPr lang="en-US" dirty="0">
                <a:solidFill>
                  <a:srgbClr val="662483"/>
                </a:solidFill>
              </a:rPr>
              <a:t>Deep reading skills of Reflect</a:t>
            </a:r>
          </a:p>
        </p:txBody>
      </p:sp>
      <p:sp>
        <p:nvSpPr>
          <p:cNvPr id="3" name="Content Placeholder 2">
            <a:extLst>
              <a:ext uri="{FF2B5EF4-FFF2-40B4-BE49-F238E27FC236}">
                <a16:creationId xmlns:a16="http://schemas.microsoft.com/office/drawing/2014/main" id="{4469A26B-CE41-4663-81E9-E0DC6A5957EB}"/>
              </a:ext>
            </a:extLst>
          </p:cNvPr>
          <p:cNvSpPr>
            <a:spLocks noGrp="1"/>
          </p:cNvSpPr>
          <p:nvPr>
            <p:ph idx="1"/>
          </p:nvPr>
        </p:nvSpPr>
        <p:spPr/>
        <p:txBody>
          <a:bodyPr anchor="ctr">
            <a:normAutofit/>
          </a:bodyPr>
          <a:lstStyle/>
          <a:p>
            <a:pPr marL="342900" marR="0" lvl="0" indent="-342900">
              <a:lnSpc>
                <a:spcPct val="115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Reflect throughout the process of inquiry</a:t>
            </a:r>
          </a:p>
          <a:p>
            <a:pPr marL="342900" marR="0" lvl="0" indent="-342900">
              <a:lnSpc>
                <a:spcPct val="115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Reflect on the process and product at the end of an inquiry experience</a:t>
            </a:r>
          </a:p>
          <a:p>
            <a:pPr marL="342900" marR="0" lvl="0" indent="-342900">
              <a:lnSpc>
                <a:spcPct val="115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Connect inquiry experience to personal growth</a:t>
            </a:r>
          </a:p>
          <a:p>
            <a:pPr marL="342900" marR="0" lvl="0" indent="-342900">
              <a:lnSpc>
                <a:spcPct val="115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Draw personal agency and confidence from inquiry experience</a:t>
            </a:r>
          </a:p>
        </p:txBody>
      </p:sp>
    </p:spTree>
    <p:extLst>
      <p:ext uri="{BB962C8B-B14F-4D97-AF65-F5344CB8AC3E}">
        <p14:creationId xmlns:p14="http://schemas.microsoft.com/office/powerpoint/2010/main" val="13230422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6C41A0-BEE1-42C4-8B72-7A2240B057FE}"/>
              </a:ext>
            </a:extLst>
          </p:cNvPr>
          <p:cNvSpPr>
            <a:spLocks noGrp="1"/>
          </p:cNvSpPr>
          <p:nvPr>
            <p:ph type="title"/>
          </p:nvPr>
        </p:nvSpPr>
        <p:spPr/>
        <p:txBody>
          <a:bodyPr/>
          <a:lstStyle/>
          <a:p>
            <a:r>
              <a:rPr lang="en-US" dirty="0">
                <a:solidFill>
                  <a:srgbClr val="E64F4F"/>
                </a:solidFill>
              </a:rPr>
              <a:t>An inquiry stance</a:t>
            </a:r>
          </a:p>
        </p:txBody>
      </p:sp>
      <p:sp>
        <p:nvSpPr>
          <p:cNvPr id="5" name="Content Placeholder 4">
            <a:extLst>
              <a:ext uri="{FF2B5EF4-FFF2-40B4-BE49-F238E27FC236}">
                <a16:creationId xmlns:a16="http://schemas.microsoft.com/office/drawing/2014/main" id="{36FBF790-5ADA-4F3D-8C0C-61C10B4F32B0}"/>
              </a:ext>
            </a:extLst>
          </p:cNvPr>
          <p:cNvSpPr>
            <a:spLocks noGrp="1"/>
          </p:cNvSpPr>
          <p:nvPr>
            <p:ph idx="1"/>
          </p:nvPr>
        </p:nvSpPr>
        <p:spPr/>
        <p:txBody>
          <a:bodyPr anchor="ctr">
            <a:normAutofit/>
          </a:bodyPr>
          <a:lstStyle/>
          <a:p>
            <a:pPr marL="0" indent="0">
              <a:buNone/>
            </a:pPr>
            <a:r>
              <a:rPr lang="en-US"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 </a:t>
            </a:r>
            <a:r>
              <a:rPr lang="en-US"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inquiry stance</a:t>
            </a:r>
            <a:r>
              <a:rPr lang="en-US"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is a frame of mind characterized by curiosity, questioning, openness to new ideas, and a willingness to engage in pursuing answers and new understandings.</a:t>
            </a:r>
          </a:p>
          <a:p>
            <a:pPr marL="0" indent="0">
              <a:buNone/>
            </a:pPr>
            <a:endParaRPr lang="en-US"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Inquiry-as-a-stance has the potential to motivate and empower students to take charge of their own learning, both within and outside of school.</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2490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A36AE09-42E4-474C-843D-7FB4E6A9BB9D}"/>
              </a:ext>
            </a:extLst>
          </p:cNvPr>
          <p:cNvSpPr>
            <a:spLocks noGrp="1"/>
          </p:cNvSpPr>
          <p:nvPr>
            <p:ph type="title"/>
          </p:nvPr>
        </p:nvSpPr>
        <p:spPr/>
        <p:txBody>
          <a:bodyPr/>
          <a:lstStyle/>
          <a:p>
            <a:r>
              <a:rPr lang="en-GB" dirty="0">
                <a:solidFill>
                  <a:srgbClr val="E64F4F"/>
                </a:solidFill>
              </a:rPr>
              <a:t>For lack of vision we perish</a:t>
            </a:r>
          </a:p>
        </p:txBody>
      </p:sp>
      <p:sp>
        <p:nvSpPr>
          <p:cNvPr id="8" name="Content Placeholder 7">
            <a:extLst>
              <a:ext uri="{FF2B5EF4-FFF2-40B4-BE49-F238E27FC236}">
                <a16:creationId xmlns:a16="http://schemas.microsoft.com/office/drawing/2014/main" id="{CCA924CF-3744-45BF-99B3-E265F0477C91}"/>
              </a:ext>
            </a:extLst>
          </p:cNvPr>
          <p:cNvSpPr>
            <a:spLocks noGrp="1"/>
          </p:cNvSpPr>
          <p:nvPr>
            <p:ph sz="half" idx="1"/>
          </p:nvPr>
        </p:nvSpPr>
        <p:spPr/>
        <p:txBody>
          <a:bodyPr anchor="ctr">
            <a:normAutofit lnSpcReduction="10000"/>
          </a:bodyPr>
          <a:lstStyle/>
          <a:p>
            <a:pPr marL="0" indent="0" algn="ctr">
              <a:buNone/>
            </a:pPr>
            <a:r>
              <a:rPr lang="en-GB" dirty="0"/>
              <a:t>When vision fails</a:t>
            </a:r>
          </a:p>
          <a:p>
            <a:pPr marL="0" indent="0" algn="ctr">
              <a:buNone/>
            </a:pPr>
            <a:r>
              <a:rPr lang="en-GB" dirty="0"/>
              <a:t>Direction is lost.</a:t>
            </a:r>
          </a:p>
          <a:p>
            <a:pPr marL="0" indent="0" algn="ctr">
              <a:buNone/>
            </a:pPr>
            <a:r>
              <a:rPr lang="en-GB" dirty="0"/>
              <a:t>When direction is lost</a:t>
            </a:r>
          </a:p>
          <a:p>
            <a:pPr marL="0" indent="0" algn="ctr">
              <a:buNone/>
            </a:pPr>
            <a:r>
              <a:rPr lang="en-GB" dirty="0"/>
              <a:t>Purpose may be forgotten.</a:t>
            </a:r>
          </a:p>
          <a:p>
            <a:pPr marL="0" indent="0" algn="ctr">
              <a:buNone/>
            </a:pPr>
            <a:r>
              <a:rPr lang="en-GB" dirty="0"/>
              <a:t>When purpose is forgotten</a:t>
            </a:r>
          </a:p>
          <a:p>
            <a:pPr marL="0" indent="0" algn="ctr">
              <a:buNone/>
            </a:pPr>
            <a:r>
              <a:rPr lang="en-GB" dirty="0"/>
              <a:t>Emotion rules alone.</a:t>
            </a:r>
          </a:p>
          <a:p>
            <a:pPr marL="0" indent="0" algn="ctr">
              <a:buNone/>
            </a:pPr>
            <a:r>
              <a:rPr lang="en-GB" dirty="0"/>
              <a:t>When emotion rules alone,</a:t>
            </a:r>
          </a:p>
          <a:p>
            <a:pPr marL="0" indent="0" algn="ctr">
              <a:buNone/>
            </a:pPr>
            <a:r>
              <a:rPr lang="en-GB" dirty="0"/>
              <a:t>Destruction… destruction.</a:t>
            </a:r>
          </a:p>
          <a:p>
            <a:pPr marL="0" indent="0" algn="r">
              <a:buNone/>
            </a:pPr>
            <a:r>
              <a:rPr lang="en-GB" sz="2400" dirty="0"/>
              <a:t>Octavia Butler</a:t>
            </a:r>
          </a:p>
        </p:txBody>
      </p:sp>
      <p:pic>
        <p:nvPicPr>
          <p:cNvPr id="11" name="Content Placeholder 10">
            <a:extLst>
              <a:ext uri="{FF2B5EF4-FFF2-40B4-BE49-F238E27FC236}">
                <a16:creationId xmlns:a16="http://schemas.microsoft.com/office/drawing/2014/main" id="{35751C4C-7365-468F-AEC7-E947DEF1F4E4}"/>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977080" y="2118619"/>
            <a:ext cx="4191664" cy="3204496"/>
          </a:xfrm>
        </p:spPr>
      </p:pic>
      <p:sp>
        <p:nvSpPr>
          <p:cNvPr id="2" name="TextBox 1">
            <a:extLst>
              <a:ext uri="{FF2B5EF4-FFF2-40B4-BE49-F238E27FC236}">
                <a16:creationId xmlns:a16="http://schemas.microsoft.com/office/drawing/2014/main" id="{FCB494C2-2751-1049-A6E9-B2C0FE27CA17}"/>
              </a:ext>
            </a:extLst>
          </p:cNvPr>
          <p:cNvSpPr txBox="1"/>
          <p:nvPr/>
        </p:nvSpPr>
        <p:spPr>
          <a:xfrm>
            <a:off x="9002598" y="5323115"/>
            <a:ext cx="2166146" cy="246221"/>
          </a:xfrm>
          <a:prstGeom prst="rect">
            <a:avLst/>
          </a:prstGeom>
          <a:noFill/>
        </p:spPr>
        <p:txBody>
          <a:bodyPr wrap="square" rtlCol="0">
            <a:spAutoFit/>
          </a:bodyPr>
          <a:lstStyle/>
          <a:p>
            <a:r>
              <a:rPr lang="en-GB" sz="1000" b="1" dirty="0"/>
              <a:t>Octavia Butler</a:t>
            </a:r>
            <a:r>
              <a:rPr lang="en-GB" sz="1000" dirty="0"/>
              <a:t>: Image from Wikipedia.</a:t>
            </a:r>
          </a:p>
        </p:txBody>
      </p:sp>
    </p:spTree>
    <p:extLst>
      <p:ext uri="{BB962C8B-B14F-4D97-AF65-F5344CB8AC3E}">
        <p14:creationId xmlns:p14="http://schemas.microsoft.com/office/powerpoint/2010/main" val="2278163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4EC7F-F58E-49A6-B0D7-FC90E960B8B4}"/>
              </a:ext>
            </a:extLst>
          </p:cNvPr>
          <p:cNvSpPr>
            <a:spLocks noGrp="1"/>
          </p:cNvSpPr>
          <p:nvPr>
            <p:ph type="title"/>
          </p:nvPr>
        </p:nvSpPr>
        <p:spPr/>
        <p:txBody>
          <a:bodyPr/>
          <a:lstStyle/>
          <a:p>
            <a:r>
              <a:rPr lang="en-GB" dirty="0">
                <a:solidFill>
                  <a:srgbClr val="E64F4F"/>
                </a:solidFill>
              </a:rPr>
              <a:t>Conclusion</a:t>
            </a:r>
          </a:p>
        </p:txBody>
      </p:sp>
      <p:sp>
        <p:nvSpPr>
          <p:cNvPr id="3" name="Content Placeholder 2">
            <a:extLst>
              <a:ext uri="{FF2B5EF4-FFF2-40B4-BE49-F238E27FC236}">
                <a16:creationId xmlns:a16="http://schemas.microsoft.com/office/drawing/2014/main" id="{286FA74C-80C8-40CC-94D7-810FD09B019D}"/>
              </a:ext>
            </a:extLst>
          </p:cNvPr>
          <p:cNvSpPr>
            <a:spLocks noGrp="1"/>
          </p:cNvSpPr>
          <p:nvPr>
            <p:ph idx="1"/>
          </p:nvPr>
        </p:nvSpPr>
        <p:spPr/>
        <p:txBody>
          <a:bodyPr anchor="ctr"/>
          <a:lstStyle/>
          <a:p>
            <a:pPr marL="0" indent="0" algn="ctr">
              <a:buNone/>
            </a:pPr>
            <a:r>
              <a:rPr lang="en-GB" dirty="0"/>
              <a:t>“It is not the library that ‘supports’ the classroom … but the classroom that leads (or should lead) inevitably and essentially to the library.”</a:t>
            </a:r>
          </a:p>
          <a:p>
            <a:pPr marL="0" indent="0" algn="r">
              <a:buNone/>
            </a:pPr>
            <a:r>
              <a:rPr lang="en-GB" sz="2400" dirty="0"/>
              <a:t>Norman Beswick (1967)</a:t>
            </a:r>
          </a:p>
          <a:p>
            <a:pPr marL="0" indent="0" algn="ctr">
              <a:buNone/>
            </a:pPr>
            <a:endParaRPr lang="en-GB" dirty="0"/>
          </a:p>
          <a:p>
            <a:pPr marL="0" indent="0" algn="ctr">
              <a:buNone/>
            </a:pPr>
            <a:r>
              <a:rPr lang="en-GB" dirty="0"/>
              <a:t>“A lifetime of learning begins with a single moment of wonder.”</a:t>
            </a:r>
          </a:p>
          <a:p>
            <a:pPr marL="0" indent="0" algn="r">
              <a:buNone/>
            </a:pPr>
            <a:r>
              <a:rPr lang="en-GB" sz="2400" dirty="0"/>
              <a:t>Attributed to an anonymous kindergarten teacher</a:t>
            </a:r>
          </a:p>
        </p:txBody>
      </p:sp>
    </p:spTree>
    <p:extLst>
      <p:ext uri="{BB962C8B-B14F-4D97-AF65-F5344CB8AC3E}">
        <p14:creationId xmlns:p14="http://schemas.microsoft.com/office/powerpoint/2010/main" val="32589114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A72E5-C0FF-7940-882B-D74A8DD058CE}"/>
              </a:ext>
            </a:extLst>
          </p:cNvPr>
          <p:cNvSpPr>
            <a:spLocks noGrp="1"/>
          </p:cNvSpPr>
          <p:nvPr>
            <p:ph type="title"/>
          </p:nvPr>
        </p:nvSpPr>
        <p:spPr/>
        <p:txBody>
          <a:bodyPr/>
          <a:lstStyle/>
          <a:p>
            <a:r>
              <a:rPr lang="en-GB" dirty="0">
                <a:solidFill>
                  <a:srgbClr val="E64F4F"/>
                </a:solidFill>
              </a:rPr>
              <a:t>References</a:t>
            </a:r>
          </a:p>
        </p:txBody>
      </p:sp>
      <p:sp>
        <p:nvSpPr>
          <p:cNvPr id="3" name="Content Placeholder 2">
            <a:extLst>
              <a:ext uri="{FF2B5EF4-FFF2-40B4-BE49-F238E27FC236}">
                <a16:creationId xmlns:a16="http://schemas.microsoft.com/office/drawing/2014/main" id="{8F0CF982-95D5-A944-A260-4D948D384752}"/>
              </a:ext>
            </a:extLst>
          </p:cNvPr>
          <p:cNvSpPr>
            <a:spLocks noGrp="1"/>
          </p:cNvSpPr>
          <p:nvPr>
            <p:ph idx="1"/>
          </p:nvPr>
        </p:nvSpPr>
        <p:spPr>
          <a:xfrm>
            <a:off x="838200" y="1491344"/>
            <a:ext cx="10515600" cy="5001532"/>
          </a:xfrm>
        </p:spPr>
        <p:txBody>
          <a:bodyPr>
            <a:normAutofit fontScale="55000" lnSpcReduction="20000"/>
          </a:bodyPr>
          <a:lstStyle/>
          <a:p>
            <a:r>
              <a:rPr lang="en-US" dirty="0"/>
              <a:t>Beswick, N. W. (1967). The 'library-college' - the 'true university'. </a:t>
            </a:r>
            <a:r>
              <a:rPr lang="en-US" i="1" dirty="0"/>
              <a:t>The Library Association Record</a:t>
            </a:r>
            <a:r>
              <a:rPr lang="en-US" dirty="0"/>
              <a:t>, 198-202</a:t>
            </a:r>
            <a:r>
              <a:rPr lang="en-GB" dirty="0"/>
              <a:t> </a:t>
            </a:r>
            <a:endParaRPr lang="en-US" dirty="0"/>
          </a:p>
          <a:p>
            <a:r>
              <a:rPr lang="en-US" dirty="0"/>
              <a:t>Beswick, N. W. (1986). The past as prologue : two decades of missed chances. </a:t>
            </a:r>
            <a:r>
              <a:rPr lang="en-US" i="1" dirty="0"/>
              <a:t>Library Review</a:t>
            </a:r>
            <a:r>
              <a:rPr lang="en-US" dirty="0"/>
              <a:t>, 155-162.</a:t>
            </a:r>
          </a:p>
          <a:p>
            <a:r>
              <a:rPr lang="en-US" dirty="0"/>
              <a:t>Butler, O. E. (2019). </a:t>
            </a:r>
            <a:r>
              <a:rPr lang="en-US" i="1" dirty="0"/>
              <a:t>Parable of the talents.</a:t>
            </a:r>
            <a:r>
              <a:rPr lang="en-US" dirty="0"/>
              <a:t> New York, NY: Grand Central Publishing.</a:t>
            </a:r>
          </a:p>
          <a:p>
            <a:r>
              <a:rPr lang="en-US" dirty="0"/>
              <a:t>Davies, R. A. (1979). </a:t>
            </a:r>
            <a:r>
              <a:rPr lang="en-US" i="1" dirty="0"/>
              <a:t>The school library media program : instructional force for excellence</a:t>
            </a:r>
            <a:r>
              <a:rPr lang="en-US" dirty="0"/>
              <a:t> (3rd Edition ed.). New York, NY: R. R. Bowker Company.</a:t>
            </a:r>
          </a:p>
          <a:p>
            <a:r>
              <a:rPr lang="en-US" dirty="0"/>
              <a:t>ESIFC </a:t>
            </a:r>
            <a:r>
              <a:rPr lang="en-US" dirty="0">
                <a:hlinkClick r:id="rId3"/>
              </a:rPr>
              <a:t>https://slsa-nys.libguides.com/ifc</a:t>
            </a:r>
            <a:r>
              <a:rPr lang="en-US" dirty="0"/>
              <a:t> </a:t>
            </a:r>
          </a:p>
          <a:p>
            <a:r>
              <a:rPr lang="en-US" dirty="0"/>
              <a:t>FOSIL </a:t>
            </a:r>
            <a:r>
              <a:rPr lang="en-US" dirty="0">
                <a:hlinkClick r:id="rId4"/>
              </a:rPr>
              <a:t>https://fosil.org.uk/</a:t>
            </a:r>
            <a:r>
              <a:rPr lang="en-US" dirty="0"/>
              <a:t> </a:t>
            </a:r>
          </a:p>
          <a:p>
            <a:pPr lvl="1"/>
            <a:r>
              <a:rPr lang="en-US" dirty="0"/>
              <a:t>FOSIL Inquiry Cycle and Skill Sets </a:t>
            </a:r>
            <a:r>
              <a:rPr lang="en-US" dirty="0">
                <a:hlinkClick r:id="rId5"/>
              </a:rPr>
              <a:t>https://fosil.org.uk/fosil-cycle/</a:t>
            </a:r>
            <a:r>
              <a:rPr lang="en-US" dirty="0"/>
              <a:t> </a:t>
            </a:r>
          </a:p>
          <a:p>
            <a:pPr lvl="1"/>
            <a:r>
              <a:rPr lang="en-US" dirty="0"/>
              <a:t>FOSIL Framework Of Skills for Inquiry Learning </a:t>
            </a:r>
            <a:r>
              <a:rPr lang="en-US" dirty="0">
                <a:hlinkClick r:id="rId6"/>
              </a:rPr>
              <a:t>https://fosil.org.uk/fosil-cycle/skills-framework/</a:t>
            </a:r>
            <a:r>
              <a:rPr lang="en-US" dirty="0"/>
              <a:t> </a:t>
            </a:r>
          </a:p>
          <a:p>
            <a:pPr lvl="1"/>
            <a:r>
              <a:rPr lang="en-US" dirty="0"/>
              <a:t>FOSIL Resources / Graphic Organizers </a:t>
            </a:r>
            <a:r>
              <a:rPr lang="en-US" dirty="0">
                <a:hlinkClick r:id="rId7"/>
              </a:rPr>
              <a:t>https://fosil.org.uk/resources/</a:t>
            </a:r>
            <a:r>
              <a:rPr lang="en-US" dirty="0"/>
              <a:t> </a:t>
            </a:r>
          </a:p>
          <a:p>
            <a:pPr lvl="1"/>
            <a:r>
              <a:rPr lang="en-US" dirty="0"/>
              <a:t>FOSIL Discussion Forums </a:t>
            </a:r>
            <a:r>
              <a:rPr lang="en-US" dirty="0">
                <a:hlinkClick r:id="rId8"/>
              </a:rPr>
              <a:t>https://fosil.org.uk/forums/</a:t>
            </a:r>
            <a:r>
              <a:rPr lang="en-US" dirty="0"/>
              <a:t> </a:t>
            </a:r>
          </a:p>
          <a:p>
            <a:pPr lvl="2"/>
            <a:r>
              <a:rPr lang="en-GB" dirty="0"/>
              <a:t>Inquiry: An Educational and Moral Imperative </a:t>
            </a:r>
            <a:r>
              <a:rPr lang="en-GB" dirty="0">
                <a:hlinkClick r:id="rId9"/>
              </a:rPr>
              <a:t>https://fosil.org.uk/forums/topic/inquiry-an-educational-and-moral-imperative/</a:t>
            </a:r>
            <a:r>
              <a:rPr lang="en-GB" dirty="0"/>
              <a:t> </a:t>
            </a:r>
            <a:endParaRPr lang="en-US" dirty="0"/>
          </a:p>
          <a:p>
            <a:r>
              <a:rPr lang="en-US" dirty="0"/>
              <a:t>IFLA School Libraries and Resource </a:t>
            </a:r>
            <a:r>
              <a:rPr lang="en-GB" dirty="0"/>
              <a:t>Centres</a:t>
            </a:r>
            <a:r>
              <a:rPr lang="en-US" dirty="0"/>
              <a:t> Section. (1999). </a:t>
            </a:r>
            <a:r>
              <a:rPr lang="en-US" i="1" dirty="0"/>
              <a:t>IFLA/UNESCO School Library Manifesto</a:t>
            </a:r>
            <a:r>
              <a:rPr lang="en-US" dirty="0"/>
              <a:t>. Retrieved from IFLA: </a:t>
            </a:r>
            <a:r>
              <a:rPr lang="en-US" dirty="0">
                <a:hlinkClick r:id="rId10"/>
              </a:rPr>
              <a:t>https://www.ifla.org/publications/iflaunesco-school-library-manifesto-1999?og=52</a:t>
            </a:r>
            <a:r>
              <a:rPr lang="en-US" dirty="0"/>
              <a:t> </a:t>
            </a:r>
            <a:endParaRPr lang="en-GB" dirty="0"/>
          </a:p>
          <a:p>
            <a:r>
              <a:rPr lang="en-US" dirty="0"/>
              <a:t>IFLA School Libraries Section Standing Committee. (2015). </a:t>
            </a:r>
            <a:r>
              <a:rPr lang="en-US" i="1" dirty="0"/>
              <a:t>IFLA School Library Guidelines.</a:t>
            </a:r>
            <a:r>
              <a:rPr lang="en-US" dirty="0"/>
              <a:t> Retrieved from IFLA: </a:t>
            </a:r>
            <a:r>
              <a:rPr lang="en-US" dirty="0">
                <a:hlinkClick r:id="rId11"/>
              </a:rPr>
              <a:t>https://www.ifla.org/publications/node/9512?og=52</a:t>
            </a:r>
            <a:r>
              <a:rPr lang="en-US" dirty="0"/>
              <a:t> </a:t>
            </a:r>
          </a:p>
          <a:p>
            <a:r>
              <a:rPr lang="en-US" dirty="0" err="1"/>
              <a:t>Kachel</a:t>
            </a:r>
            <a:r>
              <a:rPr lang="en-US" dirty="0"/>
              <a:t>, D. E., &amp; Lance, K. C. (2021, June 7). An Interview with Debra E. </a:t>
            </a:r>
            <a:r>
              <a:rPr lang="en-US" dirty="0" err="1"/>
              <a:t>Kachel</a:t>
            </a:r>
            <a:r>
              <a:rPr lang="en-US" dirty="0"/>
              <a:t> and Keith Curry Lance on the IMLS project, “SLIDE: School Librarian Investigation: Decline or Evolution?”. (R. Pun, Interviewer)</a:t>
            </a:r>
          </a:p>
          <a:p>
            <a:r>
              <a:rPr lang="en-US" dirty="0"/>
              <a:t>Stripling, B. K., &amp; Hughes-Hassell, S. (Eds.). (2003). </a:t>
            </a:r>
            <a:r>
              <a:rPr lang="en-US" i="1" dirty="0"/>
              <a:t>Curriculum connections through the library.</a:t>
            </a:r>
            <a:r>
              <a:rPr lang="en-US" dirty="0"/>
              <a:t> Westport, CT: Libraries Unlimited.</a:t>
            </a:r>
          </a:p>
          <a:p>
            <a:r>
              <a:rPr lang="en-US" dirty="0"/>
              <a:t>Stripling, B. K., &amp; Pitts, J. M. (Eds.). (1988). </a:t>
            </a:r>
            <a:r>
              <a:rPr lang="en-US" i="1" dirty="0"/>
              <a:t>Brainstorms and blueprints : teaching library research as a thinking process.</a:t>
            </a:r>
            <a:r>
              <a:rPr lang="en-US" dirty="0"/>
              <a:t> Englewood, CO: Libraries Unlimited.</a:t>
            </a:r>
            <a:endParaRPr lang="en-GB" dirty="0"/>
          </a:p>
        </p:txBody>
      </p:sp>
      <p:sp>
        <p:nvSpPr>
          <p:cNvPr id="5" name="Rectangle 4">
            <a:extLst>
              <a:ext uri="{FF2B5EF4-FFF2-40B4-BE49-F238E27FC236}">
                <a16:creationId xmlns:a16="http://schemas.microsoft.com/office/drawing/2014/main" id="{CD69A11B-6B9B-4DFC-B237-19C42D37DDE4}"/>
              </a:ext>
            </a:extLst>
          </p:cNvPr>
          <p:cNvSpPr/>
          <p:nvPr/>
        </p:nvSpPr>
        <p:spPr>
          <a:xfrm>
            <a:off x="1288868" y="3300549"/>
            <a:ext cx="4693920" cy="217714"/>
          </a:xfrm>
          <a:prstGeom prst="rect">
            <a:avLst/>
          </a:prstGeom>
          <a:noFill/>
          <a:ln>
            <a:solidFill>
              <a:srgbClr val="E64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C18DB69D-F901-438D-B60F-A04B904045E6}"/>
              </a:ext>
            </a:extLst>
          </p:cNvPr>
          <p:cNvSpPr/>
          <p:nvPr/>
        </p:nvSpPr>
        <p:spPr>
          <a:xfrm>
            <a:off x="1754777" y="4097383"/>
            <a:ext cx="7563394" cy="217714"/>
          </a:xfrm>
          <a:prstGeom prst="rect">
            <a:avLst/>
          </a:prstGeom>
          <a:noFill/>
          <a:ln>
            <a:solidFill>
              <a:srgbClr val="E64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a:extLst>
              <a:ext uri="{FF2B5EF4-FFF2-40B4-BE49-F238E27FC236}">
                <a16:creationId xmlns:a16="http://schemas.microsoft.com/office/drawing/2014/main" id="{E5E0BC88-6B77-4415-92FD-ED49A54645DB}"/>
              </a:ext>
            </a:extLst>
          </p:cNvPr>
          <p:cNvCxnSpPr>
            <a:cxnSpLocks/>
          </p:cNvCxnSpPr>
          <p:nvPr/>
        </p:nvCxnSpPr>
        <p:spPr>
          <a:xfrm>
            <a:off x="476794" y="3409406"/>
            <a:ext cx="722811" cy="0"/>
          </a:xfrm>
          <a:prstGeom prst="straightConnector1">
            <a:avLst/>
          </a:prstGeom>
          <a:ln>
            <a:solidFill>
              <a:srgbClr val="E64F4F"/>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40AF1A5-797B-4C7B-BADD-6C78223F85DC}"/>
              </a:ext>
            </a:extLst>
          </p:cNvPr>
          <p:cNvCxnSpPr>
            <a:cxnSpLocks/>
          </p:cNvCxnSpPr>
          <p:nvPr/>
        </p:nvCxnSpPr>
        <p:spPr>
          <a:xfrm>
            <a:off x="948728" y="4206240"/>
            <a:ext cx="722811" cy="0"/>
          </a:xfrm>
          <a:prstGeom prst="straightConnector1">
            <a:avLst/>
          </a:prstGeom>
          <a:ln>
            <a:solidFill>
              <a:srgbClr val="E64F4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5220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C05AF-EEB3-4FB6-8B83-1892891186F2}"/>
              </a:ext>
            </a:extLst>
          </p:cNvPr>
          <p:cNvSpPr>
            <a:spLocks noGrp="1"/>
          </p:cNvSpPr>
          <p:nvPr>
            <p:ph type="title"/>
          </p:nvPr>
        </p:nvSpPr>
        <p:spPr>
          <a:xfrm>
            <a:off x="284601" y="310041"/>
            <a:ext cx="11622795" cy="1325563"/>
          </a:xfrm>
        </p:spPr>
        <p:txBody>
          <a:bodyPr/>
          <a:lstStyle/>
          <a:p>
            <a:r>
              <a:rPr lang="en-GB" dirty="0">
                <a:solidFill>
                  <a:srgbClr val="FF0000"/>
                </a:solidFill>
              </a:rPr>
              <a:t>Mondrian Wall export of FOSIL (2019) Inquiry Skills</a:t>
            </a:r>
          </a:p>
        </p:txBody>
      </p:sp>
      <p:pic>
        <p:nvPicPr>
          <p:cNvPr id="8" name="Content Placeholder 7">
            <a:extLst>
              <a:ext uri="{FF2B5EF4-FFF2-40B4-BE49-F238E27FC236}">
                <a16:creationId xmlns:a16="http://schemas.microsoft.com/office/drawing/2014/main" id="{C23DDA8F-6F50-45C6-B714-810AEFEC896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04545" y="1635604"/>
            <a:ext cx="10782906" cy="4912355"/>
          </a:xfrm>
        </p:spPr>
      </p:pic>
    </p:spTree>
    <p:extLst>
      <p:ext uri="{BB962C8B-B14F-4D97-AF65-F5344CB8AC3E}">
        <p14:creationId xmlns:p14="http://schemas.microsoft.com/office/powerpoint/2010/main" val="1232211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204F2AA-5A0D-4C49-A17E-C8BC0ABF3F71}"/>
              </a:ext>
            </a:extLst>
          </p:cNvPr>
          <p:cNvSpPr>
            <a:spLocks noGrp="1"/>
          </p:cNvSpPr>
          <p:nvPr>
            <p:ph type="title"/>
          </p:nvPr>
        </p:nvSpPr>
        <p:spPr>
          <a:xfrm>
            <a:off x="838200" y="365125"/>
            <a:ext cx="10668000" cy="1325563"/>
          </a:xfrm>
        </p:spPr>
        <p:txBody>
          <a:bodyPr/>
          <a:lstStyle/>
          <a:p>
            <a:r>
              <a:rPr lang="en-GB" dirty="0">
                <a:solidFill>
                  <a:srgbClr val="E64F4F"/>
                </a:solidFill>
              </a:rPr>
              <a:t>A global vision for the school library</a:t>
            </a:r>
          </a:p>
        </p:txBody>
      </p:sp>
      <p:sp>
        <p:nvSpPr>
          <p:cNvPr id="8" name="Content Placeholder 7">
            <a:extLst>
              <a:ext uri="{FF2B5EF4-FFF2-40B4-BE49-F238E27FC236}">
                <a16:creationId xmlns:a16="http://schemas.microsoft.com/office/drawing/2014/main" id="{329439C3-81D7-472F-9DFD-E7B7F58D8C76}"/>
              </a:ext>
            </a:extLst>
          </p:cNvPr>
          <p:cNvSpPr>
            <a:spLocks noGrp="1"/>
          </p:cNvSpPr>
          <p:nvPr>
            <p:ph sz="half" idx="1"/>
          </p:nvPr>
        </p:nvSpPr>
        <p:spPr/>
        <p:txBody>
          <a:bodyPr anchor="ctr">
            <a:normAutofit/>
          </a:bodyPr>
          <a:lstStyle/>
          <a:p>
            <a:pPr marL="0" indent="0">
              <a:buNone/>
            </a:pPr>
            <a:r>
              <a:rPr lang="en-GB" dirty="0"/>
              <a:t>“The school library is </a:t>
            </a:r>
            <a:r>
              <a:rPr lang="en-GB" dirty="0">
                <a:solidFill>
                  <a:srgbClr val="E64F4F"/>
                </a:solidFill>
              </a:rPr>
              <a:t>integral to the educational process</a:t>
            </a:r>
            <a:r>
              <a:rPr lang="en-GB" dirty="0"/>
              <a:t>.”</a:t>
            </a:r>
          </a:p>
          <a:p>
            <a:pPr marL="0" indent="0" algn="r">
              <a:buNone/>
            </a:pPr>
            <a:r>
              <a:rPr lang="en-GB" sz="2400" i="1" dirty="0"/>
              <a:t>IFLA School Library Guidelines</a:t>
            </a:r>
            <a:r>
              <a:rPr lang="en-GB" sz="2400" dirty="0"/>
              <a:t> (p. 38)</a:t>
            </a:r>
          </a:p>
          <a:p>
            <a:pPr marL="0" indent="0" algn="r">
              <a:buNone/>
            </a:pPr>
            <a:r>
              <a:rPr lang="en-GB" sz="1800" dirty="0"/>
              <a:t>Quoting the </a:t>
            </a:r>
            <a:r>
              <a:rPr lang="en-GB" sz="1800" i="1" dirty="0"/>
              <a:t>IFLA/UNESCO School Library Manifesto</a:t>
            </a:r>
          </a:p>
        </p:txBody>
      </p:sp>
      <p:pic>
        <p:nvPicPr>
          <p:cNvPr id="11" name="Content Placeholder 10">
            <a:extLst>
              <a:ext uri="{FF2B5EF4-FFF2-40B4-BE49-F238E27FC236}">
                <a16:creationId xmlns:a16="http://schemas.microsoft.com/office/drawing/2014/main" id="{D1894BD7-27F6-451E-BA86-313719859DC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195462"/>
            <a:ext cx="5181600" cy="3611664"/>
          </a:xfrm>
        </p:spPr>
      </p:pic>
    </p:spTree>
    <p:extLst>
      <p:ext uri="{BB962C8B-B14F-4D97-AF65-F5344CB8AC3E}">
        <p14:creationId xmlns:p14="http://schemas.microsoft.com/office/powerpoint/2010/main" val="4118920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204F2AA-5A0D-4C49-A17E-C8BC0ABF3F71}"/>
              </a:ext>
            </a:extLst>
          </p:cNvPr>
          <p:cNvSpPr>
            <a:spLocks noGrp="1"/>
          </p:cNvSpPr>
          <p:nvPr>
            <p:ph type="title"/>
          </p:nvPr>
        </p:nvSpPr>
        <p:spPr/>
        <p:txBody>
          <a:bodyPr/>
          <a:lstStyle/>
          <a:p>
            <a:r>
              <a:rPr lang="en-GB" dirty="0">
                <a:solidFill>
                  <a:srgbClr val="E64F4F"/>
                </a:solidFill>
              </a:rPr>
              <a:t>A global definition of the school library</a:t>
            </a:r>
          </a:p>
        </p:txBody>
      </p:sp>
      <p:sp>
        <p:nvSpPr>
          <p:cNvPr id="8" name="Content Placeholder 7">
            <a:extLst>
              <a:ext uri="{FF2B5EF4-FFF2-40B4-BE49-F238E27FC236}">
                <a16:creationId xmlns:a16="http://schemas.microsoft.com/office/drawing/2014/main" id="{329439C3-81D7-472F-9DFD-E7B7F58D8C76}"/>
              </a:ext>
            </a:extLst>
          </p:cNvPr>
          <p:cNvSpPr>
            <a:spLocks noGrp="1"/>
          </p:cNvSpPr>
          <p:nvPr>
            <p:ph sz="half" idx="1"/>
          </p:nvPr>
        </p:nvSpPr>
        <p:spPr/>
        <p:txBody>
          <a:bodyPr anchor="ctr">
            <a:normAutofit/>
          </a:bodyPr>
          <a:lstStyle/>
          <a:p>
            <a:r>
              <a:rPr lang="en-GB" dirty="0"/>
              <a:t>“A school’s physical and digital learning space where …</a:t>
            </a:r>
          </a:p>
          <a:p>
            <a:r>
              <a:rPr lang="en-GB" dirty="0"/>
              <a:t>… reading, inquiry, research, thinking, imagination, and creativity are central to …</a:t>
            </a:r>
          </a:p>
          <a:p>
            <a:r>
              <a:rPr lang="en-GB" dirty="0"/>
              <a:t>… students’ </a:t>
            </a:r>
            <a:r>
              <a:rPr lang="en-GB" dirty="0">
                <a:solidFill>
                  <a:srgbClr val="E64F4F"/>
                </a:solidFill>
              </a:rPr>
              <a:t>information-to-knowledge journey</a:t>
            </a:r>
            <a:r>
              <a:rPr lang="en-GB" dirty="0"/>
              <a:t> and to their </a:t>
            </a:r>
            <a:r>
              <a:rPr lang="en-GB" dirty="0">
                <a:solidFill>
                  <a:srgbClr val="E64F4F"/>
                </a:solidFill>
              </a:rPr>
              <a:t>personal, social, and cultural growth</a:t>
            </a:r>
            <a:r>
              <a:rPr lang="en-GB" dirty="0"/>
              <a:t>”.</a:t>
            </a:r>
          </a:p>
          <a:p>
            <a:pPr marL="0" indent="0" algn="r">
              <a:buNone/>
            </a:pPr>
            <a:r>
              <a:rPr lang="en-GB" sz="2400" i="1" dirty="0"/>
              <a:t>IFLA School Library Guidelines</a:t>
            </a:r>
            <a:r>
              <a:rPr lang="en-GB" sz="2400" dirty="0"/>
              <a:t> (p. 13)</a:t>
            </a:r>
          </a:p>
        </p:txBody>
      </p:sp>
      <p:pic>
        <p:nvPicPr>
          <p:cNvPr id="11" name="Content Placeholder 10">
            <a:extLst>
              <a:ext uri="{FF2B5EF4-FFF2-40B4-BE49-F238E27FC236}">
                <a16:creationId xmlns:a16="http://schemas.microsoft.com/office/drawing/2014/main" id="{D1894BD7-27F6-451E-BA86-313719859DC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195462"/>
            <a:ext cx="5181600" cy="3611664"/>
          </a:xfrm>
        </p:spPr>
      </p:pic>
    </p:spTree>
    <p:extLst>
      <p:ext uri="{BB962C8B-B14F-4D97-AF65-F5344CB8AC3E}">
        <p14:creationId xmlns:p14="http://schemas.microsoft.com/office/powerpoint/2010/main" val="3028619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204F2AA-5A0D-4C49-A17E-C8BC0ABF3F71}"/>
              </a:ext>
            </a:extLst>
          </p:cNvPr>
          <p:cNvSpPr>
            <a:spLocks noGrp="1"/>
          </p:cNvSpPr>
          <p:nvPr>
            <p:ph type="title"/>
          </p:nvPr>
        </p:nvSpPr>
        <p:spPr/>
        <p:txBody>
          <a:bodyPr/>
          <a:lstStyle/>
          <a:p>
            <a:r>
              <a:rPr lang="en-GB" dirty="0">
                <a:solidFill>
                  <a:srgbClr val="E64F4F"/>
                </a:solidFill>
              </a:rPr>
              <a:t>A global purpose of the school library</a:t>
            </a:r>
          </a:p>
        </p:txBody>
      </p:sp>
      <p:sp>
        <p:nvSpPr>
          <p:cNvPr id="8" name="Content Placeholder 7">
            <a:extLst>
              <a:ext uri="{FF2B5EF4-FFF2-40B4-BE49-F238E27FC236}">
                <a16:creationId xmlns:a16="http://schemas.microsoft.com/office/drawing/2014/main" id="{329439C3-81D7-472F-9DFD-E7B7F58D8C76}"/>
              </a:ext>
            </a:extLst>
          </p:cNvPr>
          <p:cNvSpPr>
            <a:spLocks noGrp="1"/>
          </p:cNvSpPr>
          <p:nvPr>
            <p:ph sz="half" idx="1"/>
          </p:nvPr>
        </p:nvSpPr>
        <p:spPr/>
        <p:txBody>
          <a:bodyPr anchor="ctr"/>
          <a:lstStyle/>
          <a:p>
            <a:pPr marL="0" indent="0">
              <a:buNone/>
            </a:pPr>
            <a:r>
              <a:rPr lang="en-GB" dirty="0"/>
              <a:t>The school library exists to serve its </a:t>
            </a:r>
            <a:r>
              <a:rPr lang="en-GB" dirty="0">
                <a:solidFill>
                  <a:srgbClr val="E64F4F"/>
                </a:solidFill>
              </a:rPr>
              <a:t>educational purpose</a:t>
            </a:r>
            <a:r>
              <a:rPr lang="en-GB" dirty="0"/>
              <a:t> - improving teaching and learning for all - and its </a:t>
            </a:r>
            <a:r>
              <a:rPr lang="en-GB" dirty="0">
                <a:solidFill>
                  <a:srgbClr val="E64F4F"/>
                </a:solidFill>
              </a:rPr>
              <a:t>moral purpose</a:t>
            </a:r>
            <a:r>
              <a:rPr lang="en-GB" dirty="0"/>
              <a:t> - making a difference in the lives of young people.</a:t>
            </a:r>
          </a:p>
          <a:p>
            <a:pPr marL="0" indent="0" algn="r">
              <a:buNone/>
            </a:pPr>
            <a:r>
              <a:rPr lang="en-GB" sz="2400" i="1" dirty="0"/>
              <a:t>IFLA School Library Guidelines</a:t>
            </a:r>
            <a:r>
              <a:rPr lang="en-GB" sz="2400" dirty="0"/>
              <a:t> (p. 13)</a:t>
            </a:r>
          </a:p>
        </p:txBody>
      </p:sp>
      <p:pic>
        <p:nvPicPr>
          <p:cNvPr id="11" name="Content Placeholder 10">
            <a:extLst>
              <a:ext uri="{FF2B5EF4-FFF2-40B4-BE49-F238E27FC236}">
                <a16:creationId xmlns:a16="http://schemas.microsoft.com/office/drawing/2014/main" id="{D1894BD7-27F6-451E-BA86-313719859DC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195462"/>
            <a:ext cx="5181600" cy="3611664"/>
          </a:xfrm>
        </p:spPr>
      </p:pic>
    </p:spTree>
    <p:extLst>
      <p:ext uri="{BB962C8B-B14F-4D97-AF65-F5344CB8AC3E}">
        <p14:creationId xmlns:p14="http://schemas.microsoft.com/office/powerpoint/2010/main" val="3809633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204F2AA-5A0D-4C49-A17E-C8BC0ABF3F71}"/>
              </a:ext>
            </a:extLst>
          </p:cNvPr>
          <p:cNvSpPr>
            <a:spLocks noGrp="1"/>
          </p:cNvSpPr>
          <p:nvPr>
            <p:ph type="title"/>
          </p:nvPr>
        </p:nvSpPr>
        <p:spPr/>
        <p:txBody>
          <a:bodyPr/>
          <a:lstStyle/>
          <a:p>
            <a:r>
              <a:rPr lang="en-GB" dirty="0">
                <a:solidFill>
                  <a:srgbClr val="E64F4F"/>
                </a:solidFill>
              </a:rPr>
              <a:t>Our educational and moral purpose</a:t>
            </a:r>
          </a:p>
        </p:txBody>
      </p:sp>
      <p:sp>
        <p:nvSpPr>
          <p:cNvPr id="8" name="Content Placeholder 7">
            <a:extLst>
              <a:ext uri="{FF2B5EF4-FFF2-40B4-BE49-F238E27FC236}">
                <a16:creationId xmlns:a16="http://schemas.microsoft.com/office/drawing/2014/main" id="{329439C3-81D7-472F-9DFD-E7B7F58D8C76}"/>
              </a:ext>
            </a:extLst>
          </p:cNvPr>
          <p:cNvSpPr>
            <a:spLocks noGrp="1"/>
          </p:cNvSpPr>
          <p:nvPr>
            <p:ph sz="half" idx="1"/>
          </p:nvPr>
        </p:nvSpPr>
        <p:spPr/>
        <p:txBody>
          <a:bodyPr anchor="ctr"/>
          <a:lstStyle/>
          <a:p>
            <a:pPr marL="0" indent="0">
              <a:buNone/>
            </a:pPr>
            <a:r>
              <a:rPr lang="en-GB" dirty="0">
                <a:solidFill>
                  <a:srgbClr val="000000"/>
                </a:solidFill>
              </a:rPr>
              <a:t>Our </a:t>
            </a:r>
            <a:r>
              <a:rPr lang="en-GB" dirty="0">
                <a:solidFill>
                  <a:srgbClr val="E64F4F"/>
                </a:solidFill>
              </a:rPr>
              <a:t>educational purpose</a:t>
            </a:r>
            <a:r>
              <a:rPr lang="en-GB" dirty="0"/>
              <a:t> may be broadly understood in terms of the student’s </a:t>
            </a:r>
            <a:r>
              <a:rPr lang="en-GB" dirty="0">
                <a:solidFill>
                  <a:srgbClr val="E64F4F"/>
                </a:solidFill>
              </a:rPr>
              <a:t>information-to-knowledge journey</a:t>
            </a:r>
            <a:r>
              <a:rPr lang="en-GB" dirty="0"/>
              <a:t>.</a:t>
            </a:r>
          </a:p>
          <a:p>
            <a:pPr marL="0" indent="0">
              <a:buNone/>
            </a:pPr>
            <a:r>
              <a:rPr lang="en-GB" dirty="0">
                <a:solidFill>
                  <a:srgbClr val="000000"/>
                </a:solidFill>
              </a:rPr>
              <a:t>Our </a:t>
            </a:r>
            <a:r>
              <a:rPr lang="en-GB" dirty="0">
                <a:solidFill>
                  <a:srgbClr val="E64F4F"/>
                </a:solidFill>
              </a:rPr>
              <a:t>moral purpose</a:t>
            </a:r>
            <a:r>
              <a:rPr lang="en-GB" dirty="0"/>
              <a:t> may be broadly understood in terms of the student’s </a:t>
            </a:r>
            <a:r>
              <a:rPr lang="en-GB" dirty="0">
                <a:solidFill>
                  <a:srgbClr val="E64F4F"/>
                </a:solidFill>
              </a:rPr>
              <a:t>personal, social, and cultural growth</a:t>
            </a:r>
            <a:r>
              <a:rPr lang="en-GB" dirty="0"/>
              <a:t>.</a:t>
            </a:r>
          </a:p>
        </p:txBody>
      </p:sp>
      <p:pic>
        <p:nvPicPr>
          <p:cNvPr id="11" name="Content Placeholder 10">
            <a:extLst>
              <a:ext uri="{FF2B5EF4-FFF2-40B4-BE49-F238E27FC236}">
                <a16:creationId xmlns:a16="http://schemas.microsoft.com/office/drawing/2014/main" id="{D1894BD7-27F6-451E-BA86-313719859DC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195462"/>
            <a:ext cx="5181600" cy="3611664"/>
          </a:xfrm>
        </p:spPr>
      </p:pic>
    </p:spTree>
    <p:extLst>
      <p:ext uri="{BB962C8B-B14F-4D97-AF65-F5344CB8AC3E}">
        <p14:creationId xmlns:p14="http://schemas.microsoft.com/office/powerpoint/2010/main" val="3914736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204F2AA-5A0D-4C49-A17E-C8BC0ABF3F71}"/>
              </a:ext>
            </a:extLst>
          </p:cNvPr>
          <p:cNvSpPr>
            <a:spLocks noGrp="1"/>
          </p:cNvSpPr>
          <p:nvPr>
            <p:ph type="title"/>
          </p:nvPr>
        </p:nvSpPr>
        <p:spPr/>
        <p:txBody>
          <a:bodyPr/>
          <a:lstStyle/>
          <a:p>
            <a:r>
              <a:rPr lang="en-GB" dirty="0">
                <a:solidFill>
                  <a:srgbClr val="E64F4F"/>
                </a:solidFill>
              </a:rPr>
              <a:t>The means to an educational &amp; moral end</a:t>
            </a:r>
          </a:p>
        </p:txBody>
      </p:sp>
      <p:sp>
        <p:nvSpPr>
          <p:cNvPr id="8" name="Content Placeholder 7">
            <a:extLst>
              <a:ext uri="{FF2B5EF4-FFF2-40B4-BE49-F238E27FC236}">
                <a16:creationId xmlns:a16="http://schemas.microsoft.com/office/drawing/2014/main" id="{329439C3-81D7-472F-9DFD-E7B7F58D8C76}"/>
              </a:ext>
            </a:extLst>
          </p:cNvPr>
          <p:cNvSpPr>
            <a:spLocks noGrp="1"/>
          </p:cNvSpPr>
          <p:nvPr>
            <p:ph sz="half" idx="1"/>
          </p:nvPr>
        </p:nvSpPr>
        <p:spPr/>
        <p:txBody>
          <a:bodyPr anchor="ctr"/>
          <a:lstStyle/>
          <a:p>
            <a:pPr marL="0" indent="0">
              <a:buNone/>
            </a:pPr>
            <a:r>
              <a:rPr lang="en-GB" dirty="0"/>
              <a:t>Without a pedagogical program – </a:t>
            </a:r>
            <a:r>
              <a:rPr lang="en-GB" dirty="0">
                <a:solidFill>
                  <a:srgbClr val="E64F4F"/>
                </a:solidFill>
              </a:rPr>
              <a:t>a planned comprehensive offering of teaching and learning activities</a:t>
            </a:r>
            <a:r>
              <a:rPr lang="en-GB" dirty="0"/>
              <a:t> – a school library will not accomplish is educational purpose, and therefore, its moral purpose.</a:t>
            </a:r>
          </a:p>
          <a:p>
            <a:pPr marL="0" indent="0">
              <a:buNone/>
            </a:pPr>
            <a:endParaRPr lang="en-GB" dirty="0"/>
          </a:p>
          <a:p>
            <a:pPr marL="0" indent="0" algn="r">
              <a:buNone/>
            </a:pPr>
            <a:r>
              <a:rPr lang="en-GB" sz="2400" i="1" dirty="0"/>
              <a:t>IFLA School Library Guidelines</a:t>
            </a:r>
            <a:r>
              <a:rPr lang="en-GB" sz="2400" dirty="0"/>
              <a:t> (p. 18)</a:t>
            </a:r>
          </a:p>
        </p:txBody>
      </p:sp>
      <p:pic>
        <p:nvPicPr>
          <p:cNvPr id="11" name="Content Placeholder 10">
            <a:extLst>
              <a:ext uri="{FF2B5EF4-FFF2-40B4-BE49-F238E27FC236}">
                <a16:creationId xmlns:a16="http://schemas.microsoft.com/office/drawing/2014/main" id="{D1894BD7-27F6-451E-BA86-313719859DC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195462"/>
            <a:ext cx="5181600" cy="3611664"/>
          </a:xfrm>
        </p:spPr>
      </p:pic>
    </p:spTree>
    <p:extLst>
      <p:ext uri="{BB962C8B-B14F-4D97-AF65-F5344CB8AC3E}">
        <p14:creationId xmlns:p14="http://schemas.microsoft.com/office/powerpoint/2010/main" val="4283663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204F2AA-5A0D-4C49-A17E-C8BC0ABF3F71}"/>
              </a:ext>
            </a:extLst>
          </p:cNvPr>
          <p:cNvSpPr>
            <a:spLocks noGrp="1"/>
          </p:cNvSpPr>
          <p:nvPr>
            <p:ph type="title"/>
          </p:nvPr>
        </p:nvSpPr>
        <p:spPr/>
        <p:txBody>
          <a:bodyPr/>
          <a:lstStyle/>
          <a:p>
            <a:r>
              <a:rPr lang="en-GB" dirty="0">
                <a:solidFill>
                  <a:srgbClr val="E64F4F"/>
                </a:solidFill>
              </a:rPr>
              <a:t>Pedagogical program of the school library</a:t>
            </a:r>
          </a:p>
        </p:txBody>
      </p:sp>
      <p:sp>
        <p:nvSpPr>
          <p:cNvPr id="8" name="Content Placeholder 7">
            <a:extLst>
              <a:ext uri="{FF2B5EF4-FFF2-40B4-BE49-F238E27FC236}">
                <a16:creationId xmlns:a16="http://schemas.microsoft.com/office/drawing/2014/main" id="{329439C3-81D7-472F-9DFD-E7B7F58D8C76}"/>
              </a:ext>
            </a:extLst>
          </p:cNvPr>
          <p:cNvSpPr>
            <a:spLocks noGrp="1"/>
          </p:cNvSpPr>
          <p:nvPr>
            <p:ph sz="half" idx="1"/>
          </p:nvPr>
        </p:nvSpPr>
        <p:spPr/>
        <p:txBody>
          <a:bodyPr anchor="ctr">
            <a:normAutofit lnSpcReduction="10000"/>
          </a:bodyPr>
          <a:lstStyle/>
          <a:p>
            <a:pPr marL="0" indent="0">
              <a:buNone/>
            </a:pPr>
            <a:r>
              <a:rPr lang="en-GB" dirty="0"/>
              <a:t>Core instructional activities:</a:t>
            </a:r>
          </a:p>
          <a:p>
            <a:r>
              <a:rPr lang="en-GB" sz="2400" dirty="0"/>
              <a:t>Literacy &amp; reading promotion</a:t>
            </a:r>
          </a:p>
          <a:p>
            <a:r>
              <a:rPr lang="en-GB" sz="2400" dirty="0"/>
              <a:t>Media &amp; information literacy</a:t>
            </a:r>
          </a:p>
          <a:p>
            <a:pPr lvl="1"/>
            <a:r>
              <a:rPr lang="en-GB" sz="2000" dirty="0"/>
              <a:t>Can be included in inquiry-based learning</a:t>
            </a:r>
          </a:p>
          <a:p>
            <a:r>
              <a:rPr lang="en-GB" sz="2400" dirty="0"/>
              <a:t>Inquiry-based learning</a:t>
            </a:r>
          </a:p>
          <a:p>
            <a:pPr lvl="1"/>
            <a:r>
              <a:rPr lang="en-GB" sz="2000" dirty="0"/>
              <a:t>Includes media &amp; information literacy</a:t>
            </a:r>
          </a:p>
          <a:p>
            <a:r>
              <a:rPr lang="en-GB" sz="2400" dirty="0"/>
              <a:t>Technology integration</a:t>
            </a:r>
          </a:p>
          <a:p>
            <a:r>
              <a:rPr lang="en-GB" sz="2400" dirty="0"/>
              <a:t>Professional development for teachers</a:t>
            </a:r>
          </a:p>
          <a:p>
            <a:pPr marL="0" indent="0">
              <a:buNone/>
            </a:pPr>
            <a:endParaRPr lang="en-GB" dirty="0"/>
          </a:p>
          <a:p>
            <a:pPr marL="0" indent="0" algn="r">
              <a:buNone/>
            </a:pPr>
            <a:r>
              <a:rPr lang="en-GB" sz="2400" i="1" dirty="0"/>
              <a:t>IFLA School Library Guidelines</a:t>
            </a:r>
            <a:r>
              <a:rPr lang="en-GB" sz="2400" dirty="0"/>
              <a:t> (p. 8)</a:t>
            </a:r>
          </a:p>
        </p:txBody>
      </p:sp>
      <p:pic>
        <p:nvPicPr>
          <p:cNvPr id="11" name="Content Placeholder 10">
            <a:extLst>
              <a:ext uri="{FF2B5EF4-FFF2-40B4-BE49-F238E27FC236}">
                <a16:creationId xmlns:a16="http://schemas.microsoft.com/office/drawing/2014/main" id="{D1894BD7-27F6-451E-BA86-313719859DC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195462"/>
            <a:ext cx="5181600" cy="3611664"/>
          </a:xfrm>
        </p:spPr>
      </p:pic>
    </p:spTree>
    <p:extLst>
      <p:ext uri="{BB962C8B-B14F-4D97-AF65-F5344CB8AC3E}">
        <p14:creationId xmlns:p14="http://schemas.microsoft.com/office/powerpoint/2010/main" val="2546862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14846</TotalTime>
  <Words>4572</Words>
  <Application>Microsoft Office PowerPoint</Application>
  <PresentationFormat>Widescreen</PresentationFormat>
  <Paragraphs>401</Paragraphs>
  <Slides>32</Slides>
  <Notes>31</Notes>
  <HiddenSlides>0</HiddenSlides>
  <MMClips>0</MMClips>
  <ScaleCrop>false</ScaleCrop>
  <HeadingPairs>
    <vt:vector size="6" baseType="variant">
      <vt:variant>
        <vt:lpstr>Fonts Used</vt:lpstr>
      </vt:variant>
      <vt:variant>
        <vt:i4>6</vt:i4>
      </vt:variant>
      <vt:variant>
        <vt:lpstr>Theme</vt:lpstr>
      </vt:variant>
      <vt:variant>
        <vt:i4>11</vt:i4>
      </vt:variant>
      <vt:variant>
        <vt:lpstr>Slide Titles</vt:lpstr>
      </vt:variant>
      <vt:variant>
        <vt:i4>32</vt:i4>
      </vt:variant>
    </vt:vector>
  </HeadingPairs>
  <TitlesOfParts>
    <vt:vector size="49" baseType="lpstr">
      <vt:lpstr>Arial</vt:lpstr>
      <vt:lpstr>Calibri</vt:lpstr>
      <vt:lpstr>Calibri Light</vt:lpstr>
      <vt:lpstr>Courier New</vt:lpstr>
      <vt:lpstr>Optima</vt:lpstr>
      <vt:lpstr>Symbol</vt:lpstr>
      <vt:lpstr>office theme</vt:lpstr>
      <vt:lpstr>Custom Design</vt:lpstr>
      <vt:lpstr>1_Custom Design</vt:lpstr>
      <vt:lpstr>2_Custom Design</vt:lpstr>
      <vt:lpstr>3_Custom Design</vt:lpstr>
      <vt:lpstr>4_Custom Design</vt:lpstr>
      <vt:lpstr>5_Custom Design</vt:lpstr>
      <vt:lpstr>6_Custom Design</vt:lpstr>
      <vt:lpstr>7_Custom Design</vt:lpstr>
      <vt:lpstr>8_Custom Design</vt:lpstr>
      <vt:lpstr>9_Custom Design</vt:lpstr>
      <vt:lpstr>Inquiry: An Educational and Moral Imperative</vt:lpstr>
      <vt:lpstr>Presenters</vt:lpstr>
      <vt:lpstr>For lack of vision we perish</vt:lpstr>
      <vt:lpstr>A global vision for the school library</vt:lpstr>
      <vt:lpstr>A global definition of the school library</vt:lpstr>
      <vt:lpstr>A global purpose of the school library</vt:lpstr>
      <vt:lpstr>Our educational and moral purpose</vt:lpstr>
      <vt:lpstr>The means to an educational &amp; moral end</vt:lpstr>
      <vt:lpstr>Pedagogical program of the school library</vt:lpstr>
      <vt:lpstr>Inquiry as coming to know and understand</vt:lpstr>
      <vt:lpstr>Bringing the educational and moral purpose together through inquiry</vt:lpstr>
      <vt:lpstr>Balancing our aspirations and inspirations through inquiry</vt:lpstr>
      <vt:lpstr>Inquiry as a learning stance: ESIFC Standards</vt:lpstr>
      <vt:lpstr>Inquiry as a learning process </vt:lpstr>
      <vt:lpstr>An instructional model of the inquiry process</vt:lpstr>
      <vt:lpstr>Connect</vt:lpstr>
      <vt:lpstr>Deep reading skills of Connect</vt:lpstr>
      <vt:lpstr>Wonder</vt:lpstr>
      <vt:lpstr>Deep reading skills of Wonder</vt:lpstr>
      <vt:lpstr>Investigate</vt:lpstr>
      <vt:lpstr>Investigate: Skill sets</vt:lpstr>
      <vt:lpstr>Deep reading skills of Investigate</vt:lpstr>
      <vt:lpstr>Construct</vt:lpstr>
      <vt:lpstr>Deep reading skills of Construct</vt:lpstr>
      <vt:lpstr>Express</vt:lpstr>
      <vt:lpstr>Deep reading skills of Express</vt:lpstr>
      <vt:lpstr>Reflect</vt:lpstr>
      <vt:lpstr>Deep reading skills of Reflect</vt:lpstr>
      <vt:lpstr>An inquiry stance</vt:lpstr>
      <vt:lpstr>Conclusion</vt:lpstr>
      <vt:lpstr>References</vt:lpstr>
      <vt:lpstr>Mondrian Wall export of FOSIL (2019) Inquiry Skills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Toerien</dc:creator>
  <cp:lastModifiedBy>Darryl Toerien</cp:lastModifiedBy>
  <cp:revision>429</cp:revision>
  <dcterms:created xsi:type="dcterms:W3CDTF">2013-07-15T20:26:40Z</dcterms:created>
  <dcterms:modified xsi:type="dcterms:W3CDTF">2023-07-04T10:41:56Z</dcterms:modified>
</cp:coreProperties>
</file>