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7"/>
  </p:notesMasterIdLst>
  <p:sldIdLst>
    <p:sldId id="510" r:id="rId5"/>
    <p:sldId id="805" r:id="rId6"/>
    <p:sldId id="742" r:id="rId7"/>
    <p:sldId id="489" r:id="rId8"/>
    <p:sldId id="743" r:id="rId9"/>
    <p:sldId id="511" r:id="rId10"/>
    <p:sldId id="797" r:id="rId11"/>
    <p:sldId id="789" r:id="rId12"/>
    <p:sldId id="769" r:id="rId13"/>
    <p:sldId id="771" r:id="rId14"/>
    <p:sldId id="786" r:id="rId15"/>
    <p:sldId id="784" r:id="rId16"/>
    <p:sldId id="790" r:id="rId17"/>
    <p:sldId id="780" r:id="rId18"/>
    <p:sldId id="779" r:id="rId19"/>
    <p:sldId id="792" r:id="rId20"/>
    <p:sldId id="497" r:id="rId21"/>
    <p:sldId id="496" r:id="rId22"/>
    <p:sldId id="498" r:id="rId23"/>
    <p:sldId id="793" r:id="rId24"/>
    <p:sldId id="785" r:id="rId25"/>
    <p:sldId id="726" r:id="rId26"/>
    <p:sldId id="788" r:id="rId27"/>
    <p:sldId id="795" r:id="rId28"/>
    <p:sldId id="787" r:id="rId29"/>
    <p:sldId id="532" r:id="rId30"/>
    <p:sldId id="794" r:id="rId31"/>
    <p:sldId id="767" r:id="rId32"/>
    <p:sldId id="768" r:id="rId33"/>
    <p:sldId id="704" r:id="rId34"/>
    <p:sldId id="453" r:id="rId35"/>
    <p:sldId id="451" r:id="rId36"/>
    <p:sldId id="772" r:id="rId37"/>
    <p:sldId id="773" r:id="rId38"/>
    <p:sldId id="774" r:id="rId39"/>
    <p:sldId id="775" r:id="rId40"/>
    <p:sldId id="778" r:id="rId41"/>
    <p:sldId id="776" r:id="rId42"/>
    <p:sldId id="777" r:id="rId43"/>
    <p:sldId id="796" r:id="rId44"/>
    <p:sldId id="534" r:id="rId45"/>
    <p:sldId id="535" r:id="rId46"/>
    <p:sldId id="528" r:id="rId47"/>
    <p:sldId id="782" r:id="rId48"/>
    <p:sldId id="523" r:id="rId49"/>
    <p:sldId id="783" r:id="rId50"/>
    <p:sldId id="536" r:id="rId51"/>
    <p:sldId id="798" r:id="rId52"/>
    <p:sldId id="799" r:id="rId53"/>
    <p:sldId id="740" r:id="rId54"/>
    <p:sldId id="520" r:id="rId55"/>
    <p:sldId id="757" r:id="rId56"/>
    <p:sldId id="525" r:id="rId57"/>
    <p:sldId id="526" r:id="rId58"/>
    <p:sldId id="736" r:id="rId59"/>
    <p:sldId id="584" r:id="rId60"/>
    <p:sldId id="800" r:id="rId61"/>
    <p:sldId id="758" r:id="rId62"/>
    <p:sldId id="762" r:id="rId63"/>
    <p:sldId id="760" r:id="rId64"/>
    <p:sldId id="763" r:id="rId65"/>
    <p:sldId id="732" r:id="rId66"/>
    <p:sldId id="738" r:id="rId67"/>
    <p:sldId id="702" r:id="rId68"/>
    <p:sldId id="580" r:id="rId69"/>
    <p:sldId id="266" r:id="rId70"/>
    <p:sldId id="581" r:id="rId71"/>
    <p:sldId id="737" r:id="rId72"/>
    <p:sldId id="259" r:id="rId73"/>
    <p:sldId id="749" r:id="rId74"/>
    <p:sldId id="751" r:id="rId75"/>
    <p:sldId id="750" r:id="rId76"/>
    <p:sldId id="265" r:id="rId77"/>
    <p:sldId id="699" r:id="rId78"/>
    <p:sldId id="260" r:id="rId79"/>
    <p:sldId id="577" r:id="rId80"/>
    <p:sldId id="268" r:id="rId81"/>
    <p:sldId id="267" r:id="rId82"/>
    <p:sldId id="710" r:id="rId83"/>
    <p:sldId id="261" r:id="rId84"/>
    <p:sldId id="752" r:id="rId85"/>
    <p:sldId id="802" r:id="rId86"/>
    <p:sldId id="262" r:id="rId87"/>
    <p:sldId id="753" r:id="rId88"/>
    <p:sldId id="755" r:id="rId89"/>
    <p:sldId id="587" r:id="rId90"/>
    <p:sldId id="803" r:id="rId91"/>
    <p:sldId id="592" r:id="rId92"/>
    <p:sldId id="711" r:id="rId93"/>
    <p:sldId id="712" r:id="rId94"/>
    <p:sldId id="713" r:id="rId95"/>
    <p:sldId id="714" r:id="rId96"/>
    <p:sldId id="269" r:id="rId97"/>
    <p:sldId id="588" r:id="rId98"/>
    <p:sldId id="591" r:id="rId99"/>
    <p:sldId id="706" r:id="rId100"/>
    <p:sldId id="263" r:id="rId101"/>
    <p:sldId id="701" r:id="rId102"/>
    <p:sldId id="754" r:id="rId103"/>
    <p:sldId id="700" r:id="rId104"/>
    <p:sldId id="277" r:id="rId105"/>
    <p:sldId id="806"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4E50"/>
    <a:srgbClr val="E85051"/>
    <a:srgbClr val="EC7B00"/>
    <a:srgbClr val="AC9A1D"/>
    <a:srgbClr val="FA0000"/>
    <a:srgbClr val="FFFFFF"/>
    <a:srgbClr val="7D8A9D"/>
    <a:srgbClr val="F2F2F2"/>
    <a:srgbClr val="F8E9EA"/>
    <a:srgbClr val="EFB4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2"/>
  </p:normalViewPr>
  <p:slideViewPr>
    <p:cSldViewPr snapToGrid="0">
      <p:cViewPr varScale="1">
        <p:scale>
          <a:sx n="102" d="100"/>
          <a:sy n="102" d="100"/>
        </p:scale>
        <p:origin x="8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notesMaster" Target="notesMasters/notesMaster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8C760A-F1EC-4539-9B2B-12FBF1D58F5C}" type="datetimeFigureOut">
              <a:rPr lang="en-GB" smtClean="0"/>
              <a:t>17/07/2023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A38DF-DDC5-458B-942E-1A913201C20F}" type="slidenum">
              <a:rPr lang="en-GB" smtClean="0"/>
              <a:t>‹#›</a:t>
            </a:fld>
            <a:endParaRPr lang="en-GB"/>
          </a:p>
        </p:txBody>
      </p:sp>
    </p:spTree>
    <p:extLst>
      <p:ext uri="{BB962C8B-B14F-4D97-AF65-F5344CB8AC3E}">
        <p14:creationId xmlns:p14="http://schemas.microsoft.com/office/powerpoint/2010/main" val="1239143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school.eb.co.uk/levels/intermediate/article/John-Dewey/273976"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pixabay.com/users/thedigitalartist-202249/?utm_source=link-attribution&amp;utm_medium=referral&amp;utm_campaign=image&amp;utm_content=2360038"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2360038"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CA38DF-DDC5-458B-942E-1A913201C20F}" type="slidenum">
              <a:rPr lang="en-GB" smtClean="0"/>
              <a:t>1</a:t>
            </a:fld>
            <a:endParaRPr lang="en-GB"/>
          </a:p>
        </p:txBody>
      </p:sp>
    </p:spTree>
    <p:extLst>
      <p:ext uri="{BB962C8B-B14F-4D97-AF65-F5344CB8AC3E}">
        <p14:creationId xmlns:p14="http://schemas.microsoft.com/office/powerpoint/2010/main" val="1826832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11</a:t>
            </a:fld>
            <a:endParaRPr lang="en-GB"/>
          </a:p>
        </p:txBody>
      </p:sp>
    </p:spTree>
    <p:extLst>
      <p:ext uri="{BB962C8B-B14F-4D97-AF65-F5344CB8AC3E}">
        <p14:creationId xmlns:p14="http://schemas.microsoft.com/office/powerpoint/2010/main" val="2401127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12</a:t>
            </a:fld>
            <a:endParaRPr lang="en-GB"/>
          </a:p>
        </p:txBody>
      </p:sp>
    </p:spTree>
    <p:extLst>
      <p:ext uri="{BB962C8B-B14F-4D97-AF65-F5344CB8AC3E}">
        <p14:creationId xmlns:p14="http://schemas.microsoft.com/office/powerpoint/2010/main" val="982710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13</a:t>
            </a:fld>
            <a:endParaRPr lang="en-GB"/>
          </a:p>
        </p:txBody>
      </p:sp>
    </p:spTree>
    <p:extLst>
      <p:ext uri="{BB962C8B-B14F-4D97-AF65-F5344CB8AC3E}">
        <p14:creationId xmlns:p14="http://schemas.microsoft.com/office/powerpoint/2010/main" val="1593780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14</a:t>
            </a:fld>
            <a:endParaRPr lang="en-GB"/>
          </a:p>
        </p:txBody>
      </p:sp>
    </p:spTree>
    <p:extLst>
      <p:ext uri="{BB962C8B-B14F-4D97-AF65-F5344CB8AC3E}">
        <p14:creationId xmlns:p14="http://schemas.microsoft.com/office/powerpoint/2010/main" val="2783607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15</a:t>
            </a:fld>
            <a:endParaRPr lang="en-GB"/>
          </a:p>
        </p:txBody>
      </p:sp>
    </p:spTree>
    <p:extLst>
      <p:ext uri="{BB962C8B-B14F-4D97-AF65-F5344CB8AC3E}">
        <p14:creationId xmlns:p14="http://schemas.microsoft.com/office/powerpoint/2010/main" val="1509007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16</a:t>
            </a:fld>
            <a:endParaRPr lang="en-GB"/>
          </a:p>
        </p:txBody>
      </p:sp>
    </p:spTree>
    <p:extLst>
      <p:ext uri="{BB962C8B-B14F-4D97-AF65-F5344CB8AC3E}">
        <p14:creationId xmlns:p14="http://schemas.microsoft.com/office/powerpoint/2010/main" val="4072827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a:solidFill>
                  <a:srgbClr val="000000"/>
                </a:solidFill>
              </a:rPr>
              <a:t>Our </a:t>
            </a:r>
            <a:r>
              <a:rPr lang="en-GB">
                <a:solidFill>
                  <a:srgbClr val="E64F4F"/>
                </a:solidFill>
              </a:rPr>
              <a:t>educational purpose</a:t>
            </a:r>
            <a:r>
              <a:rPr lang="en-GB"/>
              <a:t> may be broadly understood in terms of the student’s </a:t>
            </a:r>
            <a:r>
              <a:rPr lang="en-GB">
                <a:solidFill>
                  <a:srgbClr val="E64F4F"/>
                </a:solidFill>
              </a:rPr>
              <a:t>information-to-knowledge journey, and </a:t>
            </a:r>
            <a:r>
              <a:rPr lang="en-GB">
                <a:solidFill>
                  <a:srgbClr val="000000"/>
                </a:solidFill>
              </a:rPr>
              <a:t>our </a:t>
            </a:r>
            <a:r>
              <a:rPr lang="en-GB">
                <a:solidFill>
                  <a:srgbClr val="E64F4F"/>
                </a:solidFill>
              </a:rPr>
              <a:t>moral purpose</a:t>
            </a:r>
            <a:r>
              <a:rPr lang="en-GB"/>
              <a:t> may be broadly understood in terms of the student’s </a:t>
            </a:r>
            <a:r>
              <a:rPr lang="en-GB">
                <a:solidFill>
                  <a:srgbClr val="E64F4F"/>
                </a:solidFill>
              </a:rPr>
              <a:t>personal, social, and cultural growth</a:t>
            </a:r>
            <a:r>
              <a:rPr lang="en-GB"/>
              <a:t>.</a:t>
            </a:r>
          </a:p>
          <a:p>
            <a:endParaRPr lang="en-GB"/>
          </a:p>
          <a:p>
            <a:r>
              <a:rPr lang="en-GB"/>
              <a:t>While the educational purpose of the school library and its moral purpose are equally important, we would argue that the educational purpose must be our primary concern, because this </a:t>
            </a:r>
            <a:r>
              <a:rPr lang="en-GB" sz="1200" kern="1200">
                <a:solidFill>
                  <a:schemeClr val="tx1"/>
                </a:solidFill>
                <a:effectLst/>
                <a:latin typeface="+mn-lt"/>
                <a:ea typeface="+mn-ea"/>
                <a:cs typeface="+mn-cs"/>
              </a:rPr>
              <a:t>forms the frontline of the battle for the continued existence of school libraries, and if we fail to hold the frontline we fall.</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Also, the educational purpose is fundamental to the moral purpose – if we fail students in their information-to-knowledge journey, then their personal, social and emotional growth is stunted, perhaps permanently.</a:t>
            </a: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17</a:t>
            </a:fld>
            <a:endParaRPr lang="en-GB"/>
          </a:p>
        </p:txBody>
      </p:sp>
    </p:spTree>
    <p:extLst>
      <p:ext uri="{BB962C8B-B14F-4D97-AF65-F5344CB8AC3E}">
        <p14:creationId xmlns:p14="http://schemas.microsoft.com/office/powerpoint/2010/main" val="2423371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Ruth Ann Davies: ‘The school library media program becomes an instructional source and force for excellence only when it functions as an integral support component of the total teaching-learning enterprise. The library media program and the educational program are interdependent and inseparable. … Therefore, perspective in viewing the function and role of the school library media program begins logically by building a historical understanding of education itself.’ (p. 13)</a:t>
            </a:r>
          </a:p>
        </p:txBody>
      </p:sp>
      <p:sp>
        <p:nvSpPr>
          <p:cNvPr id="4" name="Slide Number Placeholder 3"/>
          <p:cNvSpPr>
            <a:spLocks noGrp="1"/>
          </p:cNvSpPr>
          <p:nvPr>
            <p:ph type="sldNum" sz="quarter" idx="5"/>
          </p:nvPr>
        </p:nvSpPr>
        <p:spPr/>
        <p:txBody>
          <a:bodyPr/>
          <a:lstStyle/>
          <a:p>
            <a:fld id="{EED85C98-1F69-48FE-9C11-EFF7DB6E8C8F}" type="slidenum">
              <a:rPr lang="en-GB" smtClean="0"/>
              <a:t>18</a:t>
            </a:fld>
            <a:endParaRPr lang="en-GB"/>
          </a:p>
        </p:txBody>
      </p:sp>
    </p:spTree>
    <p:extLst>
      <p:ext uri="{BB962C8B-B14F-4D97-AF65-F5344CB8AC3E}">
        <p14:creationId xmlns:p14="http://schemas.microsoft.com/office/powerpoint/2010/main" val="3263099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19</a:t>
            </a:fld>
            <a:endParaRPr lang="en-GB"/>
          </a:p>
        </p:txBody>
      </p:sp>
    </p:spTree>
    <p:extLst>
      <p:ext uri="{BB962C8B-B14F-4D97-AF65-F5344CB8AC3E}">
        <p14:creationId xmlns:p14="http://schemas.microsoft.com/office/powerpoint/2010/main" val="2025513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20</a:t>
            </a:fld>
            <a:endParaRPr lang="en-GB"/>
          </a:p>
        </p:txBody>
      </p:sp>
    </p:spTree>
    <p:extLst>
      <p:ext uri="{BB962C8B-B14F-4D97-AF65-F5344CB8AC3E}">
        <p14:creationId xmlns:p14="http://schemas.microsoft.com/office/powerpoint/2010/main" val="2369460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ED85C98-1F69-48FE-9C11-EFF7DB6E8C8F}" type="slidenum">
              <a:rPr lang="en-GB" smtClean="0"/>
              <a:t>2</a:t>
            </a:fld>
            <a:endParaRPr lang="en-GB"/>
          </a:p>
        </p:txBody>
      </p:sp>
    </p:spTree>
    <p:extLst>
      <p:ext uri="{BB962C8B-B14F-4D97-AF65-F5344CB8AC3E}">
        <p14:creationId xmlns:p14="http://schemas.microsoft.com/office/powerpoint/2010/main" val="2925622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21</a:t>
            </a:fld>
            <a:endParaRPr lang="en-GB"/>
          </a:p>
        </p:txBody>
      </p:sp>
    </p:spTree>
    <p:extLst>
      <p:ext uri="{BB962C8B-B14F-4D97-AF65-F5344CB8AC3E}">
        <p14:creationId xmlns:p14="http://schemas.microsoft.com/office/powerpoint/2010/main" val="3423036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23</a:t>
            </a:fld>
            <a:endParaRPr lang="en-GB"/>
          </a:p>
        </p:txBody>
      </p:sp>
    </p:spTree>
    <p:extLst>
      <p:ext uri="{BB962C8B-B14F-4D97-AF65-F5344CB8AC3E}">
        <p14:creationId xmlns:p14="http://schemas.microsoft.com/office/powerpoint/2010/main" val="2210926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24</a:t>
            </a:fld>
            <a:endParaRPr lang="en-GB"/>
          </a:p>
        </p:txBody>
      </p:sp>
    </p:spTree>
    <p:extLst>
      <p:ext uri="{BB962C8B-B14F-4D97-AF65-F5344CB8AC3E}">
        <p14:creationId xmlns:p14="http://schemas.microsoft.com/office/powerpoint/2010/main" val="2610014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25</a:t>
            </a:fld>
            <a:endParaRPr lang="en-GB"/>
          </a:p>
        </p:txBody>
      </p:sp>
    </p:spTree>
    <p:extLst>
      <p:ext uri="{BB962C8B-B14F-4D97-AF65-F5344CB8AC3E}">
        <p14:creationId xmlns:p14="http://schemas.microsoft.com/office/powerpoint/2010/main" val="1127438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26</a:t>
            </a:fld>
            <a:endParaRPr lang="en-GB"/>
          </a:p>
        </p:txBody>
      </p:sp>
    </p:spTree>
    <p:extLst>
      <p:ext uri="{BB962C8B-B14F-4D97-AF65-F5344CB8AC3E}">
        <p14:creationId xmlns:p14="http://schemas.microsoft.com/office/powerpoint/2010/main" val="4020340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27</a:t>
            </a:fld>
            <a:endParaRPr lang="en-GB"/>
          </a:p>
        </p:txBody>
      </p:sp>
    </p:spTree>
    <p:extLst>
      <p:ext uri="{BB962C8B-B14F-4D97-AF65-F5344CB8AC3E}">
        <p14:creationId xmlns:p14="http://schemas.microsoft.com/office/powerpoint/2010/main" val="3149333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28</a:t>
            </a:fld>
            <a:endParaRPr lang="en-GB"/>
          </a:p>
        </p:txBody>
      </p:sp>
    </p:spTree>
    <p:extLst>
      <p:ext uri="{BB962C8B-B14F-4D97-AF65-F5344CB8AC3E}">
        <p14:creationId xmlns:p14="http://schemas.microsoft.com/office/powerpoint/2010/main" val="3839541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29</a:t>
            </a:fld>
            <a:endParaRPr lang="en-GB"/>
          </a:p>
        </p:txBody>
      </p:sp>
    </p:spTree>
    <p:extLst>
      <p:ext uri="{BB962C8B-B14F-4D97-AF65-F5344CB8AC3E}">
        <p14:creationId xmlns:p14="http://schemas.microsoft.com/office/powerpoint/2010/main" val="2868767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1D8D7BA-9A91-4A4B-95C4-D0EA8D0E74B3}" type="slidenum">
              <a:rPr lang="en-GB" smtClean="0"/>
              <a:t>30</a:t>
            </a:fld>
            <a:endParaRPr lang="en-GB"/>
          </a:p>
        </p:txBody>
      </p:sp>
    </p:spTree>
    <p:extLst>
      <p:ext uri="{BB962C8B-B14F-4D97-AF65-F5344CB8AC3E}">
        <p14:creationId xmlns:p14="http://schemas.microsoft.com/office/powerpoint/2010/main" val="1928573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mn-lt"/>
              </a:rPr>
              <a:t>Two of the most influential instructional models of the inquiry process were developed in 2003 (Stripling’s Model) and 2007 (Guided Inquiry), although they are rooted in work on the research process stretching back to the 1980s, which, in turn, was part of a broader evolution towards inquiry-based learning that had been underway since the 1960s – for example, the IB Diploma Programme, </a:t>
            </a:r>
            <a:r>
              <a:rPr lang="en-GB" sz="1200">
                <a:effectLst/>
                <a:latin typeface="+mn-lt"/>
              </a:rPr>
              <a:t>with its philosophy, structure, content and pedagogy being developed in 1962.</a:t>
            </a:r>
          </a:p>
          <a:p>
            <a:endParaRPr lang="en-GB" sz="1200">
              <a:effectLst/>
              <a:latin typeface="+mn-lt"/>
            </a:endParaRPr>
          </a:p>
          <a:p>
            <a:r>
              <a:rPr lang="en-GB" sz="1200">
                <a:effectLst/>
                <a:latin typeface="+mn-lt"/>
              </a:rPr>
              <a:t>Of particular interest to us, from the perspective of FOSIL, is Stripling’s Model, and the Empire State Information Fluency Continuum (ESIFC) that it is integral to, both of which were made available under a Creative Commons licence, leading to both adoption and adaption beyond New York State.</a:t>
            </a:r>
          </a:p>
          <a:p>
            <a:endParaRPr lang="en-GB" sz="1200">
              <a:effectLst/>
              <a:latin typeface="+mn-lt"/>
            </a:endParaRPr>
          </a:p>
          <a:p>
            <a:r>
              <a:rPr lang="en-GB" sz="1200">
                <a:effectLst/>
                <a:latin typeface="+mn-lt"/>
              </a:rPr>
              <a:t>As a matter of interest, of the 5 instructional models of the inquiry learning process included in the upcoming IFLA publication, two are more or less directly formative in the initial development of FOSIL, and three in its ongoing development.</a:t>
            </a:r>
          </a:p>
        </p:txBody>
      </p:sp>
      <p:sp>
        <p:nvSpPr>
          <p:cNvPr id="4" name="Slide Number Placeholder 3"/>
          <p:cNvSpPr>
            <a:spLocks noGrp="1"/>
          </p:cNvSpPr>
          <p:nvPr>
            <p:ph type="sldNum" sz="quarter" idx="5"/>
          </p:nvPr>
        </p:nvSpPr>
        <p:spPr/>
        <p:txBody>
          <a:bodyPr/>
          <a:lstStyle/>
          <a:p>
            <a:fld id="{EED85C98-1F69-48FE-9C11-EFF7DB6E8C8F}" type="slidenum">
              <a:rPr lang="en-GB" smtClean="0"/>
              <a:t>31</a:t>
            </a:fld>
            <a:endParaRPr lang="en-GB"/>
          </a:p>
        </p:txBody>
      </p:sp>
    </p:spTree>
    <p:extLst>
      <p:ext uri="{BB962C8B-B14F-4D97-AF65-F5344CB8AC3E}">
        <p14:creationId xmlns:p14="http://schemas.microsoft.com/office/powerpoint/2010/main" val="870891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3</a:t>
            </a:fld>
            <a:endParaRPr lang="en-GB"/>
          </a:p>
        </p:txBody>
      </p:sp>
    </p:spTree>
    <p:extLst>
      <p:ext uri="{BB962C8B-B14F-4D97-AF65-F5344CB8AC3E}">
        <p14:creationId xmlns:p14="http://schemas.microsoft.com/office/powerpoint/2010/main" val="2532179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33</a:t>
            </a:fld>
            <a:endParaRPr lang="en-GB"/>
          </a:p>
        </p:txBody>
      </p:sp>
    </p:spTree>
    <p:extLst>
      <p:ext uri="{BB962C8B-B14F-4D97-AF65-F5344CB8AC3E}">
        <p14:creationId xmlns:p14="http://schemas.microsoft.com/office/powerpoint/2010/main" val="1628415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34</a:t>
            </a:fld>
            <a:endParaRPr lang="en-GB"/>
          </a:p>
        </p:txBody>
      </p:sp>
    </p:spTree>
    <p:extLst>
      <p:ext uri="{BB962C8B-B14F-4D97-AF65-F5344CB8AC3E}">
        <p14:creationId xmlns:p14="http://schemas.microsoft.com/office/powerpoint/2010/main" val="1322132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35</a:t>
            </a:fld>
            <a:endParaRPr lang="en-GB"/>
          </a:p>
        </p:txBody>
      </p:sp>
    </p:spTree>
    <p:extLst>
      <p:ext uri="{BB962C8B-B14F-4D97-AF65-F5344CB8AC3E}">
        <p14:creationId xmlns:p14="http://schemas.microsoft.com/office/powerpoint/2010/main" val="3874892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36</a:t>
            </a:fld>
            <a:endParaRPr lang="en-GB"/>
          </a:p>
        </p:txBody>
      </p:sp>
    </p:spTree>
    <p:extLst>
      <p:ext uri="{BB962C8B-B14F-4D97-AF65-F5344CB8AC3E}">
        <p14:creationId xmlns:p14="http://schemas.microsoft.com/office/powerpoint/2010/main" val="983540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37</a:t>
            </a:fld>
            <a:endParaRPr lang="en-GB"/>
          </a:p>
        </p:txBody>
      </p:sp>
    </p:spTree>
    <p:extLst>
      <p:ext uri="{BB962C8B-B14F-4D97-AF65-F5344CB8AC3E}">
        <p14:creationId xmlns:p14="http://schemas.microsoft.com/office/powerpoint/2010/main" val="11338609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38</a:t>
            </a:fld>
            <a:endParaRPr lang="en-GB"/>
          </a:p>
        </p:txBody>
      </p:sp>
    </p:spTree>
    <p:extLst>
      <p:ext uri="{BB962C8B-B14F-4D97-AF65-F5344CB8AC3E}">
        <p14:creationId xmlns:p14="http://schemas.microsoft.com/office/powerpoint/2010/main" val="13537414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rPr>
              <a:t>In deciding to use a process approach to inquiry-based learning, school librarians and teachers face </a:t>
            </a:r>
            <a:r>
              <a:rPr lang="en-GB" sz="1200" i="1">
                <a:solidFill>
                  <a:srgbClr val="FF0000"/>
                </a:solidFill>
                <a:effectLst/>
                <a:latin typeface="Calibri" panose="020F0502020204030204" pitchFamily="34" charset="0"/>
              </a:rPr>
              <a:t>the same fundamental issue</a:t>
            </a:r>
            <a:r>
              <a:rPr lang="en-GB" sz="1200">
                <a:effectLst/>
                <a:latin typeface="Calibri" panose="020F0502020204030204" pitchFamily="34" charset="0"/>
              </a:rPr>
              <a:t>, no matter the size of their library and the nature of its collections and technology—</a:t>
            </a:r>
            <a:r>
              <a:rPr lang="en-GB" sz="1200" i="1">
                <a:solidFill>
                  <a:srgbClr val="FF0000"/>
                </a:solidFill>
                <a:effectLst/>
                <a:latin typeface="Calibri" panose="020F0502020204030204" pitchFamily="34" charset="0"/>
              </a:rPr>
              <a:t>how to influence, orient, and motivate the pursuit of learning using a process of discovery that encourages curiosity and the love of learning</a:t>
            </a:r>
            <a:r>
              <a:rPr lang="en-GB" sz="1200">
                <a:effectLst/>
                <a:latin typeface="Calibri" panose="020F0502020204030204" pitchFamily="34" charset="0"/>
              </a:rPr>
              <a:t> (p. 43, emphasis added).</a:t>
            </a:r>
          </a:p>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39</a:t>
            </a:fld>
            <a:endParaRPr lang="en-GB"/>
          </a:p>
        </p:txBody>
      </p:sp>
    </p:spTree>
    <p:extLst>
      <p:ext uri="{BB962C8B-B14F-4D97-AF65-F5344CB8AC3E}">
        <p14:creationId xmlns:p14="http://schemas.microsoft.com/office/powerpoint/2010/main" val="1509007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40</a:t>
            </a:fld>
            <a:endParaRPr lang="en-GB"/>
          </a:p>
        </p:txBody>
      </p:sp>
    </p:spTree>
    <p:extLst>
      <p:ext uri="{BB962C8B-B14F-4D97-AF65-F5344CB8AC3E}">
        <p14:creationId xmlns:p14="http://schemas.microsoft.com/office/powerpoint/2010/main" val="2515567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41</a:t>
            </a:fld>
            <a:endParaRPr lang="en-GB"/>
          </a:p>
        </p:txBody>
      </p:sp>
    </p:spTree>
    <p:extLst>
      <p:ext uri="{BB962C8B-B14F-4D97-AF65-F5344CB8AC3E}">
        <p14:creationId xmlns:p14="http://schemas.microsoft.com/office/powerpoint/2010/main" val="25222406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mn-lt"/>
              </a:rPr>
              <a:t>“Scientific method [which is the most common model of the inquiry process] is the only authentic means at our command for getting at the significance of our everyday experiences of the world in which we live” ( Dewey, 1938, p. 88).</a:t>
            </a:r>
          </a:p>
          <a:p>
            <a:endParaRPr lang="en-GB" sz="12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mn-lt"/>
              </a:rPr>
              <a:t>{Britannica: "When faced with a problem, said Dewey, a person must logically examine the options open to him to find the best solution supported by the facts. This method of inquiry and testing should be applied to moral and social questions, as well as to technological and scientific ones." </a:t>
            </a:r>
            <a:r>
              <a:rPr lang="en-GB" sz="1200">
                <a:effectLst/>
                <a:latin typeface="+mn-lt"/>
                <a:hlinkClick r:id="rId3"/>
              </a:rPr>
              <a:t>https://school.eb.co.uk/levels/intermediate/article/John-Dewey/273976</a:t>
            </a:r>
            <a:r>
              <a:rPr lang="en-GB" sz="1200">
                <a:effectLst/>
                <a:latin typeface="+mn-lt"/>
              </a:rPr>
              <a:t>}</a:t>
            </a:r>
          </a:p>
        </p:txBody>
      </p:sp>
      <p:sp>
        <p:nvSpPr>
          <p:cNvPr id="4" name="Slide Number Placeholder 3"/>
          <p:cNvSpPr>
            <a:spLocks noGrp="1"/>
          </p:cNvSpPr>
          <p:nvPr>
            <p:ph type="sldNum" sz="quarter" idx="10"/>
          </p:nvPr>
        </p:nvSpPr>
        <p:spPr/>
        <p:txBody>
          <a:bodyPr/>
          <a:lstStyle/>
          <a:p>
            <a:fld id="{98B3BBB6-A2D9-4F56-A28F-9AC86990DD0A}" type="slidenum">
              <a:rPr lang="en-GB" smtClean="0"/>
              <a:t>42</a:t>
            </a:fld>
            <a:endParaRPr lang="en-GB"/>
          </a:p>
        </p:txBody>
      </p:sp>
    </p:spTree>
    <p:extLst>
      <p:ext uri="{BB962C8B-B14F-4D97-AF65-F5344CB8AC3E}">
        <p14:creationId xmlns:p14="http://schemas.microsoft.com/office/powerpoint/2010/main" val="2028296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4</a:t>
            </a:fld>
            <a:endParaRPr lang="en-GB"/>
          </a:p>
        </p:txBody>
      </p:sp>
    </p:spTree>
    <p:extLst>
      <p:ext uri="{BB962C8B-B14F-4D97-AF65-F5344CB8AC3E}">
        <p14:creationId xmlns:p14="http://schemas.microsoft.com/office/powerpoint/2010/main" val="25321794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43</a:t>
            </a:fld>
            <a:endParaRPr lang="en-GB"/>
          </a:p>
        </p:txBody>
      </p:sp>
    </p:spTree>
    <p:extLst>
      <p:ext uri="{BB962C8B-B14F-4D97-AF65-F5344CB8AC3E}">
        <p14:creationId xmlns:p14="http://schemas.microsoft.com/office/powerpoint/2010/main" val="34332604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44</a:t>
            </a:fld>
            <a:endParaRPr lang="en-GB"/>
          </a:p>
        </p:txBody>
      </p:sp>
    </p:spTree>
    <p:extLst>
      <p:ext uri="{BB962C8B-B14F-4D97-AF65-F5344CB8AC3E}">
        <p14:creationId xmlns:p14="http://schemas.microsoft.com/office/powerpoint/2010/main" val="4018125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spcBef>
                <a:spcPts val="0"/>
              </a:spcBef>
              <a:spcAft>
                <a:spcPts val="0"/>
              </a:spcAft>
              <a:buFont typeface="Arial" panose="020B0604020202020204" pitchFamily="34" charset="0"/>
              <a:buNone/>
            </a:pPr>
            <a:r>
              <a:rPr lang="en-GB" sz="1200">
                <a:effectLst/>
                <a:latin typeface="Calibri" panose="020F0502020204030204" pitchFamily="34" charset="0"/>
              </a:rPr>
              <a:t>Like other learning programs at school, </a:t>
            </a:r>
            <a:r>
              <a:rPr lang="en-GB" sz="1200" i="1">
                <a:solidFill>
                  <a:srgbClr val="FF0000"/>
                </a:solidFill>
                <a:effectLst/>
                <a:latin typeface="Calibri" panose="020F0502020204030204" pitchFamily="34" charset="0"/>
              </a:rPr>
              <a:t>inquiry-based learning activities</a:t>
            </a:r>
            <a:r>
              <a:rPr lang="en-GB" sz="1200">
                <a:effectLst/>
                <a:latin typeface="Calibri" panose="020F0502020204030204" pitchFamily="34" charset="0"/>
              </a:rPr>
              <a:t> should be designed to promote progression and continuity in students’ learning. This means that </a:t>
            </a:r>
            <a:r>
              <a:rPr lang="en-GB" sz="1200" i="1">
                <a:solidFill>
                  <a:srgbClr val="FF0000"/>
                </a:solidFill>
                <a:effectLst/>
                <a:latin typeface="Calibri" panose="020F0502020204030204" pitchFamily="34" charset="0"/>
              </a:rPr>
              <a:t>skills must be</a:t>
            </a:r>
            <a:r>
              <a:rPr lang="en-GB" sz="1200" i="0">
                <a:solidFill>
                  <a:schemeClr val="tx1"/>
                </a:solidFill>
                <a:effectLst/>
                <a:latin typeface="Calibri" panose="020F0502020204030204" pitchFamily="34" charset="0"/>
              </a:rPr>
              <a:t> </a:t>
            </a:r>
            <a:r>
              <a:rPr lang="en-GB" sz="1200" i="1">
                <a:solidFill>
                  <a:srgbClr val="FF0000"/>
                </a:solidFill>
                <a:effectLst/>
                <a:latin typeface="Calibri" panose="020F0502020204030204" pitchFamily="34" charset="0"/>
              </a:rPr>
              <a:t>introduced progressively through stages and levels</a:t>
            </a:r>
            <a:r>
              <a:rPr lang="en-GB" sz="1200">
                <a:effectLst/>
                <a:latin typeface="Calibri" panose="020F0502020204030204" pitchFamily="34" charset="0"/>
              </a:rPr>
              <a:t>. A school librarian should take a leadership role in ensuring there is </a:t>
            </a:r>
            <a:r>
              <a:rPr lang="en-GB" sz="1200" i="1">
                <a:solidFill>
                  <a:srgbClr val="FF0000"/>
                </a:solidFill>
                <a:effectLst/>
                <a:latin typeface="Calibri" panose="020F0502020204030204" pitchFamily="34" charset="0"/>
              </a:rPr>
              <a:t>a systematic approach to teaching an inquiry process that is guided by a</a:t>
            </a:r>
            <a:r>
              <a:rPr lang="en-GB" sz="1200" i="0">
                <a:solidFill>
                  <a:schemeClr val="tx1"/>
                </a:solidFill>
                <a:effectLst/>
                <a:latin typeface="Calibri" panose="020F0502020204030204" pitchFamily="34" charset="0"/>
              </a:rPr>
              <a:t> </a:t>
            </a:r>
            <a:r>
              <a:rPr lang="en-GB" sz="1200" i="1">
                <a:solidFill>
                  <a:srgbClr val="FF0000"/>
                </a:solidFill>
                <a:effectLst/>
                <a:latin typeface="Calibri" panose="020F0502020204030204" pitchFamily="34" charset="0"/>
              </a:rPr>
              <a:t>school-based continuum of media and information skills and strategies</a:t>
            </a:r>
            <a:r>
              <a:rPr lang="en-GB" sz="1200">
                <a:effectLst/>
                <a:latin typeface="Calibri" panose="020F0502020204030204" pitchFamily="34" charset="0"/>
              </a:rPr>
              <a:t> (p. 43, emphasis added).</a:t>
            </a:r>
          </a:p>
        </p:txBody>
      </p:sp>
      <p:sp>
        <p:nvSpPr>
          <p:cNvPr id="4" name="Slide Number Placeholder 3"/>
          <p:cNvSpPr>
            <a:spLocks noGrp="1"/>
          </p:cNvSpPr>
          <p:nvPr>
            <p:ph type="sldNum" sz="quarter" idx="10"/>
          </p:nvPr>
        </p:nvSpPr>
        <p:spPr/>
        <p:txBody>
          <a:bodyPr/>
          <a:lstStyle/>
          <a:p>
            <a:fld id="{98B3BBB6-A2D9-4F56-A28F-9AC86990DD0A}" type="slidenum">
              <a:rPr lang="en-GB" smtClean="0"/>
              <a:t>45</a:t>
            </a:fld>
            <a:endParaRPr lang="en-GB"/>
          </a:p>
        </p:txBody>
      </p:sp>
    </p:spTree>
    <p:extLst>
      <p:ext uri="{BB962C8B-B14F-4D97-AF65-F5344CB8AC3E}">
        <p14:creationId xmlns:p14="http://schemas.microsoft.com/office/powerpoint/2010/main" val="2960947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46</a:t>
            </a:fld>
            <a:endParaRPr lang="en-GB"/>
          </a:p>
        </p:txBody>
      </p:sp>
    </p:spTree>
    <p:extLst>
      <p:ext uri="{BB962C8B-B14F-4D97-AF65-F5344CB8AC3E}">
        <p14:creationId xmlns:p14="http://schemas.microsoft.com/office/powerpoint/2010/main" val="40052000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47</a:t>
            </a:fld>
            <a:endParaRPr lang="en-GB"/>
          </a:p>
        </p:txBody>
      </p:sp>
    </p:spTree>
    <p:extLst>
      <p:ext uri="{BB962C8B-B14F-4D97-AF65-F5344CB8AC3E}">
        <p14:creationId xmlns:p14="http://schemas.microsoft.com/office/powerpoint/2010/main" val="23312445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48</a:t>
            </a:fld>
            <a:endParaRPr lang="en-GB"/>
          </a:p>
        </p:txBody>
      </p:sp>
    </p:spTree>
    <p:extLst>
      <p:ext uri="{BB962C8B-B14F-4D97-AF65-F5344CB8AC3E}">
        <p14:creationId xmlns:p14="http://schemas.microsoft.com/office/powerpoint/2010/main" val="557950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by </a:t>
            </a:r>
            <a:r>
              <a:rPr lang="en-GB">
                <a:hlinkClick r:id="rId3"/>
              </a:rPr>
              <a:t>Pete Linforth</a:t>
            </a:r>
            <a:r>
              <a:rPr lang="en-GB"/>
              <a:t> from </a:t>
            </a:r>
            <a:r>
              <a:rPr lang="en-GB">
                <a:hlinkClick r:id="rId4"/>
              </a:rPr>
              <a:t>Pixabay</a:t>
            </a:r>
            <a:endParaRPr lang="en-GB"/>
          </a:p>
        </p:txBody>
      </p:sp>
      <p:sp>
        <p:nvSpPr>
          <p:cNvPr id="4" name="Slide Number Placeholder 3"/>
          <p:cNvSpPr>
            <a:spLocks noGrp="1"/>
          </p:cNvSpPr>
          <p:nvPr>
            <p:ph type="sldNum" sz="quarter" idx="5"/>
          </p:nvPr>
        </p:nvSpPr>
        <p:spPr/>
        <p:txBody>
          <a:bodyPr/>
          <a:lstStyle/>
          <a:p>
            <a:fld id="{A8CA38DF-DDC5-458B-942E-1A913201C20F}" type="slidenum">
              <a:rPr lang="en-GB" smtClean="0"/>
              <a:t>50</a:t>
            </a:fld>
            <a:endParaRPr lang="en-GB"/>
          </a:p>
        </p:txBody>
      </p:sp>
    </p:spTree>
    <p:extLst>
      <p:ext uri="{BB962C8B-B14F-4D97-AF65-F5344CB8AC3E}">
        <p14:creationId xmlns:p14="http://schemas.microsoft.com/office/powerpoint/2010/main" val="3485784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Hannah, Jo, Justine, Mel</a:t>
            </a:r>
          </a:p>
          <a:p>
            <a:r>
              <a:rPr lang="en-GB"/>
              <a:t>Hugh, Mark, Katie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D7BA-9A91-4A4B-95C4-D0EA8D0E7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850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Hannah, Jo, Justine, Mel</a:t>
            </a:r>
          </a:p>
          <a:p>
            <a:r>
              <a:rPr lang="en-GB"/>
              <a:t>Hugh, Mark, Katie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D7BA-9A91-4A4B-95C4-D0EA8D0E7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247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Hannah, Jo, Justine, Mel</a:t>
            </a:r>
          </a:p>
          <a:p>
            <a:r>
              <a:rPr lang="en-GB"/>
              <a:t>Hugh, Mark, Katie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D7BA-9A91-4A4B-95C4-D0EA8D0E7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09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5</a:t>
            </a:fld>
            <a:endParaRPr lang="en-GB"/>
          </a:p>
        </p:txBody>
      </p:sp>
    </p:spTree>
    <p:extLst>
      <p:ext uri="{BB962C8B-B14F-4D97-AF65-F5344CB8AC3E}">
        <p14:creationId xmlns:p14="http://schemas.microsoft.com/office/powerpoint/2010/main" val="20789004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Hannah, Jo, Justine, Mel</a:t>
            </a:r>
          </a:p>
          <a:p>
            <a:r>
              <a:rPr lang="en-GB"/>
              <a:t>Hugh, Mark, Katie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D7BA-9A91-4A4B-95C4-D0EA8D0E7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342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Hannah, Jo, Justine, Mel</a:t>
            </a:r>
          </a:p>
          <a:p>
            <a:r>
              <a:rPr lang="en-GB"/>
              <a:t>Hugh, Mark, Katie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D7BA-9A91-4A4B-95C4-D0EA8D0E7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3931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Entry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D7BA-9A91-4A4B-95C4-D0EA8D0E7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0938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Y6 SW</a:t>
            </a:r>
          </a:p>
          <a:p>
            <a:r>
              <a:rPr lang="en-GB"/>
              <a:t>Y9 SW</a:t>
            </a:r>
          </a:p>
          <a:p>
            <a:r>
              <a:rPr lang="en-GB"/>
              <a:t>Y12 EPQ</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D7BA-9A91-4A4B-95C4-D0EA8D0E7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7926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D7BA-9A91-4A4B-95C4-D0EA8D0E7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2718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1350963"/>
            <a:ext cx="6478588" cy="3644900"/>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000"/>
              <a:t>An </a:t>
            </a:r>
            <a:r>
              <a:rPr lang="en-US" sz="2000" b="1"/>
              <a:t>independent</a:t>
            </a:r>
            <a:r>
              <a:rPr lang="en-US" sz="2000"/>
              <a:t> academic research project on a topic of your choice that goes beyond your taught subjects</a:t>
            </a:r>
          </a:p>
          <a:p>
            <a:pPr lvl="1"/>
            <a:r>
              <a:rPr lang="en-US" sz="2000"/>
              <a:t>A 5,000 word research report (e.g. essay or scientific report)</a:t>
            </a:r>
          </a:p>
          <a:p>
            <a:pPr lvl="1"/>
            <a:r>
              <a:rPr lang="en-US" sz="2000"/>
              <a:t>Or a </a:t>
            </a:r>
            <a:r>
              <a:rPr lang="en-US" sz="2000" i="1"/>
              <a:t>research based </a:t>
            </a:r>
            <a:r>
              <a:rPr lang="en-US" sz="2000"/>
              <a:t>artefact (e.g. </a:t>
            </a:r>
            <a:r>
              <a:rPr lang="en-US" sz="2000">
                <a:cs typeface="Arial"/>
              </a:rPr>
              <a:t>a piece of art or portfolio, a design product, a website, a presentation or a performance) </a:t>
            </a:r>
            <a:r>
              <a:rPr lang="en-US" sz="2000" i="1">
                <a:cs typeface="Arial"/>
              </a:rPr>
              <a:t>and </a:t>
            </a:r>
            <a:r>
              <a:rPr lang="en-US" sz="2000">
                <a:cs typeface="Arial"/>
              </a:rPr>
              <a:t>a 1,000 word report on the research process behind it</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It should take you about 120 hours </a:t>
            </a:r>
            <a:r>
              <a:rPr lang="en-US" sz="1200" i="1"/>
              <a:t>(just over 2 hours every week for a year, including holidays), </a:t>
            </a:r>
            <a:r>
              <a:rPr lang="en-US" sz="1200"/>
              <a:t>which includes a 30-hour taught component </a:t>
            </a:r>
            <a:r>
              <a:rPr lang="en-US" sz="1200" i="1"/>
              <a:t>(1 hour in every term-time week for a year)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EA93A-4A06-D044-9FB0-1130FB2757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0395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Science tech experience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D7BA-9A91-4A4B-95C4-D0EA8D0E7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9137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Y6 example of students who spent 2 lessons collecting info then moved onto computers to make their products and ditched it all!</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D7BA-9A91-4A4B-95C4-D0EA8D0E7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623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102</a:t>
            </a:fld>
            <a:endParaRPr lang="en-GB"/>
          </a:p>
        </p:txBody>
      </p:sp>
    </p:spTree>
    <p:extLst>
      <p:ext uri="{BB962C8B-B14F-4D97-AF65-F5344CB8AC3E}">
        <p14:creationId xmlns:p14="http://schemas.microsoft.com/office/powerpoint/2010/main" val="1475215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CA38DF-DDC5-458B-942E-1A913201C20F}" type="slidenum">
              <a:rPr lang="en-GB" smtClean="0"/>
              <a:t>7</a:t>
            </a:fld>
            <a:endParaRPr lang="en-GB"/>
          </a:p>
        </p:txBody>
      </p:sp>
    </p:spTree>
    <p:extLst>
      <p:ext uri="{BB962C8B-B14F-4D97-AF65-F5344CB8AC3E}">
        <p14:creationId xmlns:p14="http://schemas.microsoft.com/office/powerpoint/2010/main" val="2415655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8</a:t>
            </a:fld>
            <a:endParaRPr lang="en-GB"/>
          </a:p>
        </p:txBody>
      </p:sp>
    </p:spTree>
    <p:extLst>
      <p:ext uri="{BB962C8B-B14F-4D97-AF65-F5344CB8AC3E}">
        <p14:creationId xmlns:p14="http://schemas.microsoft.com/office/powerpoint/2010/main" val="3615160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9</a:t>
            </a:fld>
            <a:endParaRPr lang="en-GB"/>
          </a:p>
        </p:txBody>
      </p:sp>
    </p:spTree>
    <p:extLst>
      <p:ext uri="{BB962C8B-B14F-4D97-AF65-F5344CB8AC3E}">
        <p14:creationId xmlns:p14="http://schemas.microsoft.com/office/powerpoint/2010/main" val="358158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10</a:t>
            </a:fld>
            <a:endParaRPr lang="en-GB"/>
          </a:p>
        </p:txBody>
      </p:sp>
    </p:spTree>
    <p:extLst>
      <p:ext uri="{BB962C8B-B14F-4D97-AF65-F5344CB8AC3E}">
        <p14:creationId xmlns:p14="http://schemas.microsoft.com/office/powerpoint/2010/main" val="2165023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48AAD-2A61-4AD4-F145-43D7028798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BA4AE4E-8A2D-1550-7ED7-B8CC13246E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47E1A29-4DA6-70C7-1CE3-3CFCC5EDB963}"/>
              </a:ext>
            </a:extLst>
          </p:cNvPr>
          <p:cNvSpPr>
            <a:spLocks noGrp="1"/>
          </p:cNvSpPr>
          <p:nvPr>
            <p:ph type="dt" sz="half" idx="10"/>
          </p:nvPr>
        </p:nvSpPr>
        <p:spPr/>
        <p:txBody>
          <a:bodyPr/>
          <a:lstStyle/>
          <a:p>
            <a:fld id="{1B2A93BE-5A00-41EC-9896-73F6ECBA1DCB}" type="datetimeFigureOut">
              <a:rPr lang="en-GB" smtClean="0"/>
              <a:t>17/07/2023</a:t>
            </a:fld>
            <a:endParaRPr lang="en-GB"/>
          </a:p>
        </p:txBody>
      </p:sp>
      <p:sp>
        <p:nvSpPr>
          <p:cNvPr id="5" name="Footer Placeholder 4">
            <a:extLst>
              <a:ext uri="{FF2B5EF4-FFF2-40B4-BE49-F238E27FC236}">
                <a16:creationId xmlns:a16="http://schemas.microsoft.com/office/drawing/2014/main" id="{9A99BD61-161B-C068-A203-FB6E070F7A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2ED2C8-5298-7B4F-B842-4C8EC48826A7}"/>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379122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CC9E8-6A9F-E041-6897-8AEC702B9C2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39B774-CD84-BFC1-6B30-AFD71369C5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87B420-807D-1784-9915-12316D6440A5}"/>
              </a:ext>
            </a:extLst>
          </p:cNvPr>
          <p:cNvSpPr>
            <a:spLocks noGrp="1"/>
          </p:cNvSpPr>
          <p:nvPr>
            <p:ph type="dt" sz="half" idx="10"/>
          </p:nvPr>
        </p:nvSpPr>
        <p:spPr/>
        <p:txBody>
          <a:bodyPr/>
          <a:lstStyle/>
          <a:p>
            <a:fld id="{1B2A93BE-5A00-41EC-9896-73F6ECBA1DCB}" type="datetimeFigureOut">
              <a:rPr lang="en-GB" smtClean="0"/>
              <a:t>17/07/2023</a:t>
            </a:fld>
            <a:endParaRPr lang="en-GB"/>
          </a:p>
        </p:txBody>
      </p:sp>
      <p:sp>
        <p:nvSpPr>
          <p:cNvPr id="5" name="Footer Placeholder 4">
            <a:extLst>
              <a:ext uri="{FF2B5EF4-FFF2-40B4-BE49-F238E27FC236}">
                <a16:creationId xmlns:a16="http://schemas.microsoft.com/office/drawing/2014/main" id="{69423E7F-5F93-951F-9BD2-FD7BA8270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18D147-CCD7-1254-DDE3-87523D8E36AF}"/>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830066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7FEF40-0C2C-7680-BD79-5F5D16593A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3C1CE55-90F3-EF3E-605A-1F5FDDC893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830B5D-5A0B-AA6E-6C39-A450C294160E}"/>
              </a:ext>
            </a:extLst>
          </p:cNvPr>
          <p:cNvSpPr>
            <a:spLocks noGrp="1"/>
          </p:cNvSpPr>
          <p:nvPr>
            <p:ph type="dt" sz="half" idx="10"/>
          </p:nvPr>
        </p:nvSpPr>
        <p:spPr/>
        <p:txBody>
          <a:bodyPr/>
          <a:lstStyle/>
          <a:p>
            <a:fld id="{1B2A93BE-5A00-41EC-9896-73F6ECBA1DCB}" type="datetimeFigureOut">
              <a:rPr lang="en-GB" smtClean="0"/>
              <a:t>17/07/2023</a:t>
            </a:fld>
            <a:endParaRPr lang="en-GB"/>
          </a:p>
        </p:txBody>
      </p:sp>
      <p:sp>
        <p:nvSpPr>
          <p:cNvPr id="5" name="Footer Placeholder 4">
            <a:extLst>
              <a:ext uri="{FF2B5EF4-FFF2-40B4-BE49-F238E27FC236}">
                <a16:creationId xmlns:a16="http://schemas.microsoft.com/office/drawing/2014/main" id="{9382752E-FBBB-776A-B1F4-EE9AF1A5F2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CF9AD5-38B5-6CE5-2F7F-BB8E9D565F01}"/>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2150682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789985" cy="1325563"/>
          </a:xfrm>
        </p:spPr>
        <p:txBody>
          <a:bodyPr/>
          <a:lstStyle/>
          <a:p>
            <a:r>
              <a:rPr lang="en-GB"/>
              <a:t>Click to edit Master title style</a:t>
            </a:r>
          </a:p>
        </p:txBody>
      </p:sp>
      <p:grpSp>
        <p:nvGrpSpPr>
          <p:cNvPr id="6" name="Group 5">
            <a:extLst>
              <a:ext uri="{FF2B5EF4-FFF2-40B4-BE49-F238E27FC236}">
                <a16:creationId xmlns:a16="http://schemas.microsoft.com/office/drawing/2014/main" id="{1B03D805-2170-5884-7C57-01EB2E1476FE}"/>
              </a:ext>
            </a:extLst>
          </p:cNvPr>
          <p:cNvGrpSpPr/>
          <p:nvPr userDrawn="1"/>
        </p:nvGrpSpPr>
        <p:grpSpPr>
          <a:xfrm>
            <a:off x="0" y="6100378"/>
            <a:ext cx="12203875" cy="784993"/>
            <a:chOff x="11875" y="6084583"/>
            <a:chExt cx="12192000" cy="784993"/>
          </a:xfrm>
        </p:grpSpPr>
        <p:sp>
          <p:nvSpPr>
            <p:cNvPr id="7" name="Rectangle 6">
              <a:extLst>
                <a:ext uri="{FF2B5EF4-FFF2-40B4-BE49-F238E27FC236}">
                  <a16:creationId xmlns:a16="http://schemas.microsoft.com/office/drawing/2014/main" id="{5F382130-CE0F-6742-C414-AC8917EAEF15}"/>
                </a:ext>
              </a:extLst>
            </p:cNvPr>
            <p:cNvSpPr/>
            <p:nvPr/>
          </p:nvSpPr>
          <p:spPr>
            <a:xfrm>
              <a:off x="11875" y="6084583"/>
              <a:ext cx="12192000" cy="784993"/>
            </a:xfrm>
            <a:prstGeom prst="rect">
              <a:avLst/>
            </a:prstGeom>
            <a:solidFill>
              <a:srgbClr val="E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Logo&#10;&#10;Description automatically generated">
              <a:extLst>
                <a:ext uri="{FF2B5EF4-FFF2-40B4-BE49-F238E27FC236}">
                  <a16:creationId xmlns:a16="http://schemas.microsoft.com/office/drawing/2014/main" id="{C5A465C5-4F40-628A-ABC3-0F141BC285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5370" y="6162079"/>
              <a:ext cx="512543" cy="630000"/>
            </a:xfrm>
            <a:prstGeom prst="rect">
              <a:avLst/>
            </a:prstGeom>
          </p:spPr>
        </p:pic>
        <p:sp>
          <p:nvSpPr>
            <p:cNvPr id="9" name="TextBox 8">
              <a:extLst>
                <a:ext uri="{FF2B5EF4-FFF2-40B4-BE49-F238E27FC236}">
                  <a16:creationId xmlns:a16="http://schemas.microsoft.com/office/drawing/2014/main" id="{961F6F26-B006-835D-49CA-068EABB6EAAA}"/>
                </a:ext>
              </a:extLst>
            </p:cNvPr>
            <p:cNvSpPr txBox="1"/>
            <p:nvPr/>
          </p:nvSpPr>
          <p:spPr>
            <a:xfrm>
              <a:off x="5863733" y="6167522"/>
              <a:ext cx="5171954"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Perpetua" panose="02020502060401020303" pitchFamily="18" charset="0"/>
                  <a:ea typeface="+mn-ea"/>
                  <a:cs typeface="+mn-cs"/>
                </a:rPr>
                <a:t>Blanchelande College Libraries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white"/>
                  </a:solidFill>
                  <a:effectLst/>
                  <a:uLnTx/>
                  <a:uFillTx/>
                  <a:latin typeface="Perpetua" panose="02020502060401020303" pitchFamily="18" charset="0"/>
                  <a:ea typeface="+mn-ea"/>
                  <a:cs typeface="+mn-cs"/>
                </a:rPr>
                <a:t>Enabling Heroic Inquiry</a:t>
              </a:r>
            </a:p>
          </p:txBody>
        </p:sp>
        <p:pic>
          <p:nvPicPr>
            <p:cNvPr id="10" name="Picture 9" descr="Graphical user interface, application&#10;&#10;Description automatically generated">
              <a:extLst>
                <a:ext uri="{FF2B5EF4-FFF2-40B4-BE49-F238E27FC236}">
                  <a16:creationId xmlns:a16="http://schemas.microsoft.com/office/drawing/2014/main" id="{9EC7D7AC-50A2-5FA3-2E9F-2D37C7477606}"/>
                </a:ext>
              </a:extLst>
            </p:cNvPr>
            <p:cNvPicPr>
              <a:picLocks noChangeAspect="1"/>
            </p:cNvPicPr>
            <p:nvPr/>
          </p:nvPicPr>
          <p:blipFill rotWithShape="1">
            <a:blip r:embed="rId3" cstate="screen">
              <a:clrChange>
                <a:clrFrom>
                  <a:srgbClr val="FFFFFF"/>
                </a:clrFrom>
                <a:clrTo>
                  <a:srgbClr val="FFFFFF">
                    <a:alpha val="0"/>
                  </a:srgbClr>
                </a:clrTo>
              </a:clrChange>
              <a:biLevel thresh="25000"/>
              <a:extLst>
                <a:ext uri="{BEBA8EAE-BF5A-486C-A8C5-ECC9F3942E4B}">
                  <a14:imgProps xmlns:a14="http://schemas.microsoft.com/office/drawing/2010/main">
                    <a14:imgLayer r:embed="rId4">
                      <a14:imgEffect>
                        <a14:sharpenSoften amount="33000"/>
                      </a14:imgEffect>
                      <a14:imgEffect>
                        <a14:brightnessContrast bright="19000" contrast="71000"/>
                      </a14:imgEffect>
                    </a14:imgLayer>
                  </a14:imgProps>
                </a:ext>
                <a:ext uri="{28A0092B-C50C-407E-A947-70E740481C1C}">
                  <a14:useLocalDpi xmlns:a14="http://schemas.microsoft.com/office/drawing/2010/main"/>
                </a:ext>
              </a:extLst>
            </a:blip>
            <a:srcRect/>
            <a:stretch/>
          </p:blipFill>
          <p:spPr>
            <a:xfrm>
              <a:off x="11324666" y="6118972"/>
              <a:ext cx="590229" cy="725658"/>
            </a:xfrm>
            <a:prstGeom prst="rect">
              <a:avLst/>
            </a:prstGeom>
          </p:spPr>
        </p:pic>
      </p:grpSp>
      <p:sp>
        <p:nvSpPr>
          <p:cNvPr id="11" name="Content Placeholder 2">
            <a:extLst>
              <a:ext uri="{FF2B5EF4-FFF2-40B4-BE49-F238E27FC236}">
                <a16:creationId xmlns:a16="http://schemas.microsoft.com/office/drawing/2014/main" id="{9C08A493-E09A-4924-6A68-EF754839FB88}"/>
              </a:ext>
            </a:extLst>
          </p:cNvPr>
          <p:cNvSpPr>
            <a:spLocks noGrp="1"/>
          </p:cNvSpPr>
          <p:nvPr>
            <p:ph idx="1"/>
          </p:nvPr>
        </p:nvSpPr>
        <p:spPr>
          <a:xfrm>
            <a:off x="838200" y="1935987"/>
            <a:ext cx="10515600" cy="3960721"/>
          </a:xfrm>
        </p:spPr>
        <p:txBody>
          <a:bodyPr vert="horz" lIns="91440" tIns="45720" rIns="91440" bIns="45720" rtlCol="0" anchor="t">
            <a:normAutofit/>
          </a:bodyPr>
          <a:lstStyle/>
          <a:p>
            <a:endParaRPr lang="en-GB">
              <a:cs typeface="Calibri"/>
            </a:endParaRPr>
          </a:p>
        </p:txBody>
      </p:sp>
    </p:spTree>
    <p:extLst>
      <p:ext uri="{BB962C8B-B14F-4D97-AF65-F5344CB8AC3E}">
        <p14:creationId xmlns:p14="http://schemas.microsoft.com/office/powerpoint/2010/main" val="2544297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47FC4-C312-E0AA-558D-F12AE57D1D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3A7F32-DA4E-8908-6767-F2AE24BE08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E6A16E-68F8-F8A3-8D86-2C4A283B9903}"/>
              </a:ext>
            </a:extLst>
          </p:cNvPr>
          <p:cNvSpPr>
            <a:spLocks noGrp="1"/>
          </p:cNvSpPr>
          <p:nvPr>
            <p:ph type="dt" sz="half" idx="10"/>
          </p:nvPr>
        </p:nvSpPr>
        <p:spPr/>
        <p:txBody>
          <a:bodyPr/>
          <a:lstStyle/>
          <a:p>
            <a:fld id="{1B2A93BE-5A00-41EC-9896-73F6ECBA1DCB}" type="datetimeFigureOut">
              <a:rPr lang="en-GB" smtClean="0"/>
              <a:t>17/07/2023</a:t>
            </a:fld>
            <a:endParaRPr lang="en-GB"/>
          </a:p>
        </p:txBody>
      </p:sp>
      <p:sp>
        <p:nvSpPr>
          <p:cNvPr id="5" name="Footer Placeholder 4">
            <a:extLst>
              <a:ext uri="{FF2B5EF4-FFF2-40B4-BE49-F238E27FC236}">
                <a16:creationId xmlns:a16="http://schemas.microsoft.com/office/drawing/2014/main" id="{99F232BC-13B4-ED2A-E147-AA2BA92CC6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14D5A4-EDD7-C695-7A20-B6F8DD5CE132}"/>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2015297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DB52-3F7A-DB7E-80E5-5209A5D371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942C6D-E63D-F6D1-DCCE-CDE298CC11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5FA9F5-6385-4B35-4382-F107A37A656F}"/>
              </a:ext>
            </a:extLst>
          </p:cNvPr>
          <p:cNvSpPr>
            <a:spLocks noGrp="1"/>
          </p:cNvSpPr>
          <p:nvPr>
            <p:ph type="dt" sz="half" idx="10"/>
          </p:nvPr>
        </p:nvSpPr>
        <p:spPr/>
        <p:txBody>
          <a:bodyPr/>
          <a:lstStyle/>
          <a:p>
            <a:fld id="{1B2A93BE-5A00-41EC-9896-73F6ECBA1DCB}" type="datetimeFigureOut">
              <a:rPr lang="en-GB" smtClean="0"/>
              <a:t>17/07/2023</a:t>
            </a:fld>
            <a:endParaRPr lang="en-GB"/>
          </a:p>
        </p:txBody>
      </p:sp>
      <p:sp>
        <p:nvSpPr>
          <p:cNvPr id="5" name="Footer Placeholder 4">
            <a:extLst>
              <a:ext uri="{FF2B5EF4-FFF2-40B4-BE49-F238E27FC236}">
                <a16:creationId xmlns:a16="http://schemas.microsoft.com/office/drawing/2014/main" id="{E7EC7D3B-3950-548A-F3B1-E5F2543375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F87CCE-6E59-50B7-5814-4F1905A2CB79}"/>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2794859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57734-02D5-BA04-92DA-24CD1DE6C0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6E8BA4-BB71-FD88-2174-ABD6262987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D693E2F-FAC9-F2B2-3EDE-20F16A6F29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DEB670-18D3-1FC9-45DB-E9F8BBB6B7F6}"/>
              </a:ext>
            </a:extLst>
          </p:cNvPr>
          <p:cNvSpPr>
            <a:spLocks noGrp="1"/>
          </p:cNvSpPr>
          <p:nvPr>
            <p:ph type="dt" sz="half" idx="10"/>
          </p:nvPr>
        </p:nvSpPr>
        <p:spPr/>
        <p:txBody>
          <a:bodyPr/>
          <a:lstStyle/>
          <a:p>
            <a:fld id="{1B2A93BE-5A00-41EC-9896-73F6ECBA1DCB}" type="datetimeFigureOut">
              <a:rPr lang="en-GB" smtClean="0"/>
              <a:t>17/07/2023</a:t>
            </a:fld>
            <a:endParaRPr lang="en-GB"/>
          </a:p>
        </p:txBody>
      </p:sp>
      <p:sp>
        <p:nvSpPr>
          <p:cNvPr id="6" name="Footer Placeholder 5">
            <a:extLst>
              <a:ext uri="{FF2B5EF4-FFF2-40B4-BE49-F238E27FC236}">
                <a16:creationId xmlns:a16="http://schemas.microsoft.com/office/drawing/2014/main" id="{760E607C-13CE-6C09-9619-9F261EF324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5F93F4-F60B-4339-5917-637323C7E77D}"/>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16383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A741-1883-BE88-A7CD-81A3B0FA819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156A8C-7A98-77A5-7A7A-397C3854AD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F8C3CF-ECE1-87B4-9135-373A93314E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AB83632-EB64-1769-F4E0-78D842418C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607590-0A62-1C7E-D2CD-C64CE4DEEB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73421B-BEE3-D0F6-FF6F-57A9C294E253}"/>
              </a:ext>
            </a:extLst>
          </p:cNvPr>
          <p:cNvSpPr>
            <a:spLocks noGrp="1"/>
          </p:cNvSpPr>
          <p:nvPr>
            <p:ph type="dt" sz="half" idx="10"/>
          </p:nvPr>
        </p:nvSpPr>
        <p:spPr/>
        <p:txBody>
          <a:bodyPr/>
          <a:lstStyle/>
          <a:p>
            <a:fld id="{1B2A93BE-5A00-41EC-9896-73F6ECBA1DCB}" type="datetimeFigureOut">
              <a:rPr lang="en-GB" smtClean="0"/>
              <a:t>17/07/2023</a:t>
            </a:fld>
            <a:endParaRPr lang="en-GB"/>
          </a:p>
        </p:txBody>
      </p:sp>
      <p:sp>
        <p:nvSpPr>
          <p:cNvPr id="8" name="Footer Placeholder 7">
            <a:extLst>
              <a:ext uri="{FF2B5EF4-FFF2-40B4-BE49-F238E27FC236}">
                <a16:creationId xmlns:a16="http://schemas.microsoft.com/office/drawing/2014/main" id="{4540EA8D-D6E9-BF54-18D8-C8D866DDB7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BC9CDF-924F-CD87-6FEB-451168A99F60}"/>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287401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C4CC1-22CB-D3C8-32A6-E511F18DA76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D645C1A-DB7C-AC8E-BD8C-92A749C50EAD}"/>
              </a:ext>
            </a:extLst>
          </p:cNvPr>
          <p:cNvSpPr>
            <a:spLocks noGrp="1"/>
          </p:cNvSpPr>
          <p:nvPr>
            <p:ph type="dt" sz="half" idx="10"/>
          </p:nvPr>
        </p:nvSpPr>
        <p:spPr/>
        <p:txBody>
          <a:bodyPr/>
          <a:lstStyle/>
          <a:p>
            <a:fld id="{1B2A93BE-5A00-41EC-9896-73F6ECBA1DCB}" type="datetimeFigureOut">
              <a:rPr lang="en-GB" smtClean="0"/>
              <a:t>17/07/2023</a:t>
            </a:fld>
            <a:endParaRPr lang="en-GB"/>
          </a:p>
        </p:txBody>
      </p:sp>
      <p:sp>
        <p:nvSpPr>
          <p:cNvPr id="4" name="Footer Placeholder 3">
            <a:extLst>
              <a:ext uri="{FF2B5EF4-FFF2-40B4-BE49-F238E27FC236}">
                <a16:creationId xmlns:a16="http://schemas.microsoft.com/office/drawing/2014/main" id="{AB32BA5B-0DFD-29A0-3A5A-A4FF721B2F5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3ACE9B-7F05-D004-4551-ED7D8DB8785C}"/>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265148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DBA38F-4DE1-1EA4-71EB-6743B454623A}"/>
              </a:ext>
            </a:extLst>
          </p:cNvPr>
          <p:cNvSpPr>
            <a:spLocks noGrp="1"/>
          </p:cNvSpPr>
          <p:nvPr>
            <p:ph type="dt" sz="half" idx="10"/>
          </p:nvPr>
        </p:nvSpPr>
        <p:spPr/>
        <p:txBody>
          <a:bodyPr/>
          <a:lstStyle/>
          <a:p>
            <a:fld id="{1B2A93BE-5A00-41EC-9896-73F6ECBA1DCB}" type="datetimeFigureOut">
              <a:rPr lang="en-GB" smtClean="0"/>
              <a:t>17/07/2023</a:t>
            </a:fld>
            <a:endParaRPr lang="en-GB"/>
          </a:p>
        </p:txBody>
      </p:sp>
      <p:sp>
        <p:nvSpPr>
          <p:cNvPr id="3" name="Footer Placeholder 2">
            <a:extLst>
              <a:ext uri="{FF2B5EF4-FFF2-40B4-BE49-F238E27FC236}">
                <a16:creationId xmlns:a16="http://schemas.microsoft.com/office/drawing/2014/main" id="{FB6ECA08-0F08-63B3-A0BA-6F8F961795C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34253B0-92C7-31EC-0CFA-996449B34FBB}"/>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388829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7DED-820C-8B54-94BA-F475298F2D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265CD92-8A6B-D5A6-0F6C-A65A595F08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198E739-6353-DE94-AC4C-6C7E3B2AE4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95E3F1-98B4-F3B6-BBBD-54D8C1747363}"/>
              </a:ext>
            </a:extLst>
          </p:cNvPr>
          <p:cNvSpPr>
            <a:spLocks noGrp="1"/>
          </p:cNvSpPr>
          <p:nvPr>
            <p:ph type="dt" sz="half" idx="10"/>
          </p:nvPr>
        </p:nvSpPr>
        <p:spPr/>
        <p:txBody>
          <a:bodyPr/>
          <a:lstStyle/>
          <a:p>
            <a:fld id="{1B2A93BE-5A00-41EC-9896-73F6ECBA1DCB}" type="datetimeFigureOut">
              <a:rPr lang="en-GB" smtClean="0"/>
              <a:t>17/07/2023</a:t>
            </a:fld>
            <a:endParaRPr lang="en-GB"/>
          </a:p>
        </p:txBody>
      </p:sp>
      <p:sp>
        <p:nvSpPr>
          <p:cNvPr id="6" name="Footer Placeholder 5">
            <a:extLst>
              <a:ext uri="{FF2B5EF4-FFF2-40B4-BE49-F238E27FC236}">
                <a16:creationId xmlns:a16="http://schemas.microsoft.com/office/drawing/2014/main" id="{34C923D5-26C2-9FFE-30FD-7BDC57FC91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762FD5-B4C5-567C-15A9-316A366FAB12}"/>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3631195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2AE6B-8101-05EC-338F-D16B32467D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8C293F5-65F1-C543-69D9-047B1A81B2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FAA6DB-AF49-CD31-8966-37A40AA9EE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85E2B8-1A1C-94A1-B2E8-3B047BE98160}"/>
              </a:ext>
            </a:extLst>
          </p:cNvPr>
          <p:cNvSpPr>
            <a:spLocks noGrp="1"/>
          </p:cNvSpPr>
          <p:nvPr>
            <p:ph type="dt" sz="half" idx="10"/>
          </p:nvPr>
        </p:nvSpPr>
        <p:spPr/>
        <p:txBody>
          <a:bodyPr/>
          <a:lstStyle/>
          <a:p>
            <a:fld id="{1B2A93BE-5A00-41EC-9896-73F6ECBA1DCB}" type="datetimeFigureOut">
              <a:rPr lang="en-GB" smtClean="0"/>
              <a:t>17/07/2023</a:t>
            </a:fld>
            <a:endParaRPr lang="en-GB"/>
          </a:p>
        </p:txBody>
      </p:sp>
      <p:sp>
        <p:nvSpPr>
          <p:cNvPr id="6" name="Footer Placeholder 5">
            <a:extLst>
              <a:ext uri="{FF2B5EF4-FFF2-40B4-BE49-F238E27FC236}">
                <a16:creationId xmlns:a16="http://schemas.microsoft.com/office/drawing/2014/main" id="{FA7445C9-A7D6-5AB2-7B1B-01FC19288E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728DDF-527B-BC91-19A5-5AA41BDE2FFB}"/>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3880130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108933-9126-69E4-0677-D7126D1CDD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9CDC94-2D75-1E2D-E268-3203B21080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067A6D-A626-2ADB-1B77-13A9421F2F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A93BE-5A00-41EC-9896-73F6ECBA1DCB}" type="datetimeFigureOut">
              <a:rPr lang="en-GB" smtClean="0"/>
              <a:t>17/07/2023</a:t>
            </a:fld>
            <a:endParaRPr lang="en-GB"/>
          </a:p>
        </p:txBody>
      </p:sp>
      <p:sp>
        <p:nvSpPr>
          <p:cNvPr id="5" name="Footer Placeholder 4">
            <a:extLst>
              <a:ext uri="{FF2B5EF4-FFF2-40B4-BE49-F238E27FC236}">
                <a16:creationId xmlns:a16="http://schemas.microsoft.com/office/drawing/2014/main" id="{83BF24CC-1010-5254-FEEE-829F9B50F3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6890CE-207C-70A6-8DA7-A96191851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E8A1D-6C44-404B-8B33-817A927A4010}" type="slidenum">
              <a:rPr lang="en-GB" smtClean="0"/>
              <a:t>‹#›</a:t>
            </a:fld>
            <a:endParaRPr lang="en-GB"/>
          </a:p>
        </p:txBody>
      </p:sp>
    </p:spTree>
    <p:extLst>
      <p:ext uri="{BB962C8B-B14F-4D97-AF65-F5344CB8AC3E}">
        <p14:creationId xmlns:p14="http://schemas.microsoft.com/office/powerpoint/2010/main" val="4255027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303206" TargetMode="External"/><Relationship Id="rId2" Type="http://schemas.openxmlformats.org/officeDocument/2006/relationships/hyperlink" Target="https://pixabay.com/users/clker-free-vector-images-3736/?utm_source=link-attribution&amp;utm_medium=referral&amp;utm_campaign=image&amp;utm_content=303206" TargetMode="External"/><Relationship Id="rId1" Type="http://schemas.openxmlformats.org/officeDocument/2006/relationships/slideLayout" Target="../slideLayouts/slideLayout6.xml"/><Relationship Id="rId5" Type="http://schemas.openxmlformats.org/officeDocument/2006/relationships/image" Target="../media/image146.png"/><Relationship Id="rId4" Type="http://schemas.openxmlformats.org/officeDocument/2006/relationships/image" Target="../media/image72.png"/></Relationships>
</file>

<file path=ppt/slides/_rels/slide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pixabay.com/users/cdz-450928/?utm_source=link-attribution&amp;utm_medium=referral&amp;utm_campaign=image&amp;utm_content=547490" TargetMode="External"/><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hyperlink" Target="https://pixabay.com/?utm_source=link-attribution&amp;utm_medium=referral&amp;utm_campaign=image&amp;utm_content=54749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hyperlink" Target="https://fosil.org.uk/resources/?fosil_title=Initial%20inquiry%20planning%20form" TargetMode="Externa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hyperlink" Target="https://fosil.org.uk/resources/?fosil_title=Initial%20inquiry%20planning%20form" TargetMode="Externa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303206" TargetMode="External"/><Relationship Id="rId2" Type="http://schemas.openxmlformats.org/officeDocument/2006/relationships/hyperlink" Target="https://pixabay.com/users/clker-free-vector-images-3736/?utm_source=link-attribution&amp;utm_medium=referral&amp;utm_campaign=image&amp;utm_content=303206" TargetMode="Externa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303206" TargetMode="External"/><Relationship Id="rId2" Type="http://schemas.openxmlformats.org/officeDocument/2006/relationships/hyperlink" Target="https://pixabay.com/users/clker-free-vector-images-3736/?utm_source=link-attribution&amp;utm_medium=referral&amp;utm_campaign=image&amp;utm_content=303206" TargetMode="Externa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2.png"/><Relationship Id="rId4" Type="http://schemas.openxmlformats.org/officeDocument/2006/relationships/image" Target="../media/image78.jpeg"/></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62.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https://www.youtube.com/embed/7hLXN85YQzI?start=1&amp;feature=oembed" TargetMode="Externa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71.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303206" TargetMode="External"/><Relationship Id="rId2" Type="http://schemas.openxmlformats.org/officeDocument/2006/relationships/hyperlink" Target="https://pixabay.com/users/clker-free-vector-images-3736/?utm_source=link-attribution&amp;utm_medium=referral&amp;utm_campaign=image&amp;utm_content=303206" TargetMode="Externa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 Id="rId5" Type="http://schemas.openxmlformats.org/officeDocument/2006/relationships/image" Target="../media/image62.svg"/><Relationship Id="rId4" Type="http://schemas.openxmlformats.org/officeDocument/2006/relationships/image" Target="../media/image61.png"/></Relationships>
</file>

<file path=ppt/slides/_rels/slide7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jpeg"/></Relationships>
</file>

<file path=ppt/slides/_rels/slide7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303206" TargetMode="External"/><Relationship Id="rId7" Type="http://schemas.openxmlformats.org/officeDocument/2006/relationships/image" Target="../media/image111.png"/><Relationship Id="rId2" Type="http://schemas.openxmlformats.org/officeDocument/2006/relationships/hyperlink" Target="https://pixabay.com/users/clker-free-vector-images-3736/?utm_source=link-attribution&amp;utm_medium=referral&amp;utm_campaign=image&amp;utm_content=303206" TargetMode="External"/><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117.jpeg"/><Relationship Id="rId2" Type="http://schemas.openxmlformats.org/officeDocument/2006/relationships/image" Target="../media/image115.jpeg"/><Relationship Id="rId1" Type="http://schemas.openxmlformats.org/officeDocument/2006/relationships/slideLayout" Target="../slideLayouts/slideLayout6.xml"/><Relationship Id="rId6" Type="http://schemas.openxmlformats.org/officeDocument/2006/relationships/image" Target="../media/image116.jpeg"/><Relationship Id="rId5" Type="http://schemas.openxmlformats.org/officeDocument/2006/relationships/image" Target="../media/image62.svg"/><Relationship Id="rId4" Type="http://schemas.openxmlformats.org/officeDocument/2006/relationships/image" Target="../media/image61.png"/></Relationships>
</file>

<file path=ppt/slides/_rels/slide86.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9.jpeg"/><Relationship Id="rId3" Type="http://schemas.openxmlformats.org/officeDocument/2006/relationships/image" Target="../media/image119.jpeg"/><Relationship Id="rId7" Type="http://schemas.openxmlformats.org/officeDocument/2006/relationships/image" Target="../media/image123.jpeg"/><Relationship Id="rId12" Type="http://schemas.openxmlformats.org/officeDocument/2006/relationships/image" Target="../media/image128.jpeg"/><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22.jpeg"/><Relationship Id="rId11" Type="http://schemas.openxmlformats.org/officeDocument/2006/relationships/image" Target="../media/image127.jpeg"/><Relationship Id="rId5" Type="http://schemas.openxmlformats.org/officeDocument/2006/relationships/image" Target="../media/image121.jpeg"/><Relationship Id="rId15" Type="http://schemas.openxmlformats.org/officeDocument/2006/relationships/image" Target="../media/image131.png"/><Relationship Id="rId10" Type="http://schemas.openxmlformats.org/officeDocument/2006/relationships/image" Target="../media/image126.png"/><Relationship Id="rId4" Type="http://schemas.openxmlformats.org/officeDocument/2006/relationships/image" Target="../media/image120.jpeg"/><Relationship Id="rId9" Type="http://schemas.openxmlformats.org/officeDocument/2006/relationships/image" Target="../media/image125.jpeg"/><Relationship Id="rId14" Type="http://schemas.openxmlformats.org/officeDocument/2006/relationships/image" Target="../media/image130.jpeg"/></Relationships>
</file>

<file path=ppt/slides/_rels/slide8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png"/><Relationship Id="rId4" Type="http://schemas.openxmlformats.org/officeDocument/2006/relationships/image" Target="../media/image135.png"/></Relationships>
</file>

<file path=ppt/slides/_rels/slide8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40.jpe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41.jpe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96.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303206" TargetMode="External"/><Relationship Id="rId2" Type="http://schemas.openxmlformats.org/officeDocument/2006/relationships/hyperlink" Target="https://pixabay.com/users/clker-free-vector-images-3736/?utm_source=link-attribution&amp;utm_medium=referral&amp;utm_campaign=image&amp;utm_content=303206" TargetMode="External"/><Relationship Id="rId1" Type="http://schemas.openxmlformats.org/officeDocument/2006/relationships/slideLayout" Target="../slideLayouts/slideLayout6.xml"/><Relationship Id="rId5" Type="http://schemas.openxmlformats.org/officeDocument/2006/relationships/image" Target="../media/image142.png"/><Relationship Id="rId4" Type="http://schemas.openxmlformats.org/officeDocument/2006/relationships/image" Target="../media/image72.png"/></Relationships>
</file>

<file path=ppt/slides/_rels/slide9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303206" TargetMode="External"/><Relationship Id="rId2" Type="http://schemas.openxmlformats.org/officeDocument/2006/relationships/hyperlink" Target="https://pixabay.com/users/clker-free-vector-images-3736/?utm_source=link-attribution&amp;utm_medium=referral&amp;utm_campaign=image&amp;utm_content=303206" TargetMode="External"/><Relationship Id="rId1" Type="http://schemas.openxmlformats.org/officeDocument/2006/relationships/slideLayout" Target="../slideLayouts/slideLayout6.xml"/><Relationship Id="rId5" Type="http://schemas.openxmlformats.org/officeDocument/2006/relationships/image" Target="../media/image144.png"/><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F66A-6B20-4B48-9EA7-A16AF52BA20C}"/>
              </a:ext>
            </a:extLst>
          </p:cNvPr>
          <p:cNvSpPr>
            <a:spLocks noGrp="1"/>
          </p:cNvSpPr>
          <p:nvPr>
            <p:ph type="title"/>
          </p:nvPr>
        </p:nvSpPr>
        <p:spPr>
          <a:xfrm>
            <a:off x="838200" y="3488668"/>
            <a:ext cx="10515600" cy="1902647"/>
          </a:xfrm>
        </p:spPr>
        <p:txBody>
          <a:bodyPr>
            <a:normAutofit/>
          </a:bodyPr>
          <a:lstStyle/>
          <a:p>
            <a:pPr algn="ctr" rtl="0" fontAlgn="base"/>
            <a:r>
              <a:rPr lang="en-GB">
                <a:solidFill>
                  <a:srgbClr val="E85051"/>
                </a:solidFill>
              </a:rPr>
              <a:t>Recovering the Educational Promise of Inquiry</a:t>
            </a:r>
            <a:br>
              <a:rPr lang="en-GB" b="1">
                <a:solidFill>
                  <a:srgbClr val="E85051"/>
                </a:solidFill>
              </a:rPr>
            </a:br>
            <a:r>
              <a:rPr lang="en-GB" sz="1800" b="1" i="0" u="none" strike="noStrike">
                <a:solidFill>
                  <a:srgbClr val="000000"/>
                </a:solidFill>
                <a:effectLst/>
                <a:latin typeface="Calibri" panose="020F0502020204030204" pitchFamily="34" charset="0"/>
              </a:rPr>
              <a:t>IASL 2023 Extended Workshop</a:t>
            </a:r>
            <a:br>
              <a:rPr lang="en-GB" sz="1400" b="0" i="0" u="none" strike="noStrike">
                <a:solidFill>
                  <a:srgbClr val="000000"/>
                </a:solidFill>
                <a:effectLst/>
                <a:latin typeface="Segoe UI" panose="020B0502040204020203" pitchFamily="34" charset="0"/>
              </a:rPr>
            </a:br>
            <a:r>
              <a:rPr lang="en-GB" sz="1800" b="0" i="0" u="none" strike="noStrike">
                <a:solidFill>
                  <a:srgbClr val="000000"/>
                </a:solidFill>
                <a:effectLst/>
                <a:latin typeface="Calibri" panose="020F0502020204030204" pitchFamily="34" charset="0"/>
              </a:rPr>
              <a:t>17 July 2023</a:t>
            </a:r>
            <a:br>
              <a:rPr lang="en-US" sz="1400" b="0" i="0" u="none" strike="noStrike">
                <a:solidFill>
                  <a:srgbClr val="000000"/>
                </a:solidFill>
                <a:effectLst/>
                <a:latin typeface="Segoe UI" panose="020B0502040204020203" pitchFamily="34" charset="0"/>
              </a:rPr>
            </a:br>
            <a:r>
              <a:rPr lang="en-GB" sz="1800" b="0" i="0" u="none" strike="noStrike">
                <a:solidFill>
                  <a:srgbClr val="000000"/>
                </a:solidFill>
                <a:effectLst/>
                <a:latin typeface="Calibri" panose="020F0502020204030204" pitchFamily="34" charset="0"/>
              </a:rPr>
              <a:t>Darryl Toerien</a:t>
            </a:r>
            <a:r>
              <a:rPr lang="en-US" sz="1800" b="0" i="0" u="none" strike="noStrike">
                <a:solidFill>
                  <a:srgbClr val="000000"/>
                </a:solidFill>
                <a:effectLst/>
                <a:latin typeface="Calibri" panose="020F0502020204030204" pitchFamily="34" charset="0"/>
              </a:rPr>
              <a:t>​ | Jenny Toerien</a:t>
            </a:r>
            <a:br>
              <a:rPr lang="en-US" sz="1400" b="0" i="0" u="none" strike="noStrike">
                <a:solidFill>
                  <a:srgbClr val="000000"/>
                </a:solidFill>
                <a:effectLst/>
                <a:latin typeface="Segoe UI" panose="020B0502040204020203" pitchFamily="34" charset="0"/>
              </a:rPr>
            </a:br>
            <a:r>
              <a:rPr lang="en-GB" sz="1800" b="0" i="0" u="none" strike="noStrike">
                <a:solidFill>
                  <a:srgbClr val="000000"/>
                </a:solidFill>
                <a:effectLst/>
                <a:latin typeface="Calibri" panose="020F0502020204030204" pitchFamily="34" charset="0"/>
              </a:rPr>
              <a:t>toeriend@blanchelande.sch.gg | toerienj@blanchelande.sch.gg</a:t>
            </a:r>
            <a:endParaRPr lang="en-GB" sz="3600">
              <a:cs typeface="Calibri Light"/>
            </a:endParaRPr>
          </a:p>
        </p:txBody>
      </p:sp>
      <p:grpSp>
        <p:nvGrpSpPr>
          <p:cNvPr id="11" name="Group 10">
            <a:extLst>
              <a:ext uri="{FF2B5EF4-FFF2-40B4-BE49-F238E27FC236}">
                <a16:creationId xmlns:a16="http://schemas.microsoft.com/office/drawing/2014/main" id="{C70DAC6B-C0E8-2D7D-3C50-40A637F0AAB6}"/>
              </a:ext>
            </a:extLst>
          </p:cNvPr>
          <p:cNvGrpSpPr/>
          <p:nvPr/>
        </p:nvGrpSpPr>
        <p:grpSpPr>
          <a:xfrm>
            <a:off x="0" y="5544013"/>
            <a:ext cx="12203875" cy="1325563"/>
            <a:chOff x="11875" y="5544013"/>
            <a:chExt cx="12192000" cy="1325563"/>
          </a:xfrm>
        </p:grpSpPr>
        <p:sp>
          <p:nvSpPr>
            <p:cNvPr id="7" name="Rectangle 6">
              <a:extLst>
                <a:ext uri="{FF2B5EF4-FFF2-40B4-BE49-F238E27FC236}">
                  <a16:creationId xmlns:a16="http://schemas.microsoft.com/office/drawing/2014/main" id="{AB34886E-76D5-2B33-0F55-61AF566D9447}"/>
                </a:ext>
              </a:extLst>
            </p:cNvPr>
            <p:cNvSpPr/>
            <p:nvPr/>
          </p:nvSpPr>
          <p:spPr>
            <a:xfrm>
              <a:off x="11875" y="5544013"/>
              <a:ext cx="12192000" cy="1325563"/>
            </a:xfrm>
            <a:prstGeom prst="rect">
              <a:avLst/>
            </a:prstGeom>
            <a:solidFill>
              <a:srgbClr val="E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Logo&#10;&#10;Description automatically generated">
              <a:extLst>
                <a:ext uri="{FF2B5EF4-FFF2-40B4-BE49-F238E27FC236}">
                  <a16:creationId xmlns:a16="http://schemas.microsoft.com/office/drawing/2014/main" id="{32B41240-02D7-AEFB-C68A-974D7AA77A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4090" y="5710387"/>
              <a:ext cx="839692" cy="1032121"/>
            </a:xfrm>
            <a:prstGeom prst="rect">
              <a:avLst/>
            </a:prstGeom>
          </p:spPr>
        </p:pic>
        <p:sp>
          <p:nvSpPr>
            <p:cNvPr id="9" name="TextBox 8">
              <a:extLst>
                <a:ext uri="{FF2B5EF4-FFF2-40B4-BE49-F238E27FC236}">
                  <a16:creationId xmlns:a16="http://schemas.microsoft.com/office/drawing/2014/main" id="{527425FA-D691-CF3D-BF63-6275581B5AD3}"/>
                </a:ext>
              </a:extLst>
            </p:cNvPr>
            <p:cNvSpPr txBox="1"/>
            <p:nvPr/>
          </p:nvSpPr>
          <p:spPr>
            <a:xfrm>
              <a:off x="5777888" y="5849956"/>
              <a:ext cx="5171954" cy="892552"/>
            </a:xfrm>
            <a:prstGeom prst="rect">
              <a:avLst/>
            </a:prstGeom>
            <a:noFill/>
          </p:spPr>
          <p:txBody>
            <a:bodyPr wrap="square" rtlCol="0">
              <a:spAutoFit/>
            </a:bodyPr>
            <a:lstStyle/>
            <a:p>
              <a:pPr algn="r"/>
              <a:r>
                <a:rPr lang="en-GB" sz="2800">
                  <a:solidFill>
                    <a:schemeClr val="bg1"/>
                  </a:solidFill>
                  <a:latin typeface="Perpetua" panose="02020502060401020303" pitchFamily="18" charset="0"/>
                </a:rPr>
                <a:t>Blanchelande College Libraries</a:t>
              </a:r>
            </a:p>
            <a:p>
              <a:pPr algn="r"/>
              <a:r>
                <a:rPr lang="en-GB" sz="2400" i="1">
                  <a:solidFill>
                    <a:schemeClr val="bg1"/>
                  </a:solidFill>
                  <a:latin typeface="Perpetua" panose="02020502060401020303" pitchFamily="18" charset="0"/>
                </a:rPr>
                <a:t>Enabling Heroic Inquiry</a:t>
              </a:r>
            </a:p>
          </p:txBody>
        </p:sp>
        <p:pic>
          <p:nvPicPr>
            <p:cNvPr id="10" name="Picture 9" descr="Graphical user interface, application&#10;&#10;Description automatically generated">
              <a:extLst>
                <a:ext uri="{FF2B5EF4-FFF2-40B4-BE49-F238E27FC236}">
                  <a16:creationId xmlns:a16="http://schemas.microsoft.com/office/drawing/2014/main" id="{EF8F6094-F061-DC89-3F2B-1CEDFC0A955A}"/>
                </a:ext>
              </a:extLst>
            </p:cNvPr>
            <p:cNvPicPr>
              <a:picLocks noChangeAspect="1"/>
            </p:cNvPicPr>
            <p:nvPr/>
          </p:nvPicPr>
          <p:blipFill rotWithShape="1">
            <a:blip r:embed="rId4" cstate="screen">
              <a:clrChange>
                <a:clrFrom>
                  <a:srgbClr val="FFFFFF"/>
                </a:clrFrom>
                <a:clrTo>
                  <a:srgbClr val="FFFFFF">
                    <a:alpha val="0"/>
                  </a:srgbClr>
                </a:clrTo>
              </a:clrChange>
              <a:biLevel thresh="25000"/>
              <a:extLst>
                <a:ext uri="{BEBA8EAE-BF5A-486C-A8C5-ECC9F3942E4B}">
                  <a14:imgProps xmlns:a14="http://schemas.microsoft.com/office/drawing/2010/main">
                    <a14:imgLayer r:embed="rId5">
                      <a14:imgEffect>
                        <a14:sharpenSoften amount="33000"/>
                      </a14:imgEffect>
                      <a14:imgEffect>
                        <a14:brightnessContrast bright="19000" contrast="71000"/>
                      </a14:imgEffect>
                    </a14:imgLayer>
                  </a14:imgProps>
                </a:ext>
                <a:ext uri="{28A0092B-C50C-407E-A947-70E740481C1C}">
                  <a14:useLocalDpi xmlns:a14="http://schemas.microsoft.com/office/drawing/2010/main"/>
                </a:ext>
              </a:extLst>
            </a:blip>
            <a:srcRect/>
            <a:stretch/>
          </p:blipFill>
          <p:spPr>
            <a:xfrm>
              <a:off x="11069505" y="5603981"/>
              <a:ext cx="981136" cy="1206260"/>
            </a:xfrm>
            <a:prstGeom prst="rect">
              <a:avLst/>
            </a:prstGeom>
          </p:spPr>
        </p:pic>
      </p:grpSp>
      <p:pic>
        <p:nvPicPr>
          <p:cNvPr id="5" name="Picture 4" descr="A close-up of a book&#10;&#10;Description automatically generated">
            <a:extLst>
              <a:ext uri="{FF2B5EF4-FFF2-40B4-BE49-F238E27FC236}">
                <a16:creationId xmlns:a16="http://schemas.microsoft.com/office/drawing/2014/main" id="{86F7F51F-215F-6DF6-9671-DE1BDA8D05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5942" y="587609"/>
            <a:ext cx="3105278" cy="2599767"/>
          </a:xfrm>
          <a:prstGeom prst="rect">
            <a:avLst/>
          </a:prstGeom>
        </p:spPr>
      </p:pic>
      <p:pic>
        <p:nvPicPr>
          <p:cNvPr id="13" name="Picture 12" descr="A book cover with text&#10;&#10;Description automatically generated">
            <a:extLst>
              <a:ext uri="{FF2B5EF4-FFF2-40B4-BE49-F238E27FC236}">
                <a16:creationId xmlns:a16="http://schemas.microsoft.com/office/drawing/2014/main" id="{C209FE2F-E558-1481-0987-14E6719EF34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88625" y="287067"/>
            <a:ext cx="2737433" cy="3082265"/>
          </a:xfrm>
          <a:prstGeom prst="rect">
            <a:avLst/>
          </a:prstGeom>
        </p:spPr>
      </p:pic>
      <p:pic>
        <p:nvPicPr>
          <p:cNvPr id="15" name="Picture 14" descr="A cartoon dog with a white paper with leaves around its neck&#10;&#10;Description automatically generated">
            <a:extLst>
              <a:ext uri="{FF2B5EF4-FFF2-40B4-BE49-F238E27FC236}">
                <a16:creationId xmlns:a16="http://schemas.microsoft.com/office/drawing/2014/main" id="{BFD4FB40-E710-21E5-0B3C-DFB9B9532D8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43361" y="755607"/>
            <a:ext cx="3105278" cy="2264520"/>
          </a:xfrm>
          <a:prstGeom prst="rect">
            <a:avLst/>
          </a:prstGeom>
        </p:spPr>
      </p:pic>
    </p:spTree>
    <p:extLst>
      <p:ext uri="{BB962C8B-B14F-4D97-AF65-F5344CB8AC3E}">
        <p14:creationId xmlns:p14="http://schemas.microsoft.com/office/powerpoint/2010/main" val="159810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Inquiry as a [most] Potent Survival Strategy</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199" y="1825625"/>
            <a:ext cx="6809509" cy="4351338"/>
          </a:xfrm>
        </p:spPr>
        <p:txBody>
          <a:bodyPr anchor="ctr">
            <a:normAutofit/>
          </a:bodyPr>
          <a:lstStyle/>
          <a:p>
            <a:pPr marL="0" indent="0">
              <a:buNone/>
            </a:pPr>
            <a:r>
              <a:rPr lang="en-GB"/>
              <a:t>“Of all the ‘survival strategies’ education has to offer, none is more potent or in greater need of explication than the ‘inquiry environment.’”</a:t>
            </a:r>
          </a:p>
          <a:p>
            <a:pPr marL="0" indent="0">
              <a:buNone/>
            </a:pPr>
            <a:endParaRPr lang="en-GB" sz="2400"/>
          </a:p>
          <a:p>
            <a:pPr marL="0" indent="0" algn="r">
              <a:buNone/>
            </a:pPr>
            <a:r>
              <a:rPr lang="en-GB" sz="2400"/>
              <a:t>Neil Postman &amp; Charles </a:t>
            </a:r>
            <a:r>
              <a:rPr lang="en-GB" sz="2400" err="1"/>
              <a:t>Weingartner</a:t>
            </a:r>
            <a:r>
              <a:rPr lang="en-GB" sz="2400"/>
              <a:t> (1969, p. 36)</a:t>
            </a:r>
          </a:p>
        </p:txBody>
      </p:sp>
      <p:pic>
        <p:nvPicPr>
          <p:cNvPr id="8" name="Content Placeholder 7" descr="A book cover with a drawing of a fruit&#10;&#10;Description automatically generated">
            <a:extLst>
              <a:ext uri="{FF2B5EF4-FFF2-40B4-BE49-F238E27FC236}">
                <a16:creationId xmlns:a16="http://schemas.microsoft.com/office/drawing/2014/main" id="{801FC454-20DA-B554-537A-5122FB63C7A2}"/>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8412347" y="1690688"/>
            <a:ext cx="2727655" cy="4486275"/>
          </a:xfrm>
        </p:spPr>
      </p:pic>
    </p:spTree>
    <p:extLst>
      <p:ext uri="{BB962C8B-B14F-4D97-AF65-F5344CB8AC3E}">
        <p14:creationId xmlns:p14="http://schemas.microsoft.com/office/powerpoint/2010/main" val="13851051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9699-DCA6-8CF9-F1EB-603605B66C98}"/>
              </a:ext>
            </a:extLst>
          </p:cNvPr>
          <p:cNvSpPr>
            <a:spLocks noGrp="1"/>
          </p:cNvSpPr>
          <p:nvPr>
            <p:ph type="title"/>
          </p:nvPr>
        </p:nvSpPr>
        <p:spPr/>
        <p:txBody>
          <a:bodyPr/>
          <a:lstStyle/>
          <a:p>
            <a:r>
              <a:rPr lang="en-GB" b="1">
                <a:cs typeface="Calibri Light"/>
              </a:rPr>
              <a:t>There’s more to life than this</a:t>
            </a:r>
            <a:endParaRPr lang="en-GB" b="1"/>
          </a:p>
        </p:txBody>
      </p:sp>
      <p:sp>
        <p:nvSpPr>
          <p:cNvPr id="3" name="Content Placeholder 2">
            <a:extLst>
              <a:ext uri="{FF2B5EF4-FFF2-40B4-BE49-F238E27FC236}">
                <a16:creationId xmlns:a16="http://schemas.microsoft.com/office/drawing/2014/main" id="{9B92BA87-0715-1FBA-9BC0-FE6573143EED}"/>
              </a:ext>
            </a:extLst>
          </p:cNvPr>
          <p:cNvSpPr>
            <a:spLocks noGrp="1"/>
          </p:cNvSpPr>
          <p:nvPr>
            <p:ph idx="4294967295"/>
          </p:nvPr>
        </p:nvSpPr>
        <p:spPr>
          <a:xfrm>
            <a:off x="0" y="1936750"/>
            <a:ext cx="10515600" cy="3959225"/>
          </a:xfrm>
        </p:spPr>
        <p:txBody>
          <a:bodyPr vert="horz" lIns="91440" tIns="45720" rIns="91440" bIns="45720" rtlCol="0" anchor="t">
            <a:normAutofit/>
          </a:bodyPr>
          <a:lstStyle/>
          <a:p>
            <a:r>
              <a:rPr lang="en-GB">
                <a:cs typeface="Calibri"/>
              </a:rPr>
              <a:t>Impact can go far beyond the classroom.</a:t>
            </a:r>
          </a:p>
        </p:txBody>
      </p:sp>
      <p:pic>
        <p:nvPicPr>
          <p:cNvPr id="4" name="Picture 3" descr="A picture containing text, design&#10;&#10;Description automatically generated">
            <a:extLst>
              <a:ext uri="{FF2B5EF4-FFF2-40B4-BE49-F238E27FC236}">
                <a16:creationId xmlns:a16="http://schemas.microsoft.com/office/drawing/2014/main" id="{1E218915-EF4C-E594-D032-CE19CFA0AA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51522" y="135987"/>
            <a:ext cx="2015522" cy="1800000"/>
          </a:xfrm>
          <a:prstGeom prst="roundRect">
            <a:avLst/>
          </a:prstGeom>
          <a:ln>
            <a:noFill/>
          </a:ln>
          <a:effectLst/>
        </p:spPr>
      </p:pic>
      <p:sp>
        <p:nvSpPr>
          <p:cNvPr id="6" name="Flowchart: Alternate Process 28">
            <a:extLst>
              <a:ext uri="{FF2B5EF4-FFF2-40B4-BE49-F238E27FC236}">
                <a16:creationId xmlns:a16="http://schemas.microsoft.com/office/drawing/2014/main" id="{7081DA6B-8D92-26EB-222B-114A1878ED49}"/>
              </a:ext>
            </a:extLst>
          </p:cNvPr>
          <p:cNvSpPr/>
          <p:nvPr/>
        </p:nvSpPr>
        <p:spPr>
          <a:xfrm>
            <a:off x="6059107" y="2085898"/>
            <a:ext cx="6039480" cy="2940783"/>
          </a:xfrm>
          <a:prstGeom prst="wedgeRoundRectCallout">
            <a:avLst>
              <a:gd name="adj1" fmla="val -40468"/>
              <a:gd name="adj2" fmla="val 58747"/>
              <a:gd name="adj3" fmla="val 16667"/>
            </a:avLst>
          </a:prstGeom>
          <a:solidFill>
            <a:srgbClr val="DDD1E8"/>
          </a:solidFill>
          <a:ln>
            <a:solidFill>
              <a:srgbClr val="6624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662483"/>
                </a:solidFill>
                <a:effectLst/>
                <a:uLnTx/>
                <a:uFillTx/>
                <a:latin typeface="Calibri" panose="020F0502020204030204"/>
                <a:ea typeface="+mn-ea"/>
                <a:cs typeface="+mn-cs"/>
              </a:rPr>
              <a:t>“I also uniquely learned about my family and stories I've never heard before.  My project allowed me to open up those conversations which I otherwise may not have had.”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662483"/>
                </a:solidFill>
                <a:effectLst/>
                <a:uLnTx/>
                <a:uFillTx/>
                <a:latin typeface="Calibri" panose="020F0502020204030204"/>
                <a:ea typeface="+mn-ea"/>
                <a:cs typeface="+mn-cs"/>
              </a:rPr>
              <a:t>- EPQ student</a:t>
            </a:r>
          </a:p>
        </p:txBody>
      </p:sp>
      <p:sp>
        <p:nvSpPr>
          <p:cNvPr id="5" name="Rounded Rectangular Callout 4">
            <a:extLst>
              <a:ext uri="{FF2B5EF4-FFF2-40B4-BE49-F238E27FC236}">
                <a16:creationId xmlns:a16="http://schemas.microsoft.com/office/drawing/2014/main" id="{80D7D12C-1634-D103-E622-E88A3C2A3283}"/>
              </a:ext>
            </a:extLst>
          </p:cNvPr>
          <p:cNvSpPr/>
          <p:nvPr/>
        </p:nvSpPr>
        <p:spPr>
          <a:xfrm>
            <a:off x="93413" y="2817459"/>
            <a:ext cx="5300914" cy="2747769"/>
          </a:xfrm>
          <a:prstGeom prst="wedgeRoundRectCallout">
            <a:avLst>
              <a:gd name="adj1" fmla="val -1307"/>
              <a:gd name="adj2" fmla="val 73317"/>
              <a:gd name="adj3" fmla="val 16667"/>
            </a:avLst>
          </a:prstGeom>
          <a:solidFill>
            <a:srgbClr val="DDD1E8"/>
          </a:solidFill>
          <a:ln w="6350">
            <a:solidFill>
              <a:srgbClr val="662483"/>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a:ln>
                  <a:noFill/>
                </a:ln>
                <a:solidFill>
                  <a:srgbClr val="662483"/>
                </a:solidFill>
                <a:effectLst/>
                <a:uLnTx/>
                <a:uFillTx/>
                <a:latin typeface="Calibri" panose="020F0502020204030204"/>
                <a:ea typeface="+mn-lt"/>
                <a:cs typeface="Calibri" panose="020F0502020204030204"/>
              </a:rPr>
              <a:t>I've learned about how much I care for Earth and its oceans. I learned how to sew which is a nice hobby…</a:t>
            </a:r>
            <a:r>
              <a:rPr kumimoji="0" lang="en-US" sz="2400" b="0" i="0" u="none" strike="noStrike" kern="1200" cap="none" spc="0" normalizeH="0" baseline="0" noProof="0">
                <a:ln>
                  <a:noFill/>
                </a:ln>
                <a:solidFill>
                  <a:srgbClr val="662483"/>
                </a:solidFill>
                <a:effectLst/>
                <a:uLnTx/>
                <a:uFillTx/>
                <a:latin typeface="Calibri" panose="020F0502020204030204"/>
                <a:ea typeface="+mn-ea"/>
                <a:cs typeface="Times New Roman"/>
              </a:rPr>
              <a:t>I found out that I can deal with hot water and use it sensibly and not get worried that it will burn me.</a:t>
            </a:r>
            <a:endParaRPr kumimoji="0" lang="en-US" sz="2400" b="0" i="0" u="none" strike="noStrike" kern="1200" cap="none" spc="0" normalizeH="0" baseline="0" noProof="0">
              <a:ln>
                <a:noFill/>
              </a:ln>
              <a:solidFill>
                <a:srgbClr val="662483"/>
              </a:solidFill>
              <a:effectLst/>
              <a:uLnTx/>
              <a:uFillTx/>
              <a:latin typeface="Calibri" panose="020F0502020204030204"/>
              <a:ea typeface="+mn-ea"/>
              <a:cs typeface="Times New Roman" panose="02020603050405020304" pitchFamily="18" charset="0"/>
            </a:endParaRPr>
          </a:p>
        </p:txBody>
      </p:sp>
      <p:sp>
        <p:nvSpPr>
          <p:cNvPr id="8" name="Rounded Rectangular Callout 7">
            <a:extLst>
              <a:ext uri="{FF2B5EF4-FFF2-40B4-BE49-F238E27FC236}">
                <a16:creationId xmlns:a16="http://schemas.microsoft.com/office/drawing/2014/main" id="{AF7B58BB-7088-3B6B-4E50-18EB8EB36F35}"/>
              </a:ext>
            </a:extLst>
          </p:cNvPr>
          <p:cNvSpPr/>
          <p:nvPr/>
        </p:nvSpPr>
        <p:spPr>
          <a:xfrm>
            <a:off x="5822410" y="5467689"/>
            <a:ext cx="4835884" cy="995309"/>
          </a:xfrm>
          <a:prstGeom prst="wedgeRoundRectCallout">
            <a:avLst>
              <a:gd name="adj1" fmla="val 43975"/>
              <a:gd name="adj2" fmla="val 68604"/>
              <a:gd name="adj3" fmla="val 16667"/>
            </a:avLst>
          </a:prstGeom>
          <a:solidFill>
            <a:srgbClr val="DDD1E8"/>
          </a:solidFill>
          <a:ln w="6350">
            <a:solidFill>
              <a:srgbClr val="662483"/>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a:ln>
                  <a:noFill/>
                </a:ln>
                <a:solidFill>
                  <a:srgbClr val="662483"/>
                </a:solidFill>
                <a:effectLst/>
                <a:uLnTx/>
                <a:uFillTx/>
                <a:latin typeface="Calibri" panose="020F0502020204030204" pitchFamily="34" charset="0"/>
                <a:ea typeface="+mn-ea"/>
                <a:cs typeface="Times New Roman" panose="02020603050405020304" pitchFamily="18" charset="0"/>
              </a:rPr>
              <a:t>Through this project I learnt that if I put in effort, I can do it.</a:t>
            </a:r>
          </a:p>
        </p:txBody>
      </p:sp>
    </p:spTree>
    <p:extLst>
      <p:ext uri="{BB962C8B-B14F-4D97-AF65-F5344CB8AC3E}">
        <p14:creationId xmlns:p14="http://schemas.microsoft.com/office/powerpoint/2010/main" val="25801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0"/>
                            </p:stCondLst>
                            <p:childTnLst>
                              <p:par>
                                <p:cTn id="8" presetID="1" presetClass="entr" presetSubtype="0" fill="hold" grpId="0" nodeType="afterEffect">
                                  <p:stCondLst>
                                    <p:cond delay="50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b="1"/>
              <a:t>Final thought…</a:t>
            </a:r>
          </a:p>
        </p:txBody>
      </p:sp>
      <p:sp>
        <p:nvSpPr>
          <p:cNvPr id="9" name="TextBox 8">
            <a:extLst>
              <a:ext uri="{FF2B5EF4-FFF2-40B4-BE49-F238E27FC236}">
                <a16:creationId xmlns:a16="http://schemas.microsoft.com/office/drawing/2014/main" id="{33BE3C3D-BA7D-DD98-B802-0E254DAB42CC}"/>
              </a:ext>
            </a:extLst>
          </p:cNvPr>
          <p:cNvSpPr txBox="1"/>
          <p:nvPr/>
        </p:nvSpPr>
        <p:spPr>
          <a:xfrm>
            <a:off x="222391" y="5504999"/>
            <a:ext cx="47464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Image by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Clker-Free-Vector-Images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from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Pixabay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6597CE5-1E20-6422-4A2C-969703FF1718}"/>
              </a:ext>
            </a:extLst>
          </p:cNvPr>
          <p:cNvSpPr txBox="1"/>
          <p:nvPr/>
        </p:nvSpPr>
        <p:spPr>
          <a:xfrm>
            <a:off x="4715100" y="2226084"/>
            <a:ext cx="7476900"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What </a:t>
            </a:r>
            <a:r>
              <a:rPr kumimoji="0" lang="en-GB" sz="4400" b="1" i="0" u="none" strike="noStrike" kern="1200" cap="none" spc="0" normalizeH="0" baseline="0" noProof="0">
                <a:ln>
                  <a:noFill/>
                </a:ln>
                <a:solidFill>
                  <a:prstClr val="black"/>
                </a:solidFill>
                <a:effectLst/>
                <a:uLnTx/>
                <a:uFillTx/>
                <a:latin typeface="Calibri" panose="020F0502020204030204"/>
                <a:ea typeface="+mn-ea"/>
                <a:cs typeface="+mn-cs"/>
              </a:rPr>
              <a:t>one thing </a:t>
            </a: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have you heard or discussed today that you want to use in your planning for next term?</a:t>
            </a:r>
          </a:p>
        </p:txBody>
      </p:sp>
      <p:grpSp>
        <p:nvGrpSpPr>
          <p:cNvPr id="6" name="Group 5">
            <a:extLst>
              <a:ext uri="{FF2B5EF4-FFF2-40B4-BE49-F238E27FC236}">
                <a16:creationId xmlns:a16="http://schemas.microsoft.com/office/drawing/2014/main" id="{F6F79204-FE7D-D6AD-2CF4-B88C169033CE}"/>
              </a:ext>
            </a:extLst>
          </p:cNvPr>
          <p:cNvGrpSpPr/>
          <p:nvPr/>
        </p:nvGrpSpPr>
        <p:grpSpPr>
          <a:xfrm>
            <a:off x="222391" y="1832231"/>
            <a:ext cx="4212897" cy="3857434"/>
            <a:chOff x="222391" y="1832231"/>
            <a:chExt cx="4212897" cy="3857434"/>
          </a:xfrm>
        </p:grpSpPr>
        <p:pic>
          <p:nvPicPr>
            <p:cNvPr id="7" name="Picture 6" descr="A pair of white and orange speech bubbles&#10;&#10;Description automatically generated with low confidence">
              <a:extLst>
                <a:ext uri="{FF2B5EF4-FFF2-40B4-BE49-F238E27FC236}">
                  <a16:creationId xmlns:a16="http://schemas.microsoft.com/office/drawing/2014/main" id="{0D87B14D-0DA7-0978-7597-E35E5D7F3A80}"/>
                </a:ext>
              </a:extLst>
            </p:cNvPr>
            <p:cNvPicPr>
              <a:picLocks noChangeAspect="1"/>
            </p:cNvPicPr>
            <p:nvPr/>
          </p:nvPicPr>
          <p:blipFill>
            <a:blip r:embed="rId4">
              <a:biLevel thresh="75000"/>
              <a:extLst>
                <a:ext uri="{28A0092B-C50C-407E-A947-70E740481C1C}">
                  <a14:useLocalDpi xmlns:a14="http://schemas.microsoft.com/office/drawing/2010/main"/>
                </a:ext>
              </a:extLst>
            </a:blip>
            <a:stretch>
              <a:fillRect/>
            </a:stretch>
          </p:blipFill>
          <p:spPr>
            <a:xfrm>
              <a:off x="222391" y="1832231"/>
              <a:ext cx="4212897" cy="3857434"/>
            </a:xfrm>
            <a:prstGeom prst="rect">
              <a:avLst/>
            </a:prstGeom>
          </p:spPr>
        </p:pic>
        <p:pic>
          <p:nvPicPr>
            <p:cNvPr id="5" name="Picture 4" descr="A diagram of a person's head&#10;&#10;Description automatically generated">
              <a:extLst>
                <a:ext uri="{FF2B5EF4-FFF2-40B4-BE49-F238E27FC236}">
                  <a16:creationId xmlns:a16="http://schemas.microsoft.com/office/drawing/2014/main" id="{813A9CC2-D0B4-9C6D-C2A0-1A36236F7680}"/>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04731" y="2035431"/>
              <a:ext cx="1841556" cy="2034179"/>
            </a:xfrm>
            <a:prstGeom prst="rect">
              <a:avLst/>
            </a:prstGeom>
          </p:spPr>
        </p:pic>
      </p:grpSp>
    </p:spTree>
    <p:extLst>
      <p:ext uri="{BB962C8B-B14F-4D97-AF65-F5344CB8AC3E}">
        <p14:creationId xmlns:p14="http://schemas.microsoft.com/office/powerpoint/2010/main" val="27534603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dirty="0">
                <a:solidFill>
                  <a:srgbClr val="E85051"/>
                </a:solidFill>
              </a:rPr>
              <a:t>An Introductory and Concluding Question</a:t>
            </a:r>
            <a:endParaRPr lang="en-GB" dirty="0">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200" y="1825625"/>
            <a:ext cx="5420096" cy="4351338"/>
          </a:xfrm>
        </p:spPr>
        <p:txBody>
          <a:bodyPr anchor="ctr">
            <a:normAutofit/>
          </a:bodyPr>
          <a:lstStyle/>
          <a:p>
            <a:pPr marL="0" indent="0">
              <a:buNone/>
            </a:pPr>
            <a:r>
              <a:rPr lang="en-GB" dirty="0"/>
              <a:t>What do you do that AI could not do, or could not do better.</a:t>
            </a:r>
          </a:p>
          <a:p>
            <a:pPr marL="0" indent="0">
              <a:buNone/>
            </a:pPr>
            <a:endParaRPr lang="en-GB" sz="2400" dirty="0"/>
          </a:p>
          <a:p>
            <a:pPr marL="0" indent="0" algn="r">
              <a:buNone/>
            </a:pPr>
            <a:r>
              <a:rPr lang="en-GB" sz="2400" dirty="0"/>
              <a:t>Brother George Van </a:t>
            </a:r>
            <a:r>
              <a:rPr lang="en-GB" sz="2400" dirty="0" err="1"/>
              <a:t>Grieken</a:t>
            </a:r>
            <a:endParaRPr lang="en-GB" sz="2400" dirty="0"/>
          </a:p>
          <a:p>
            <a:pPr marL="0" indent="0" algn="r">
              <a:buNone/>
            </a:pPr>
            <a:r>
              <a:rPr lang="en-GB" sz="2400" dirty="0"/>
              <a:t>Secretary Coordinator of Lasallian Research and Resources for the Institute</a:t>
            </a:r>
          </a:p>
        </p:txBody>
      </p:sp>
      <p:pic>
        <p:nvPicPr>
          <p:cNvPr id="7" name="Content Placeholder 6" descr="A person wearing glasses and a black shirt&#10;&#10;Description automatically generated">
            <a:extLst>
              <a:ext uri="{FF2B5EF4-FFF2-40B4-BE49-F238E27FC236}">
                <a16:creationId xmlns:a16="http://schemas.microsoft.com/office/drawing/2014/main" id="{A72C1E05-79B8-3675-2228-8508C57AEE13}"/>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8401191" y="1690688"/>
            <a:ext cx="2530646" cy="4351338"/>
          </a:xfrm>
        </p:spPr>
      </p:pic>
      <p:sp>
        <p:nvSpPr>
          <p:cNvPr id="9" name="TextBox 8">
            <a:extLst>
              <a:ext uri="{FF2B5EF4-FFF2-40B4-BE49-F238E27FC236}">
                <a16:creationId xmlns:a16="http://schemas.microsoft.com/office/drawing/2014/main" id="{9CBCD3F7-596C-1176-C541-79317100D54C}"/>
              </a:ext>
            </a:extLst>
          </p:cNvPr>
          <p:cNvSpPr txBox="1"/>
          <p:nvPr/>
        </p:nvSpPr>
        <p:spPr>
          <a:xfrm>
            <a:off x="7173686" y="6023207"/>
            <a:ext cx="4931228" cy="246965"/>
          </a:xfrm>
          <a:prstGeom prst="rect">
            <a:avLst/>
          </a:prstGeom>
          <a:noFill/>
        </p:spPr>
        <p:txBody>
          <a:bodyPr wrap="square">
            <a:spAutoFit/>
          </a:bodyPr>
          <a:lstStyle/>
          <a:p>
            <a:r>
              <a:rPr lang="en-GB" sz="1000" dirty="0"/>
              <a:t>https://</a:t>
            </a:r>
            <a:r>
              <a:rPr lang="en-GB" sz="1000" dirty="0" err="1"/>
              <a:t>lasallian.info</a:t>
            </a:r>
            <a:r>
              <a:rPr lang="en-GB" sz="1000" dirty="0"/>
              <a:t>/brother-george-van-grieken-to-lead-research-and-resources-in-rome/</a:t>
            </a:r>
          </a:p>
        </p:txBody>
      </p:sp>
    </p:spTree>
    <p:extLst>
      <p:ext uri="{BB962C8B-B14F-4D97-AF65-F5344CB8AC3E}">
        <p14:creationId xmlns:p14="http://schemas.microsoft.com/office/powerpoint/2010/main" val="3307719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Inquiry as Integral to Non-Trivial Schooling</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199" y="1825625"/>
            <a:ext cx="6358247" cy="4351338"/>
          </a:xfrm>
        </p:spPr>
        <p:txBody>
          <a:bodyPr anchor="ctr">
            <a:normAutofit/>
          </a:bodyPr>
          <a:lstStyle/>
          <a:p>
            <a:pPr marL="0" indent="0">
              <a:buNone/>
            </a:pPr>
            <a:r>
              <a:rPr lang="en-GB"/>
              <a:t>“Non-trivial schooling can provide a point of view from which what </a:t>
            </a:r>
            <a:r>
              <a:rPr lang="en-GB" i="1"/>
              <a:t>is</a:t>
            </a:r>
            <a:r>
              <a:rPr lang="en-GB"/>
              <a:t> {</a:t>
            </a:r>
            <a:r>
              <a:rPr lang="en-GB">
                <a:solidFill>
                  <a:srgbClr val="E85051"/>
                </a:solidFill>
              </a:rPr>
              <a:t>reality</a:t>
            </a:r>
            <a:r>
              <a:rPr lang="en-GB"/>
              <a:t>} can be seen clearly, what </a:t>
            </a:r>
            <a:r>
              <a:rPr lang="en-GB" i="1"/>
              <a:t>was</a:t>
            </a:r>
            <a:r>
              <a:rPr lang="en-GB"/>
              <a:t> as a living present, and what </a:t>
            </a:r>
            <a:r>
              <a:rPr lang="en-GB" i="1"/>
              <a:t>will be </a:t>
            </a:r>
            <a:r>
              <a:rPr lang="en-GB"/>
              <a:t>as filled with possibility.”</a:t>
            </a:r>
          </a:p>
          <a:p>
            <a:pPr marL="0" indent="0">
              <a:buNone/>
            </a:pPr>
            <a:endParaRPr lang="en-GB" sz="2400"/>
          </a:p>
          <a:p>
            <a:pPr marL="0" indent="0" algn="r">
              <a:buNone/>
            </a:pPr>
            <a:r>
              <a:rPr lang="en-GB" sz="2400"/>
              <a:t>Neil Postman (1996, p. x)</a:t>
            </a:r>
          </a:p>
        </p:txBody>
      </p:sp>
      <p:pic>
        <p:nvPicPr>
          <p:cNvPr id="8" name="Content Placeholder 7">
            <a:extLst>
              <a:ext uri="{FF2B5EF4-FFF2-40B4-BE49-F238E27FC236}">
                <a16:creationId xmlns:a16="http://schemas.microsoft.com/office/drawing/2014/main" id="{801FC454-20DA-B554-537A-5122FB63C7A2}"/>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8122722" y="1690119"/>
            <a:ext cx="2749631" cy="4486844"/>
          </a:xfrm>
        </p:spPr>
      </p:pic>
    </p:spTree>
    <p:extLst>
      <p:ext uri="{BB962C8B-B14F-4D97-AF65-F5344CB8AC3E}">
        <p14:creationId xmlns:p14="http://schemas.microsoft.com/office/powerpoint/2010/main" val="331199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Inquiry as Integral to Success</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200" y="1825625"/>
            <a:ext cx="5800106" cy="4351338"/>
          </a:xfrm>
        </p:spPr>
        <p:txBody>
          <a:bodyPr anchor="ctr">
            <a:normAutofit/>
          </a:bodyPr>
          <a:lstStyle/>
          <a:p>
            <a:pPr marL="0" indent="0">
              <a:buNone/>
            </a:pPr>
            <a:r>
              <a:rPr lang="en-GB"/>
              <a:t>Two [of four] fundamental questions:</a:t>
            </a:r>
          </a:p>
          <a:p>
            <a:pPr marL="0" indent="0">
              <a:buNone/>
            </a:pPr>
            <a:endParaRPr lang="en-GB" sz="2000"/>
          </a:p>
          <a:p>
            <a:r>
              <a:rPr lang="en-GB"/>
              <a:t>What is reality {</a:t>
            </a:r>
            <a:r>
              <a:rPr lang="en-GB">
                <a:solidFill>
                  <a:srgbClr val="E85051"/>
                </a:solidFill>
              </a:rPr>
              <a:t>what </a:t>
            </a:r>
            <a:r>
              <a:rPr lang="en-GB" i="1">
                <a:solidFill>
                  <a:srgbClr val="E85051"/>
                </a:solidFill>
              </a:rPr>
              <a:t>is</a:t>
            </a:r>
            <a:r>
              <a:rPr lang="en-GB"/>
              <a:t>}?</a:t>
            </a:r>
          </a:p>
          <a:p>
            <a:pPr lvl="1"/>
            <a:r>
              <a:rPr lang="en-GB"/>
              <a:t>What you have to deal with.</a:t>
            </a:r>
            <a:endParaRPr lang="en-GB" sz="2000"/>
          </a:p>
          <a:p>
            <a:r>
              <a:rPr lang="en-GB"/>
              <a:t>What is success?</a:t>
            </a:r>
          </a:p>
          <a:p>
            <a:pPr lvl="1"/>
            <a:r>
              <a:rPr lang="en-GB"/>
              <a:t>Dealing with reality.</a:t>
            </a:r>
          </a:p>
          <a:p>
            <a:pPr marL="0" indent="0">
              <a:buNone/>
            </a:pPr>
            <a:endParaRPr lang="en-GB" sz="2400"/>
          </a:p>
          <a:p>
            <a:pPr marL="0" indent="0" algn="r">
              <a:buNone/>
            </a:pPr>
            <a:r>
              <a:rPr lang="en-GB" sz="2400"/>
              <a:t>Dallas Willard (1998)</a:t>
            </a:r>
            <a:endParaRPr lang="en-GB"/>
          </a:p>
        </p:txBody>
      </p:sp>
      <p:pic>
        <p:nvPicPr>
          <p:cNvPr id="8" name="Content Placeholder 7" descr="A book cover with fruit&#10;&#10;Description automatically generated">
            <a:extLst>
              <a:ext uri="{FF2B5EF4-FFF2-40B4-BE49-F238E27FC236}">
                <a16:creationId xmlns:a16="http://schemas.microsoft.com/office/drawing/2014/main" id="{E7DB6065-02C3-1938-1356-000F860B05BD}"/>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7692324" y="1690688"/>
            <a:ext cx="2924216" cy="4484993"/>
          </a:xfrm>
        </p:spPr>
      </p:pic>
    </p:spTree>
    <p:extLst>
      <p:ext uri="{BB962C8B-B14F-4D97-AF65-F5344CB8AC3E}">
        <p14:creationId xmlns:p14="http://schemas.microsoft.com/office/powerpoint/2010/main" val="236710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Inquiry as Integral to Liberal Democracy</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200" y="1825625"/>
            <a:ext cx="5800106" cy="4351338"/>
          </a:xfrm>
        </p:spPr>
        <p:txBody>
          <a:bodyPr anchor="ctr">
            <a:normAutofit/>
          </a:bodyPr>
          <a:lstStyle/>
          <a:p>
            <a:pPr marL="0" indent="0">
              <a:buNone/>
            </a:pPr>
            <a:r>
              <a:rPr lang="en-GB">
                <a:ea typeface="Times New Roman" panose="02020603050405020304" pitchFamily="18" charset="0"/>
              </a:rPr>
              <a:t>T</a:t>
            </a:r>
            <a:r>
              <a:rPr lang="en-GB">
                <a:effectLst/>
                <a:ea typeface="Times New Roman" panose="02020603050405020304" pitchFamily="18" charset="0"/>
              </a:rPr>
              <a:t>he Constitution of Knowledge – our social system and its underlying values for turning information into knowledge, and arguments into facts, and upon which liberal democracy rests – requires</a:t>
            </a:r>
            <a:r>
              <a:rPr lang="en-GB">
                <a:effectLst/>
              </a:rPr>
              <a:t> a reality-based community of error-seeking inquirers.</a:t>
            </a:r>
            <a:endParaRPr lang="en-GB"/>
          </a:p>
          <a:p>
            <a:pPr marL="0" indent="0" algn="r">
              <a:buNone/>
            </a:pPr>
            <a:endParaRPr lang="en-GB" sz="2400"/>
          </a:p>
          <a:p>
            <a:pPr marL="0" indent="0" algn="r">
              <a:buNone/>
            </a:pPr>
            <a:r>
              <a:rPr lang="en-GB" sz="2400"/>
              <a:t>Jonathan Rauch (2021)</a:t>
            </a:r>
            <a:endParaRPr lang="en-GB"/>
          </a:p>
        </p:txBody>
      </p:sp>
      <p:pic>
        <p:nvPicPr>
          <p:cNvPr id="6" name="Content Placeholder 5" descr="A book cover with text&#10;&#10;Description automatically generated">
            <a:extLst>
              <a:ext uri="{FF2B5EF4-FFF2-40B4-BE49-F238E27FC236}">
                <a16:creationId xmlns:a16="http://schemas.microsoft.com/office/drawing/2014/main" id="{8B4065E9-67CB-E5C5-5AD0-328011C7D7BF}"/>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890897" y="1690688"/>
            <a:ext cx="3117528" cy="4481859"/>
          </a:xfrm>
        </p:spPr>
      </p:pic>
    </p:spTree>
    <p:extLst>
      <p:ext uri="{BB962C8B-B14F-4D97-AF65-F5344CB8AC3E}">
        <p14:creationId xmlns:p14="http://schemas.microsoft.com/office/powerpoint/2010/main" val="3771179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pPr>
            <a:r>
              <a:rPr lang="en-GB">
                <a:solidFill>
                  <a:srgbClr val="E85051"/>
                </a:solidFill>
              </a:rPr>
              <a:t>Building a Community of Inquiry</a:t>
            </a:r>
            <a:endParaRPr lang="en-GB" sz="1800">
              <a:solidFill>
                <a:srgbClr val="E85051"/>
              </a:solidFill>
            </a:endParaRPr>
          </a:p>
        </p:txBody>
      </p:sp>
      <p:sp>
        <p:nvSpPr>
          <p:cNvPr id="4" name="Content Placeholder 3">
            <a:extLst>
              <a:ext uri="{FF2B5EF4-FFF2-40B4-BE49-F238E27FC236}">
                <a16:creationId xmlns:a16="http://schemas.microsoft.com/office/drawing/2014/main" id="{C9F0E2ED-9BBD-4C87-A6E4-627DD9C9D42F}"/>
              </a:ext>
            </a:extLst>
          </p:cNvPr>
          <p:cNvSpPr>
            <a:spLocks noGrp="1"/>
          </p:cNvSpPr>
          <p:nvPr>
            <p:ph idx="1"/>
          </p:nvPr>
        </p:nvSpPr>
        <p:spPr/>
        <p:txBody>
          <a:bodyPr anchor="ctr"/>
          <a:lstStyle/>
          <a:p>
            <a:pPr marL="0" indent="0">
              <a:buNone/>
            </a:pPr>
            <a:r>
              <a:rPr lang="en-GB"/>
              <a:t>While inquiry necessarily involves “personal struggles to find the right questions and assemble mosaic tiles of information to tell the tale coherently … acquiring knowledge is a conversation, not a destination ... a process [or]  journey we take together, not alone [because] others are always involved {both living and dead}”.</a:t>
            </a:r>
          </a:p>
          <a:p>
            <a:pPr marL="0" indent="0" algn="r">
              <a:buNone/>
            </a:pPr>
            <a:endParaRPr lang="en-GB" sz="2400"/>
          </a:p>
          <a:p>
            <a:pPr marL="0" indent="0" algn="r">
              <a:buNone/>
            </a:pPr>
            <a:r>
              <a:rPr lang="en-GB" sz="2400"/>
              <a:t>Jonathan Rauch (2021, pp. 3-4)</a:t>
            </a:r>
          </a:p>
        </p:txBody>
      </p:sp>
    </p:spTree>
    <p:extLst>
      <p:ext uri="{BB962C8B-B14F-4D97-AF65-F5344CB8AC3E}">
        <p14:creationId xmlns:p14="http://schemas.microsoft.com/office/powerpoint/2010/main" val="827577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pPr>
            <a:r>
              <a:rPr lang="en-GB">
                <a:solidFill>
                  <a:srgbClr val="E85051"/>
                </a:solidFill>
              </a:rPr>
              <a:t>Inquiry: An Overarching Imperative</a:t>
            </a:r>
            <a:endParaRPr lang="en-GB" sz="1800">
              <a:solidFill>
                <a:srgbClr val="E85051"/>
              </a:solidFill>
            </a:endParaRPr>
          </a:p>
        </p:txBody>
      </p:sp>
      <p:sp>
        <p:nvSpPr>
          <p:cNvPr id="4" name="Content Placeholder 3">
            <a:extLst>
              <a:ext uri="{FF2B5EF4-FFF2-40B4-BE49-F238E27FC236}">
                <a16:creationId xmlns:a16="http://schemas.microsoft.com/office/drawing/2014/main" id="{C9F0E2ED-9BBD-4C87-A6E4-627DD9C9D42F}"/>
              </a:ext>
            </a:extLst>
          </p:cNvPr>
          <p:cNvSpPr>
            <a:spLocks noGrp="1"/>
          </p:cNvSpPr>
          <p:nvPr>
            <p:ph idx="1"/>
          </p:nvPr>
        </p:nvSpPr>
        <p:spPr/>
        <p:txBody>
          <a:bodyPr anchor="ctr"/>
          <a:lstStyle/>
          <a:p>
            <a:pPr marL="0" indent="0">
              <a:buNone/>
            </a:pPr>
            <a:r>
              <a:rPr lang="en-GB"/>
              <a:t>“Upon this first, and in one sense this sole, rule of reason</a:t>
            </a:r>
          </a:p>
          <a:p>
            <a:pPr marL="0" indent="0">
              <a:buNone/>
            </a:pPr>
            <a:r>
              <a:rPr lang="en-GB"/>
              <a:t>– that in order to learn you must desire to learn, and in so desiring not be satisfied with what you already incline to think –</a:t>
            </a:r>
          </a:p>
          <a:p>
            <a:pPr marL="0" indent="0">
              <a:buNone/>
            </a:pPr>
            <a:r>
              <a:rPr lang="en-GB"/>
              <a:t>there follows one corollary which itself deserves to be inscribed upon every wall of the city of philosophy: </a:t>
            </a:r>
            <a:r>
              <a:rPr lang="en-GB" b="1"/>
              <a:t>Do not block the way of inquiry</a:t>
            </a:r>
            <a:r>
              <a:rPr lang="en-GB"/>
              <a:t>.”</a:t>
            </a:r>
          </a:p>
          <a:p>
            <a:pPr marL="0" indent="0" algn="r">
              <a:buNone/>
            </a:pPr>
            <a:endParaRPr lang="en-GB" sz="2400"/>
          </a:p>
          <a:p>
            <a:pPr marL="0" indent="0" algn="r">
              <a:buNone/>
            </a:pPr>
            <a:r>
              <a:rPr lang="en-GB" sz="2400"/>
              <a:t>Charles Sanders Pierce (1955, p. 54)</a:t>
            </a:r>
          </a:p>
        </p:txBody>
      </p:sp>
    </p:spTree>
    <p:extLst>
      <p:ext uri="{BB962C8B-B14F-4D97-AF65-F5344CB8AC3E}">
        <p14:creationId xmlns:p14="http://schemas.microsoft.com/office/powerpoint/2010/main" val="2891545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9D881-8B7D-4086-B57F-9FCD5E3BA7F3}"/>
              </a:ext>
            </a:extLst>
          </p:cNvPr>
          <p:cNvSpPr>
            <a:spLocks noGrp="1"/>
          </p:cNvSpPr>
          <p:nvPr>
            <p:ph type="ctrTitle"/>
          </p:nvPr>
        </p:nvSpPr>
        <p:spPr>
          <a:xfrm>
            <a:off x="891028" y="4244583"/>
            <a:ext cx="10409946" cy="775711"/>
          </a:xfrm>
        </p:spPr>
        <p:txBody>
          <a:bodyPr>
            <a:normAutofit/>
          </a:bodyPr>
          <a:lstStyle/>
          <a:p>
            <a:r>
              <a:rPr lang="en-GB" sz="4400">
                <a:solidFill>
                  <a:srgbClr val="E64F4F"/>
                </a:solidFill>
              </a:rPr>
              <a:t>Inquiry: An Educational and Moral Imperative</a:t>
            </a:r>
          </a:p>
        </p:txBody>
      </p:sp>
      <p:sp>
        <p:nvSpPr>
          <p:cNvPr id="3" name="Subtitle 2">
            <a:extLst>
              <a:ext uri="{FF2B5EF4-FFF2-40B4-BE49-F238E27FC236}">
                <a16:creationId xmlns:a16="http://schemas.microsoft.com/office/drawing/2014/main" id="{174D0681-B351-439F-B615-AFAA1BCC75E1}"/>
              </a:ext>
            </a:extLst>
          </p:cNvPr>
          <p:cNvSpPr>
            <a:spLocks noGrp="1"/>
          </p:cNvSpPr>
          <p:nvPr>
            <p:ph type="subTitle" idx="1"/>
          </p:nvPr>
        </p:nvSpPr>
        <p:spPr>
          <a:xfrm>
            <a:off x="1524000" y="5020294"/>
            <a:ext cx="9144000" cy="1012371"/>
          </a:xfrm>
        </p:spPr>
        <p:txBody>
          <a:bodyPr>
            <a:noAutofit/>
          </a:bodyPr>
          <a:lstStyle/>
          <a:p>
            <a:r>
              <a:rPr lang="en-GB" sz="1800" b="1"/>
              <a:t>UK School Library Association 2021 Keynote Address</a:t>
            </a:r>
          </a:p>
          <a:p>
            <a:r>
              <a:rPr lang="en-GB" sz="1800"/>
              <a:t>12 June 2021</a:t>
            </a:r>
          </a:p>
          <a:p>
            <a:r>
              <a:rPr lang="en-GB" sz="1800"/>
              <a:t>Barbara Stripling | Darryl Toerien</a:t>
            </a:r>
          </a:p>
        </p:txBody>
      </p:sp>
      <p:pic>
        <p:nvPicPr>
          <p:cNvPr id="5" name="Picture 4" descr="A group of people in circles&#10;&#10;Description automatically generated">
            <a:extLst>
              <a:ext uri="{FF2B5EF4-FFF2-40B4-BE49-F238E27FC236}">
                <a16:creationId xmlns:a16="http://schemas.microsoft.com/office/drawing/2014/main" id="{38FC98C2-3405-32B7-8806-7883483832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0724" y="775128"/>
            <a:ext cx="9270552" cy="3081600"/>
          </a:xfrm>
          <a:prstGeom prst="rect">
            <a:avLst/>
          </a:prstGeom>
        </p:spPr>
      </p:pic>
    </p:spTree>
    <p:extLst>
      <p:ext uri="{BB962C8B-B14F-4D97-AF65-F5344CB8AC3E}">
        <p14:creationId xmlns:p14="http://schemas.microsoft.com/office/powerpoint/2010/main" val="3358194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04F2AA-5A0D-4C49-A17E-C8BC0ABF3F71}"/>
              </a:ext>
            </a:extLst>
          </p:cNvPr>
          <p:cNvSpPr>
            <a:spLocks noGrp="1"/>
          </p:cNvSpPr>
          <p:nvPr>
            <p:ph type="title"/>
          </p:nvPr>
        </p:nvSpPr>
        <p:spPr/>
        <p:txBody>
          <a:bodyPr/>
          <a:lstStyle/>
          <a:p>
            <a:r>
              <a:rPr lang="en-GB">
                <a:solidFill>
                  <a:srgbClr val="E64F4F"/>
                </a:solidFill>
              </a:rPr>
              <a:t>Our Educational and Moral Purpose</a:t>
            </a:r>
          </a:p>
        </p:txBody>
      </p:sp>
      <p:sp>
        <p:nvSpPr>
          <p:cNvPr id="8" name="Content Placeholder 7">
            <a:extLst>
              <a:ext uri="{FF2B5EF4-FFF2-40B4-BE49-F238E27FC236}">
                <a16:creationId xmlns:a16="http://schemas.microsoft.com/office/drawing/2014/main" id="{329439C3-81D7-472F-9DFD-E7B7F58D8C76}"/>
              </a:ext>
            </a:extLst>
          </p:cNvPr>
          <p:cNvSpPr>
            <a:spLocks noGrp="1"/>
          </p:cNvSpPr>
          <p:nvPr>
            <p:ph sz="half" idx="1"/>
          </p:nvPr>
        </p:nvSpPr>
        <p:spPr/>
        <p:txBody>
          <a:bodyPr anchor="ctr"/>
          <a:lstStyle/>
          <a:p>
            <a:pPr marL="0" indent="0">
              <a:buNone/>
            </a:pPr>
            <a:r>
              <a:rPr lang="en-GB">
                <a:solidFill>
                  <a:srgbClr val="000000"/>
                </a:solidFill>
              </a:rPr>
              <a:t>Our </a:t>
            </a:r>
            <a:r>
              <a:rPr lang="en-GB">
                <a:solidFill>
                  <a:srgbClr val="E64F4F"/>
                </a:solidFill>
              </a:rPr>
              <a:t>educational purpose</a:t>
            </a:r>
            <a:r>
              <a:rPr lang="en-GB"/>
              <a:t> may be broadly understood in terms of the student’s </a:t>
            </a:r>
            <a:r>
              <a:rPr lang="en-GB">
                <a:solidFill>
                  <a:srgbClr val="E64F4F"/>
                </a:solidFill>
              </a:rPr>
              <a:t>information-to-knowledge journey</a:t>
            </a:r>
            <a:r>
              <a:rPr lang="en-GB"/>
              <a:t>.</a:t>
            </a:r>
          </a:p>
          <a:p>
            <a:pPr marL="0" indent="0">
              <a:buNone/>
            </a:pPr>
            <a:r>
              <a:rPr lang="en-GB">
                <a:solidFill>
                  <a:srgbClr val="000000"/>
                </a:solidFill>
              </a:rPr>
              <a:t>Our </a:t>
            </a:r>
            <a:r>
              <a:rPr lang="en-GB">
                <a:solidFill>
                  <a:srgbClr val="E64F4F"/>
                </a:solidFill>
              </a:rPr>
              <a:t>moral purpose</a:t>
            </a:r>
            <a:r>
              <a:rPr lang="en-GB"/>
              <a:t> may be broadly understood in terms of the student’s </a:t>
            </a:r>
            <a:r>
              <a:rPr lang="en-GB">
                <a:solidFill>
                  <a:srgbClr val="E64F4F"/>
                </a:solidFill>
              </a:rPr>
              <a:t>personal, social, and cultural growth</a:t>
            </a:r>
            <a:r>
              <a:rPr lang="en-GB"/>
              <a:t>.</a:t>
            </a:r>
          </a:p>
        </p:txBody>
      </p:sp>
      <p:pic>
        <p:nvPicPr>
          <p:cNvPr id="11" name="Content Placeholder 10">
            <a:extLst>
              <a:ext uri="{FF2B5EF4-FFF2-40B4-BE49-F238E27FC236}">
                <a16:creationId xmlns:a16="http://schemas.microsoft.com/office/drawing/2014/main" id="{D1894BD7-27F6-451E-BA86-313719859DCA}"/>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172200" y="2195462"/>
            <a:ext cx="5181600" cy="3611664"/>
          </a:xfrm>
        </p:spPr>
      </p:pic>
    </p:spTree>
    <p:extLst>
      <p:ext uri="{BB962C8B-B14F-4D97-AF65-F5344CB8AC3E}">
        <p14:creationId xmlns:p14="http://schemas.microsoft.com/office/powerpoint/2010/main" val="3914736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04F2AA-5A0D-4C49-A17E-C8BC0ABF3F71}"/>
              </a:ext>
            </a:extLst>
          </p:cNvPr>
          <p:cNvSpPr>
            <a:spLocks noGrp="1"/>
          </p:cNvSpPr>
          <p:nvPr>
            <p:ph type="title"/>
          </p:nvPr>
        </p:nvSpPr>
        <p:spPr/>
        <p:txBody>
          <a:bodyPr/>
          <a:lstStyle/>
          <a:p>
            <a:r>
              <a:rPr lang="en-GB">
                <a:solidFill>
                  <a:srgbClr val="E64F4F"/>
                </a:solidFill>
              </a:rPr>
              <a:t>The Means to an Educational &amp; Moral End</a:t>
            </a:r>
          </a:p>
        </p:txBody>
      </p:sp>
      <p:sp>
        <p:nvSpPr>
          <p:cNvPr id="8" name="Content Placeholder 7">
            <a:extLst>
              <a:ext uri="{FF2B5EF4-FFF2-40B4-BE49-F238E27FC236}">
                <a16:creationId xmlns:a16="http://schemas.microsoft.com/office/drawing/2014/main" id="{329439C3-81D7-472F-9DFD-E7B7F58D8C76}"/>
              </a:ext>
            </a:extLst>
          </p:cNvPr>
          <p:cNvSpPr>
            <a:spLocks noGrp="1"/>
          </p:cNvSpPr>
          <p:nvPr>
            <p:ph sz="half" idx="1"/>
          </p:nvPr>
        </p:nvSpPr>
        <p:spPr/>
        <p:txBody>
          <a:bodyPr anchor="ctr"/>
          <a:lstStyle/>
          <a:p>
            <a:pPr marL="0" indent="0">
              <a:buNone/>
            </a:pPr>
            <a:r>
              <a:rPr lang="en-GB"/>
              <a:t>Without a pedagogical program – </a:t>
            </a:r>
            <a:r>
              <a:rPr lang="en-GB">
                <a:solidFill>
                  <a:srgbClr val="E64F4F"/>
                </a:solidFill>
              </a:rPr>
              <a:t>a planned comprehensive offering of teaching and learning activities</a:t>
            </a:r>
            <a:r>
              <a:rPr lang="en-GB"/>
              <a:t> – a school library will not accomplish is educational purpose, and therefore, its moral purpose.</a:t>
            </a:r>
          </a:p>
          <a:p>
            <a:pPr marL="0" indent="0">
              <a:buNone/>
            </a:pPr>
            <a:endParaRPr lang="en-GB" sz="2400"/>
          </a:p>
          <a:p>
            <a:pPr marL="0" indent="0" algn="r">
              <a:buNone/>
            </a:pPr>
            <a:r>
              <a:rPr lang="en-GB" sz="2400" i="1"/>
              <a:t>IFLA School Library Guidelines</a:t>
            </a:r>
            <a:r>
              <a:rPr lang="en-GB" sz="2400"/>
              <a:t> (p. 18)</a:t>
            </a:r>
          </a:p>
        </p:txBody>
      </p:sp>
      <p:pic>
        <p:nvPicPr>
          <p:cNvPr id="11" name="Content Placeholder 10">
            <a:extLst>
              <a:ext uri="{FF2B5EF4-FFF2-40B4-BE49-F238E27FC236}">
                <a16:creationId xmlns:a16="http://schemas.microsoft.com/office/drawing/2014/main" id="{D1894BD7-27F6-451E-BA86-313719859DCA}"/>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172200" y="2195462"/>
            <a:ext cx="5181600" cy="3611664"/>
          </a:xfrm>
        </p:spPr>
      </p:pic>
    </p:spTree>
    <p:extLst>
      <p:ext uri="{BB962C8B-B14F-4D97-AF65-F5344CB8AC3E}">
        <p14:creationId xmlns:p14="http://schemas.microsoft.com/office/powerpoint/2010/main" val="4283663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04F2AA-5A0D-4C49-A17E-C8BC0ABF3F71}"/>
              </a:ext>
            </a:extLst>
          </p:cNvPr>
          <p:cNvSpPr>
            <a:spLocks noGrp="1"/>
          </p:cNvSpPr>
          <p:nvPr>
            <p:ph type="title"/>
          </p:nvPr>
        </p:nvSpPr>
        <p:spPr/>
        <p:txBody>
          <a:bodyPr/>
          <a:lstStyle/>
          <a:p>
            <a:r>
              <a:rPr lang="en-GB">
                <a:solidFill>
                  <a:srgbClr val="E64F4F"/>
                </a:solidFill>
              </a:rPr>
              <a:t>Our Inquiry-Centred Instructional Programme</a:t>
            </a:r>
          </a:p>
        </p:txBody>
      </p:sp>
      <p:sp>
        <p:nvSpPr>
          <p:cNvPr id="8" name="Content Placeholder 7">
            <a:extLst>
              <a:ext uri="{FF2B5EF4-FFF2-40B4-BE49-F238E27FC236}">
                <a16:creationId xmlns:a16="http://schemas.microsoft.com/office/drawing/2014/main" id="{329439C3-81D7-472F-9DFD-E7B7F58D8C76}"/>
              </a:ext>
            </a:extLst>
          </p:cNvPr>
          <p:cNvSpPr>
            <a:spLocks noGrp="1"/>
          </p:cNvSpPr>
          <p:nvPr>
            <p:ph sz="half" idx="1"/>
          </p:nvPr>
        </p:nvSpPr>
        <p:spPr/>
        <p:txBody>
          <a:bodyPr anchor="ctr">
            <a:normAutofit lnSpcReduction="10000"/>
          </a:bodyPr>
          <a:lstStyle/>
          <a:p>
            <a:pPr marL="0" indent="0">
              <a:buNone/>
            </a:pPr>
            <a:r>
              <a:rPr lang="en-GB">
                <a:ea typeface="+mn-lt"/>
                <a:cs typeface="+mn-lt"/>
              </a:rPr>
              <a:t>Core instructional activities:</a:t>
            </a:r>
            <a:endParaRPr lang="en-US"/>
          </a:p>
          <a:p>
            <a:r>
              <a:rPr lang="en-GB" sz="2400">
                <a:ea typeface="+mn-lt"/>
                <a:cs typeface="+mn-lt"/>
              </a:rPr>
              <a:t>Literacy &amp; reading promotion</a:t>
            </a:r>
            <a:endParaRPr lang="en-GB" sz="2400"/>
          </a:p>
          <a:p>
            <a:r>
              <a:rPr lang="en-GB" sz="2400">
                <a:ea typeface="+mn-lt"/>
                <a:cs typeface="+mn-lt"/>
              </a:rPr>
              <a:t>Media &amp; information literacy</a:t>
            </a:r>
            <a:endParaRPr lang="en-GB" sz="2400"/>
          </a:p>
          <a:p>
            <a:pPr lvl="1"/>
            <a:r>
              <a:rPr lang="en-GB" sz="2000">
                <a:ea typeface="+mn-lt"/>
                <a:cs typeface="+mn-lt"/>
              </a:rPr>
              <a:t>Can be included in inquiry-based learning</a:t>
            </a:r>
            <a:endParaRPr lang="en-GB" sz="2000"/>
          </a:p>
          <a:p>
            <a:r>
              <a:rPr lang="en-GB" sz="2400">
                <a:solidFill>
                  <a:srgbClr val="E84E50"/>
                </a:solidFill>
                <a:ea typeface="+mn-lt"/>
                <a:cs typeface="+mn-lt"/>
              </a:rPr>
              <a:t>Inquiry-based learning</a:t>
            </a:r>
            <a:endParaRPr lang="en-GB" sz="2400">
              <a:solidFill>
                <a:srgbClr val="E84E50"/>
              </a:solidFill>
            </a:endParaRPr>
          </a:p>
          <a:p>
            <a:pPr lvl="1"/>
            <a:r>
              <a:rPr lang="en-GB" sz="2000">
                <a:solidFill>
                  <a:srgbClr val="E84E50"/>
                </a:solidFill>
                <a:ea typeface="+mn-lt"/>
                <a:cs typeface="+mn-lt"/>
              </a:rPr>
              <a:t>Includes media &amp; information literacy</a:t>
            </a:r>
          </a:p>
          <a:p>
            <a:pPr lvl="1"/>
            <a:r>
              <a:rPr lang="en-GB" sz="2000">
                <a:solidFill>
                  <a:srgbClr val="E84E50"/>
                </a:solidFill>
                <a:ea typeface="+mn-lt"/>
                <a:cs typeface="+mn-lt"/>
              </a:rPr>
              <a:t>Encompasses all instructional activities</a:t>
            </a:r>
            <a:endParaRPr lang="en-GB" sz="2000">
              <a:solidFill>
                <a:srgbClr val="E84E50"/>
              </a:solidFill>
            </a:endParaRPr>
          </a:p>
          <a:p>
            <a:r>
              <a:rPr lang="en-GB" sz="2400">
                <a:ea typeface="+mn-lt"/>
                <a:cs typeface="+mn-lt"/>
              </a:rPr>
              <a:t>Technology integration</a:t>
            </a:r>
            <a:endParaRPr lang="en-GB" sz="2400"/>
          </a:p>
          <a:p>
            <a:r>
              <a:rPr lang="en-GB" sz="2400">
                <a:ea typeface="+mn-lt"/>
                <a:cs typeface="+mn-lt"/>
              </a:rPr>
              <a:t>Professional development for teachers</a:t>
            </a:r>
            <a:endParaRPr lang="en-GB" sz="2400"/>
          </a:p>
          <a:p>
            <a:pPr marL="0" indent="0">
              <a:buNone/>
            </a:pPr>
            <a:endParaRPr lang="en-GB" sz="2400">
              <a:ea typeface="+mn-lt"/>
              <a:cs typeface="+mn-lt"/>
            </a:endParaRPr>
          </a:p>
          <a:p>
            <a:pPr marL="0" indent="0" algn="r">
              <a:buNone/>
            </a:pPr>
            <a:r>
              <a:rPr lang="en-GB" sz="2400" i="1">
                <a:ea typeface="+mn-lt"/>
                <a:cs typeface="+mn-lt"/>
              </a:rPr>
              <a:t>IFLA School Library Guidelines</a:t>
            </a:r>
            <a:r>
              <a:rPr lang="en-GB" sz="2400">
                <a:ea typeface="+mn-lt"/>
                <a:cs typeface="+mn-lt"/>
              </a:rPr>
              <a:t> (p. 8)</a:t>
            </a:r>
            <a:endParaRPr lang="en-GB" sz="2400"/>
          </a:p>
        </p:txBody>
      </p:sp>
      <p:pic>
        <p:nvPicPr>
          <p:cNvPr id="11" name="Content Placeholder 10">
            <a:extLst>
              <a:ext uri="{FF2B5EF4-FFF2-40B4-BE49-F238E27FC236}">
                <a16:creationId xmlns:a16="http://schemas.microsoft.com/office/drawing/2014/main" id="{D1894BD7-27F6-451E-BA86-313719859DCA}"/>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172200" y="2195462"/>
            <a:ext cx="5181600" cy="3611664"/>
          </a:xfrm>
        </p:spPr>
      </p:pic>
    </p:spTree>
    <p:extLst>
      <p:ext uri="{BB962C8B-B14F-4D97-AF65-F5344CB8AC3E}">
        <p14:creationId xmlns:p14="http://schemas.microsoft.com/office/powerpoint/2010/main" val="254686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dirty="0">
                <a:solidFill>
                  <a:srgbClr val="E85051"/>
                </a:solidFill>
              </a:rPr>
              <a:t>An Introductory and Concluding Question</a:t>
            </a:r>
            <a:endParaRPr lang="en-GB" dirty="0">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200" y="1825625"/>
            <a:ext cx="5420096" cy="4351338"/>
          </a:xfrm>
        </p:spPr>
        <p:txBody>
          <a:bodyPr anchor="ctr">
            <a:normAutofit/>
          </a:bodyPr>
          <a:lstStyle/>
          <a:p>
            <a:pPr marL="0" indent="0">
              <a:buNone/>
            </a:pPr>
            <a:r>
              <a:rPr lang="en-GB" dirty="0"/>
              <a:t>What do you do that AI could not do, or could not do better.</a:t>
            </a:r>
          </a:p>
          <a:p>
            <a:pPr marL="0" indent="0">
              <a:buNone/>
            </a:pPr>
            <a:endParaRPr lang="en-GB" sz="2400" dirty="0"/>
          </a:p>
          <a:p>
            <a:pPr marL="0" indent="0" algn="r">
              <a:buNone/>
            </a:pPr>
            <a:r>
              <a:rPr lang="en-GB" sz="2400" dirty="0"/>
              <a:t>Brother George Van </a:t>
            </a:r>
            <a:r>
              <a:rPr lang="en-GB" sz="2400" dirty="0" err="1"/>
              <a:t>Grieken</a:t>
            </a:r>
            <a:endParaRPr lang="en-GB" sz="2400" dirty="0"/>
          </a:p>
          <a:p>
            <a:pPr marL="0" indent="0" algn="r">
              <a:buNone/>
            </a:pPr>
            <a:r>
              <a:rPr lang="en-GB" sz="2400" dirty="0"/>
              <a:t>Secretary Coordinator of Lasallian Research and Resources for the Institute</a:t>
            </a:r>
          </a:p>
        </p:txBody>
      </p:sp>
      <p:pic>
        <p:nvPicPr>
          <p:cNvPr id="7" name="Content Placeholder 6" descr="A person wearing glasses and a black shirt&#10;&#10;Description automatically generated">
            <a:extLst>
              <a:ext uri="{FF2B5EF4-FFF2-40B4-BE49-F238E27FC236}">
                <a16:creationId xmlns:a16="http://schemas.microsoft.com/office/drawing/2014/main" id="{A72C1E05-79B8-3675-2228-8508C57AEE13}"/>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8401191" y="1690688"/>
            <a:ext cx="2530646" cy="4351338"/>
          </a:xfrm>
        </p:spPr>
      </p:pic>
      <p:sp>
        <p:nvSpPr>
          <p:cNvPr id="9" name="TextBox 8">
            <a:extLst>
              <a:ext uri="{FF2B5EF4-FFF2-40B4-BE49-F238E27FC236}">
                <a16:creationId xmlns:a16="http://schemas.microsoft.com/office/drawing/2014/main" id="{9CBCD3F7-596C-1176-C541-79317100D54C}"/>
              </a:ext>
            </a:extLst>
          </p:cNvPr>
          <p:cNvSpPr txBox="1"/>
          <p:nvPr/>
        </p:nvSpPr>
        <p:spPr>
          <a:xfrm>
            <a:off x="7173686" y="6023207"/>
            <a:ext cx="4931228" cy="246965"/>
          </a:xfrm>
          <a:prstGeom prst="rect">
            <a:avLst/>
          </a:prstGeom>
          <a:noFill/>
        </p:spPr>
        <p:txBody>
          <a:bodyPr wrap="square">
            <a:spAutoFit/>
          </a:bodyPr>
          <a:lstStyle/>
          <a:p>
            <a:r>
              <a:rPr lang="en-GB" sz="1000" dirty="0"/>
              <a:t>https://</a:t>
            </a:r>
            <a:r>
              <a:rPr lang="en-GB" sz="1000" dirty="0" err="1"/>
              <a:t>lasallian.info</a:t>
            </a:r>
            <a:r>
              <a:rPr lang="en-GB" sz="1000" dirty="0"/>
              <a:t>/brother-george-van-grieken-to-lead-research-and-resources-in-rome/</a:t>
            </a:r>
          </a:p>
        </p:txBody>
      </p:sp>
    </p:spTree>
    <p:extLst>
      <p:ext uri="{BB962C8B-B14F-4D97-AF65-F5344CB8AC3E}">
        <p14:creationId xmlns:p14="http://schemas.microsoft.com/office/powerpoint/2010/main" val="3121391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agram of a person's head&#10;&#10;Description automatically generated">
            <a:extLst>
              <a:ext uri="{FF2B5EF4-FFF2-40B4-BE49-F238E27FC236}">
                <a16:creationId xmlns:a16="http://schemas.microsoft.com/office/drawing/2014/main" id="{9ADB32E2-73E4-B0F2-1489-1479D8B96BA0}"/>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1476004" y="581780"/>
            <a:ext cx="9239992" cy="6276220"/>
          </a:xfrm>
        </p:spPr>
      </p:pic>
      <p:sp>
        <p:nvSpPr>
          <p:cNvPr id="14" name="TextBox 13">
            <a:extLst>
              <a:ext uri="{FF2B5EF4-FFF2-40B4-BE49-F238E27FC236}">
                <a16:creationId xmlns:a16="http://schemas.microsoft.com/office/drawing/2014/main" id="{C37C3A24-EFCE-2D04-F472-0DF76572EC42}"/>
              </a:ext>
            </a:extLst>
          </p:cNvPr>
          <p:cNvSpPr txBox="1"/>
          <p:nvPr/>
        </p:nvSpPr>
        <p:spPr>
          <a:xfrm>
            <a:off x="2727613" y="212448"/>
            <a:ext cx="6736773" cy="369332"/>
          </a:xfrm>
          <a:prstGeom prst="rect">
            <a:avLst/>
          </a:prstGeom>
          <a:noFill/>
        </p:spPr>
        <p:txBody>
          <a:bodyPr wrap="square">
            <a:spAutoFit/>
          </a:bodyPr>
          <a:lstStyle/>
          <a:p>
            <a:pPr>
              <a:spcAft>
                <a:spcPts val="1000"/>
              </a:spcAft>
            </a:pPr>
            <a:r>
              <a:rPr lang="en-GB" sz="1800" b="1" kern="100">
                <a:solidFill>
                  <a:srgbClr val="E85051"/>
                </a:solidFill>
                <a:effectLst/>
                <a:latin typeface="Calibri" panose="020F0502020204030204" pitchFamily="34" charset="0"/>
                <a:ea typeface="Calibri" panose="020F0502020204030204" pitchFamily="34" charset="0"/>
              </a:rPr>
              <a:t>Portrait of an Engaged and Empowered Inquirer at Grade 12 (Year 13)</a:t>
            </a:r>
          </a:p>
        </p:txBody>
      </p:sp>
    </p:spTree>
    <p:extLst>
      <p:ext uri="{BB962C8B-B14F-4D97-AF65-F5344CB8AC3E}">
        <p14:creationId xmlns:p14="http://schemas.microsoft.com/office/powerpoint/2010/main" val="3654280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Breaking the Promise of Inquiry #1, #2 and #3</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199" y="1825625"/>
            <a:ext cx="6132617" cy="4351338"/>
          </a:xfrm>
        </p:spPr>
        <p:txBody>
          <a:bodyPr>
            <a:normAutofit lnSpcReduction="10000"/>
          </a:bodyPr>
          <a:lstStyle/>
          <a:p>
            <a:pPr marL="514350" indent="-514350">
              <a:buFont typeface="+mj-lt"/>
              <a:buAutoNum type="arabicPeriod"/>
            </a:pPr>
            <a:r>
              <a:rPr lang="en-GB" b="0" i="0" u="none" strike="noStrike">
                <a:solidFill>
                  <a:srgbClr val="212529"/>
                </a:solidFill>
                <a:effectLst/>
              </a:rPr>
              <a:t>Divorcing inquiry as a dynamic process and skills from learning important content</a:t>
            </a:r>
          </a:p>
          <a:p>
            <a:pPr marL="514350" indent="-514350">
              <a:buFont typeface="+mj-lt"/>
              <a:buAutoNum type="arabicPeriod"/>
            </a:pPr>
            <a:r>
              <a:rPr lang="en-GB" b="0" i="0" u="none" strike="noStrike">
                <a:solidFill>
                  <a:srgbClr val="212529"/>
                </a:solidFill>
                <a:effectLst/>
              </a:rPr>
              <a:t>Reducing inquiry to a mechanical process by divorcing it from a spirit of wonder and puzzlement</a:t>
            </a:r>
            <a:endParaRPr lang="en-GB"/>
          </a:p>
          <a:p>
            <a:pPr marL="0" indent="0" algn="r">
              <a:buNone/>
            </a:pPr>
            <a:r>
              <a:rPr lang="en-GB" sz="2400"/>
              <a:t>Neil Postman (1979, p. 214)</a:t>
            </a:r>
          </a:p>
          <a:p>
            <a:pPr marL="514350" indent="-514350">
              <a:buFont typeface="+mj-lt"/>
              <a:buAutoNum type="arabicPeriod" startAt="3"/>
            </a:pPr>
            <a:r>
              <a:rPr lang="en-GB"/>
              <a:t>Divorcing inquiry from both a spirit of wonder and puzzlement and a dynamic process, thereby reducing it to a thoughtless fact-finding activity</a:t>
            </a:r>
          </a:p>
        </p:txBody>
      </p:sp>
      <p:pic>
        <p:nvPicPr>
          <p:cNvPr id="8" name="Content Placeholder 7">
            <a:extLst>
              <a:ext uri="{FF2B5EF4-FFF2-40B4-BE49-F238E27FC236}">
                <a16:creationId xmlns:a16="http://schemas.microsoft.com/office/drawing/2014/main" id="{801FC454-20DA-B554-537A-5122FB63C7A2}"/>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7961087" y="1825625"/>
            <a:ext cx="2652486" cy="4124414"/>
          </a:xfrm>
        </p:spPr>
      </p:pic>
    </p:spTree>
    <p:extLst>
      <p:ext uri="{BB962C8B-B14F-4D97-AF65-F5344CB8AC3E}">
        <p14:creationId xmlns:p14="http://schemas.microsoft.com/office/powerpoint/2010/main" val="406993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variety of skills&#10;&#10;Description automatically generated">
            <a:extLst>
              <a:ext uri="{FF2B5EF4-FFF2-40B4-BE49-F238E27FC236}">
                <a16:creationId xmlns:a16="http://schemas.microsoft.com/office/drawing/2014/main" id="{898F66CC-1AC2-52E6-3F9D-F3DCF9033B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2999" y="150474"/>
            <a:ext cx="9523663" cy="6593305"/>
          </a:xfrm>
          <a:prstGeom prst="rect">
            <a:avLst/>
          </a:prstGeom>
        </p:spPr>
      </p:pic>
      <p:sp>
        <p:nvSpPr>
          <p:cNvPr id="2" name="TextBox 1">
            <a:extLst>
              <a:ext uri="{FF2B5EF4-FFF2-40B4-BE49-F238E27FC236}">
                <a16:creationId xmlns:a16="http://schemas.microsoft.com/office/drawing/2014/main" id="{3B020B6C-3D69-628B-CA70-4D3D41B377FB}"/>
              </a:ext>
            </a:extLst>
          </p:cNvPr>
          <p:cNvSpPr txBox="1"/>
          <p:nvPr/>
        </p:nvSpPr>
        <p:spPr>
          <a:xfrm>
            <a:off x="7170057" y="159657"/>
            <a:ext cx="464457" cy="523220"/>
          </a:xfrm>
          <a:prstGeom prst="rect">
            <a:avLst/>
          </a:prstGeom>
          <a:noFill/>
        </p:spPr>
        <p:txBody>
          <a:bodyPr wrap="square" rtlCol="0">
            <a:spAutoFit/>
          </a:bodyPr>
          <a:lstStyle/>
          <a:p>
            <a:r>
              <a:rPr lang="en-GB" sz="2800">
                <a:solidFill>
                  <a:srgbClr val="FA0000"/>
                </a:solidFill>
              </a:rPr>
              <a:t>3.</a:t>
            </a:r>
          </a:p>
        </p:txBody>
      </p:sp>
      <p:sp>
        <p:nvSpPr>
          <p:cNvPr id="4" name="TextBox 3">
            <a:extLst>
              <a:ext uri="{FF2B5EF4-FFF2-40B4-BE49-F238E27FC236}">
                <a16:creationId xmlns:a16="http://schemas.microsoft.com/office/drawing/2014/main" id="{342338D4-0FB1-9CE7-C1D7-681D852B6248}"/>
              </a:ext>
            </a:extLst>
          </p:cNvPr>
          <p:cNvSpPr txBox="1"/>
          <p:nvPr/>
        </p:nvSpPr>
        <p:spPr>
          <a:xfrm>
            <a:off x="2619829" y="6070084"/>
            <a:ext cx="464457" cy="523220"/>
          </a:xfrm>
          <a:prstGeom prst="rect">
            <a:avLst/>
          </a:prstGeom>
          <a:noFill/>
        </p:spPr>
        <p:txBody>
          <a:bodyPr wrap="square" rtlCol="0">
            <a:spAutoFit/>
          </a:bodyPr>
          <a:lstStyle/>
          <a:p>
            <a:r>
              <a:rPr lang="en-GB" sz="2800">
                <a:solidFill>
                  <a:srgbClr val="FA0000"/>
                </a:solidFill>
              </a:rPr>
              <a:t>2.</a:t>
            </a:r>
          </a:p>
        </p:txBody>
      </p:sp>
      <p:sp>
        <p:nvSpPr>
          <p:cNvPr id="5" name="TextBox 4">
            <a:extLst>
              <a:ext uri="{FF2B5EF4-FFF2-40B4-BE49-F238E27FC236}">
                <a16:creationId xmlns:a16="http://schemas.microsoft.com/office/drawing/2014/main" id="{8A3D6878-237C-8CBA-49E4-839B91516AB8}"/>
              </a:ext>
            </a:extLst>
          </p:cNvPr>
          <p:cNvSpPr txBox="1"/>
          <p:nvPr/>
        </p:nvSpPr>
        <p:spPr>
          <a:xfrm>
            <a:off x="1060881" y="65667"/>
            <a:ext cx="464457" cy="523220"/>
          </a:xfrm>
          <a:prstGeom prst="rect">
            <a:avLst/>
          </a:prstGeom>
          <a:noFill/>
        </p:spPr>
        <p:txBody>
          <a:bodyPr wrap="square" rtlCol="0">
            <a:spAutoFit/>
          </a:bodyPr>
          <a:lstStyle/>
          <a:p>
            <a:r>
              <a:rPr lang="en-GB" sz="2800">
                <a:solidFill>
                  <a:srgbClr val="FA0000"/>
                </a:solidFill>
              </a:rPr>
              <a:t>1.</a:t>
            </a:r>
          </a:p>
        </p:txBody>
      </p:sp>
    </p:spTree>
    <p:extLst>
      <p:ext uri="{BB962C8B-B14F-4D97-AF65-F5344CB8AC3E}">
        <p14:creationId xmlns:p14="http://schemas.microsoft.com/office/powerpoint/2010/main" val="3380774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Breaking the Promise of Inquiry #4</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p:txBody>
          <a:bodyPr anchor="ctr">
            <a:normAutofit/>
          </a:bodyPr>
          <a:lstStyle/>
          <a:p>
            <a:pPr marL="0" indent="0">
              <a:buNone/>
            </a:pPr>
            <a:r>
              <a:rPr lang="en-GB"/>
              <a:t>“The engineering of learning” through ever-more technical teaching methods based on ‘hard evidence’ from the field of cognitive science.</a:t>
            </a:r>
          </a:p>
          <a:p>
            <a:pPr marL="0" indent="0">
              <a:buNone/>
            </a:pPr>
            <a:endParaRPr lang="en-GB"/>
          </a:p>
          <a:p>
            <a:pPr marL="0" indent="0" algn="r">
              <a:buNone/>
            </a:pPr>
            <a:r>
              <a:rPr lang="en-GB" sz="2400"/>
              <a:t>Neil Postman (1996, pp. 26-7)</a:t>
            </a:r>
            <a:endParaRPr lang="en-GB"/>
          </a:p>
        </p:txBody>
      </p:sp>
      <p:pic>
        <p:nvPicPr>
          <p:cNvPr id="8" name="Content Placeholder 7">
            <a:extLst>
              <a:ext uri="{FF2B5EF4-FFF2-40B4-BE49-F238E27FC236}">
                <a16:creationId xmlns:a16="http://schemas.microsoft.com/office/drawing/2014/main" id="{801FC454-20DA-B554-537A-5122FB63C7A2}"/>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8604516" y="1690687"/>
            <a:ext cx="2749283" cy="4486275"/>
          </a:xfrm>
        </p:spPr>
      </p:pic>
      <p:sp>
        <p:nvSpPr>
          <p:cNvPr id="7" name="Rounded Rectangle 6">
            <a:extLst>
              <a:ext uri="{FF2B5EF4-FFF2-40B4-BE49-F238E27FC236}">
                <a16:creationId xmlns:a16="http://schemas.microsoft.com/office/drawing/2014/main" id="{4E597839-DE81-3972-3160-8DACD3D41995}"/>
              </a:ext>
            </a:extLst>
          </p:cNvPr>
          <p:cNvSpPr/>
          <p:nvPr/>
        </p:nvSpPr>
        <p:spPr>
          <a:xfrm>
            <a:off x="3808070" y="5069711"/>
            <a:ext cx="1065022" cy="432544"/>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962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The Over-Engineering of Learning</a:t>
            </a:r>
            <a:endParaRPr lang="en-GB">
              <a:solidFill>
                <a:srgbClr val="FF0000"/>
              </a:solidFill>
            </a:endParaRPr>
          </a:p>
        </p:txBody>
      </p:sp>
      <p:pic>
        <p:nvPicPr>
          <p:cNvPr id="22" name="Picture 21" descr="A diagram of a process&#10;&#10;Description automatically generated">
            <a:extLst>
              <a:ext uri="{FF2B5EF4-FFF2-40B4-BE49-F238E27FC236}">
                <a16:creationId xmlns:a16="http://schemas.microsoft.com/office/drawing/2014/main" id="{64CFB3F6-96AB-2790-2926-01CABC922B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02882" y="1325563"/>
            <a:ext cx="9586235" cy="5532437"/>
          </a:xfrm>
          <a:prstGeom prst="rect">
            <a:avLst/>
          </a:prstGeom>
        </p:spPr>
      </p:pic>
    </p:spTree>
    <p:extLst>
      <p:ext uri="{BB962C8B-B14F-4D97-AF65-F5344CB8AC3E}">
        <p14:creationId xmlns:p14="http://schemas.microsoft.com/office/powerpoint/2010/main" val="4072242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85051"/>
                </a:solidFill>
              </a:rPr>
              <a:t>The Siren Song of Data</a:t>
            </a:r>
          </a:p>
        </p:txBody>
      </p:sp>
      <p:pic>
        <p:nvPicPr>
          <p:cNvPr id="9" name="Content Placeholder 8" descr="A close-up of a text&#10;&#10;Description automatically generated">
            <a:extLst>
              <a:ext uri="{FF2B5EF4-FFF2-40B4-BE49-F238E27FC236}">
                <a16:creationId xmlns:a16="http://schemas.microsoft.com/office/drawing/2014/main" id="{EF305EE3-8D74-85BD-E352-1A7EF04A8C4A}"/>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822594" y="3926350"/>
            <a:ext cx="5726648" cy="2311899"/>
          </a:xfrm>
        </p:spPr>
      </p:pic>
      <p:pic>
        <p:nvPicPr>
          <p:cNvPr id="6" name="Content Placeholder 5" descr="A drawing of a child and a teacher&#10;&#10;Description automatically generated">
            <a:extLst>
              <a:ext uri="{FF2B5EF4-FFF2-40B4-BE49-F238E27FC236}">
                <a16:creationId xmlns:a16="http://schemas.microsoft.com/office/drawing/2014/main" id="{9A2A9B9E-9397-FBA3-D70C-F419A52AEC2E}"/>
              </a:ext>
            </a:extLst>
          </p:cNvPr>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7411422" y="365125"/>
            <a:ext cx="4118301" cy="5865831"/>
          </a:xfrm>
        </p:spPr>
      </p:pic>
      <p:pic>
        <p:nvPicPr>
          <p:cNvPr id="11" name="Picture 10">
            <a:extLst>
              <a:ext uri="{FF2B5EF4-FFF2-40B4-BE49-F238E27FC236}">
                <a16:creationId xmlns:a16="http://schemas.microsoft.com/office/drawing/2014/main" id="{C47B8857-3CE1-9A60-EA2F-EAE933BCE52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62277" y="1497180"/>
            <a:ext cx="6047282" cy="2429170"/>
          </a:xfrm>
          <a:prstGeom prst="rect">
            <a:avLst/>
          </a:prstGeom>
        </p:spPr>
      </p:pic>
      <p:sp>
        <p:nvSpPr>
          <p:cNvPr id="14" name="TextBox 13">
            <a:extLst>
              <a:ext uri="{FF2B5EF4-FFF2-40B4-BE49-F238E27FC236}">
                <a16:creationId xmlns:a16="http://schemas.microsoft.com/office/drawing/2014/main" id="{0570AF2B-4F3C-9792-92C1-456F841FB064}"/>
              </a:ext>
            </a:extLst>
          </p:cNvPr>
          <p:cNvSpPr txBox="1"/>
          <p:nvPr/>
        </p:nvSpPr>
        <p:spPr>
          <a:xfrm>
            <a:off x="7254339" y="6309545"/>
            <a:ext cx="4432465" cy="246221"/>
          </a:xfrm>
          <a:prstGeom prst="rect">
            <a:avLst/>
          </a:prstGeom>
          <a:noFill/>
        </p:spPr>
        <p:txBody>
          <a:bodyPr wrap="square">
            <a:spAutoFit/>
          </a:bodyPr>
          <a:lstStyle/>
          <a:p>
            <a:r>
              <a:rPr lang="en-GB" sz="1000"/>
              <a:t>https://data-smart-</a:t>
            </a:r>
            <a:r>
              <a:rPr lang="en-GB" sz="1000" err="1"/>
              <a:t>schools.net</a:t>
            </a:r>
            <a:r>
              <a:rPr lang="en-GB" sz="1000"/>
              <a:t>/2019/10/27/the-data-have-landed-</a:t>
            </a:r>
            <a:r>
              <a:rPr lang="en-GB" sz="1000" err="1"/>
              <a:t>michael</a:t>
            </a:r>
            <a:r>
              <a:rPr lang="en-GB" sz="1000"/>
              <a:t>-</a:t>
            </a:r>
            <a:r>
              <a:rPr lang="en-GB" sz="1000" err="1"/>
              <a:t>rosen</a:t>
            </a:r>
            <a:r>
              <a:rPr lang="en-GB" sz="1000"/>
              <a:t>/</a:t>
            </a:r>
          </a:p>
        </p:txBody>
      </p:sp>
      <p:sp>
        <p:nvSpPr>
          <p:cNvPr id="16" name="TextBox 15">
            <a:extLst>
              <a:ext uri="{FF2B5EF4-FFF2-40B4-BE49-F238E27FC236}">
                <a16:creationId xmlns:a16="http://schemas.microsoft.com/office/drawing/2014/main" id="{686735D0-614B-0149-8003-756809A3B073}"/>
              </a:ext>
            </a:extLst>
          </p:cNvPr>
          <p:cNvSpPr txBox="1"/>
          <p:nvPr/>
        </p:nvSpPr>
        <p:spPr>
          <a:xfrm>
            <a:off x="1431967" y="6259572"/>
            <a:ext cx="4517571" cy="246221"/>
          </a:xfrm>
          <a:prstGeom prst="rect">
            <a:avLst/>
          </a:prstGeom>
          <a:noFill/>
        </p:spPr>
        <p:txBody>
          <a:bodyPr wrap="square">
            <a:spAutoFit/>
          </a:bodyPr>
          <a:lstStyle/>
          <a:p>
            <a:r>
              <a:rPr lang="en-GB" sz="1000"/>
              <a:t>https://</a:t>
            </a:r>
            <a:r>
              <a:rPr lang="en-GB" sz="1000" err="1"/>
              <a:t>deakinsteme.org</a:t>
            </a:r>
            <a:r>
              <a:rPr lang="en-GB" sz="1000"/>
              <a:t>/blog/inquiry-vs-direct-teaching-for-interdisciplinary-stem/</a:t>
            </a:r>
          </a:p>
        </p:txBody>
      </p:sp>
      <p:sp>
        <p:nvSpPr>
          <p:cNvPr id="17" name="Rounded Rectangle 16">
            <a:extLst>
              <a:ext uri="{FF2B5EF4-FFF2-40B4-BE49-F238E27FC236}">
                <a16:creationId xmlns:a16="http://schemas.microsoft.com/office/drawing/2014/main" id="{03FECD14-08BA-CD9F-7DA8-4363A4340175}"/>
              </a:ext>
            </a:extLst>
          </p:cNvPr>
          <p:cNvSpPr/>
          <p:nvPr/>
        </p:nvSpPr>
        <p:spPr>
          <a:xfrm>
            <a:off x="965200" y="5628225"/>
            <a:ext cx="4984338" cy="533787"/>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511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344" y="449431"/>
            <a:ext cx="11621311" cy="1325563"/>
          </a:xfrm>
        </p:spPr>
        <p:txBody>
          <a:bodyPr>
            <a:normAutofit/>
          </a:bodyPr>
          <a:lstStyle/>
          <a:p>
            <a:pPr>
              <a:spcBef>
                <a:spcPts val="0"/>
              </a:spcBef>
            </a:pPr>
            <a:r>
              <a:rPr lang="en-GB" sz="4000">
                <a:solidFill>
                  <a:srgbClr val="E85051"/>
                </a:solidFill>
              </a:rPr>
              <a:t>“What we’ve got wrong about knowledge &amp; curriculum”</a:t>
            </a:r>
          </a:p>
        </p:txBody>
      </p:sp>
      <p:sp>
        <p:nvSpPr>
          <p:cNvPr id="4" name="Content Placeholder 3">
            <a:extLst>
              <a:ext uri="{FF2B5EF4-FFF2-40B4-BE49-F238E27FC236}">
                <a16:creationId xmlns:a16="http://schemas.microsoft.com/office/drawing/2014/main" id="{C9F0E2ED-9BBD-4C87-A6E4-627DD9C9D42F}"/>
              </a:ext>
            </a:extLst>
          </p:cNvPr>
          <p:cNvSpPr>
            <a:spLocks noGrp="1"/>
          </p:cNvSpPr>
          <p:nvPr>
            <p:ph idx="1"/>
          </p:nvPr>
        </p:nvSpPr>
        <p:spPr/>
        <p:txBody>
          <a:bodyPr anchor="ctr">
            <a:normAutofit fontScale="92500" lnSpcReduction="20000"/>
          </a:bodyPr>
          <a:lstStyle/>
          <a:p>
            <a:r>
              <a:rPr lang="en-GB"/>
              <a:t>Q: Bearing all of that in mind, what advice would you give to teachers interested in applying your ideas about powerful knowledge to how they interpret their school’s curriculum?</a:t>
            </a:r>
          </a:p>
          <a:p>
            <a:pPr lvl="1"/>
            <a:r>
              <a:rPr lang="en-GB"/>
              <a:t>[A: </a:t>
            </a:r>
            <a:r>
              <a:rPr lang="en-GB">
                <a:solidFill>
                  <a:srgbClr val="E85051"/>
                </a:solidFill>
              </a:rPr>
              <a:t>The curriculum is</a:t>
            </a:r>
            <a:r>
              <a:rPr lang="en-GB"/>
              <a:t> not just a body of knowledge; it’s </a:t>
            </a:r>
            <a:r>
              <a:rPr lang="en-GB">
                <a:solidFill>
                  <a:srgbClr val="E85051"/>
                </a:solidFill>
              </a:rPr>
              <a:t>a group of communities we must encourage our students to join</a:t>
            </a:r>
            <a:r>
              <a:rPr lang="en-GB"/>
              <a:t>.]</a:t>
            </a:r>
          </a:p>
          <a:p>
            <a:pPr lvl="1"/>
            <a:r>
              <a:rPr lang="en-GB"/>
              <a:t>A: I would remind them of a point [Russian psychologist] Lev Vygotsky made: that </a:t>
            </a:r>
            <a:r>
              <a:rPr lang="en-GB">
                <a:solidFill>
                  <a:srgbClr val="E85051"/>
                </a:solidFill>
              </a:rPr>
              <a:t>acquiring knowledge in school has to be the voluntary act of a learner</a:t>
            </a:r>
            <a:r>
              <a:rPr lang="en-GB"/>
              <a:t>. You can’t actually teach anybody anything; they have to learn it. You can help them, but they’ve got to have that desire to know. …</a:t>
            </a:r>
          </a:p>
          <a:p>
            <a:pPr lvl="1"/>
            <a:r>
              <a:rPr lang="en-GB"/>
              <a:t>A: If you haven’t encouraged students to engage in </a:t>
            </a:r>
            <a:r>
              <a:rPr lang="en-GB">
                <a:solidFill>
                  <a:srgbClr val="E85051"/>
                </a:solidFill>
              </a:rPr>
              <a:t>the process of acquiring knowledge</a:t>
            </a:r>
            <a:r>
              <a:rPr lang="en-GB"/>
              <a:t>, which is a very difficult process, then all you get is memorisation and reproduction in tests. …</a:t>
            </a:r>
          </a:p>
          <a:p>
            <a:pPr lvl="1"/>
            <a:r>
              <a:rPr lang="en-GB"/>
              <a:t>A: The current interest in the curriculum overlooks this point. It’s so concerned with saying, “Have we got the knowledge?” that it forgets to ask, “</a:t>
            </a:r>
            <a:r>
              <a:rPr lang="en-GB">
                <a:solidFill>
                  <a:srgbClr val="E85051"/>
                </a:solidFill>
              </a:rPr>
              <a:t>How is the knowledge being acquired?</a:t>
            </a:r>
            <a:r>
              <a:rPr lang="en-GB"/>
              <a:t>”</a:t>
            </a:r>
          </a:p>
          <a:p>
            <a:pPr marL="0" indent="0" algn="r">
              <a:buNone/>
            </a:pPr>
            <a:r>
              <a:rPr lang="en-GB" sz="1400"/>
              <a:t>Young, M. (2022, September 21). What we’ve got wrong about knowledge &amp; curriculum. (G. </a:t>
            </a:r>
            <a:r>
              <a:rPr lang="en-GB" sz="1400" err="1"/>
              <a:t>Duoblys</a:t>
            </a:r>
            <a:r>
              <a:rPr lang="en-GB" sz="1400"/>
              <a:t>, Interviewer) </a:t>
            </a:r>
            <a:r>
              <a:rPr lang="en-GB" sz="1400" i="1" err="1"/>
              <a:t>Tes</a:t>
            </a:r>
            <a:r>
              <a:rPr lang="en-GB" sz="1400" i="1"/>
              <a:t> Magazine</a:t>
            </a:r>
            <a:r>
              <a:rPr lang="en-GB" sz="1400"/>
              <a:t>.</a:t>
            </a:r>
          </a:p>
        </p:txBody>
      </p:sp>
      <p:sp>
        <p:nvSpPr>
          <p:cNvPr id="3" name="Rounded Rectangle 2">
            <a:extLst>
              <a:ext uri="{FF2B5EF4-FFF2-40B4-BE49-F238E27FC236}">
                <a16:creationId xmlns:a16="http://schemas.microsoft.com/office/drawing/2014/main" id="{91E96926-31EF-B5E8-2B26-7F5FB16E11E0}"/>
              </a:ext>
            </a:extLst>
          </p:cNvPr>
          <p:cNvSpPr/>
          <p:nvPr/>
        </p:nvSpPr>
        <p:spPr>
          <a:xfrm>
            <a:off x="2565400" y="5846763"/>
            <a:ext cx="774700" cy="292100"/>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8517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Re-Thinking the Idea of a School Librarian</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200" y="1825625"/>
            <a:ext cx="5410198" cy="4351338"/>
          </a:xfrm>
        </p:spPr>
        <p:txBody>
          <a:bodyPr anchor="ctr">
            <a:normAutofit/>
          </a:bodyPr>
          <a:lstStyle/>
          <a:p>
            <a:pPr marL="0" indent="0">
              <a:buNone/>
            </a:pPr>
            <a:r>
              <a:rPr lang="en-GB"/>
              <a:t>“a teacher of sense-making skills”</a:t>
            </a:r>
            <a:endParaRPr lang="en-GB" sz="2400"/>
          </a:p>
          <a:p>
            <a:pPr marL="0" indent="0" algn="r">
              <a:buNone/>
            </a:pPr>
            <a:r>
              <a:rPr lang="en-GB" sz="2400"/>
              <a:t>Barbara Stripling (2020)</a:t>
            </a:r>
          </a:p>
          <a:p>
            <a:pPr marL="0" indent="0">
              <a:buNone/>
            </a:pPr>
            <a:endParaRPr lang="en-GB" sz="2400"/>
          </a:p>
          <a:p>
            <a:pPr marL="0" indent="0">
              <a:buNone/>
            </a:pPr>
            <a:endParaRPr lang="en-GB" sz="2400"/>
          </a:p>
          <a:p>
            <a:pPr marL="0" indent="0">
              <a:buNone/>
            </a:pPr>
            <a:r>
              <a:rPr lang="en-GB">
                <a:solidFill>
                  <a:srgbClr val="0F1419"/>
                </a:solidFill>
              </a:rPr>
              <a:t>"</a:t>
            </a:r>
            <a:r>
              <a:rPr lang="en-GB" b="0" i="0" u="none" strike="noStrike">
                <a:solidFill>
                  <a:srgbClr val="0F1419"/>
                </a:solidFill>
                <a:effectLst/>
              </a:rPr>
              <a:t>a teacher whose subject is learning itself”</a:t>
            </a:r>
            <a:endParaRPr lang="en-GB" sz="2400"/>
          </a:p>
          <a:p>
            <a:pPr marL="0" indent="0" algn="r">
              <a:buNone/>
            </a:pPr>
            <a:r>
              <a:rPr lang="en-GB" sz="2400"/>
              <a:t>Douglas M. Knight (1968) in Davies (1969)</a:t>
            </a:r>
          </a:p>
        </p:txBody>
      </p:sp>
      <p:pic>
        <p:nvPicPr>
          <p:cNvPr id="6" name="Content Placeholder 5" descr="A red and white rectangular object with black text&#10;&#10;Description automatically generated">
            <a:extLst>
              <a:ext uri="{FF2B5EF4-FFF2-40B4-BE49-F238E27FC236}">
                <a16:creationId xmlns:a16="http://schemas.microsoft.com/office/drawing/2014/main" id="{E2624629-276A-6C63-4461-747B067A72EC}"/>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693786" y="1882996"/>
            <a:ext cx="4826001" cy="1702082"/>
          </a:xfrm>
        </p:spPr>
      </p:pic>
      <p:pic>
        <p:nvPicPr>
          <p:cNvPr id="9" name="Picture 8" descr="A red and black book cover&#10;&#10;Description automatically generated">
            <a:extLst>
              <a:ext uri="{FF2B5EF4-FFF2-40B4-BE49-F238E27FC236}">
                <a16:creationId xmlns:a16="http://schemas.microsoft.com/office/drawing/2014/main" id="{33471A84-F95A-CCFE-E1EC-A26CBB6EBC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93581" y="3754729"/>
            <a:ext cx="1626409" cy="2610713"/>
          </a:xfrm>
          <a:prstGeom prst="rect">
            <a:avLst/>
          </a:prstGeom>
        </p:spPr>
      </p:pic>
    </p:spTree>
    <p:extLst>
      <p:ext uri="{BB962C8B-B14F-4D97-AF65-F5344CB8AC3E}">
        <p14:creationId xmlns:p14="http://schemas.microsoft.com/office/powerpoint/2010/main" val="1805242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Consequences of an Educational Disconnect</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200" y="1825625"/>
            <a:ext cx="5562600" cy="4444546"/>
          </a:xfrm>
        </p:spPr>
        <p:txBody>
          <a:bodyPr anchor="ctr">
            <a:normAutofit fontScale="92500"/>
          </a:bodyPr>
          <a:lstStyle/>
          <a:p>
            <a:pPr marL="0" indent="0">
              <a:buNone/>
            </a:pPr>
            <a:r>
              <a:rPr lang="en-GB" sz="3000">
                <a:solidFill>
                  <a:srgbClr val="000000"/>
                </a:solidFill>
                <a:effectLst/>
              </a:rPr>
              <a:t>“The [ongoing] losses of school librarians [in the United States] are not solely based on school finances — a common reason for eliminating [them] ... a major contributor to those losses has been a ‘disconnect’ between school librarianship and the larger education community.”</a:t>
            </a:r>
            <a:endParaRPr lang="en-GB" sz="3000"/>
          </a:p>
          <a:p>
            <a:pPr marL="0" indent="0">
              <a:buNone/>
            </a:pPr>
            <a:endParaRPr lang="en-GB" sz="2600"/>
          </a:p>
          <a:p>
            <a:pPr marL="0" indent="0" algn="r">
              <a:buNone/>
            </a:pPr>
            <a:r>
              <a:rPr lang="en-GB" sz="2600"/>
              <a:t>Keith Curry Lance &amp; Debra E. </a:t>
            </a:r>
            <a:r>
              <a:rPr lang="en-GB" sz="2600" err="1"/>
              <a:t>Kachel</a:t>
            </a:r>
            <a:r>
              <a:rPr lang="en-GB" sz="2600"/>
              <a:t> (2021)</a:t>
            </a:r>
          </a:p>
        </p:txBody>
      </p:sp>
      <p:sp>
        <p:nvSpPr>
          <p:cNvPr id="5" name="Rectangle 4">
            <a:extLst>
              <a:ext uri="{FF2B5EF4-FFF2-40B4-BE49-F238E27FC236}">
                <a16:creationId xmlns:a16="http://schemas.microsoft.com/office/drawing/2014/main" id="{27B243EC-DB14-4E3C-6F86-BE12C38068A7}"/>
              </a:ext>
            </a:extLst>
          </p:cNvPr>
          <p:cNvSpPr/>
          <p:nvPr/>
        </p:nvSpPr>
        <p:spPr>
          <a:xfrm>
            <a:off x="6616874" y="4732133"/>
            <a:ext cx="5181600" cy="215444"/>
          </a:xfrm>
          <a:prstGeom prst="rect">
            <a:avLst/>
          </a:prstGeom>
        </p:spPr>
        <p:txBody>
          <a:bodyPr wrap="square">
            <a:spAutoFit/>
          </a:bodyPr>
          <a:lstStyle/>
          <a:p>
            <a:pPr algn="ctr"/>
            <a:r>
              <a:rPr lang="en-GB" sz="800" b="1">
                <a:solidFill>
                  <a:prstClr val="black"/>
                </a:solidFill>
              </a:rPr>
              <a:t>Keith Curry Lance</a:t>
            </a:r>
            <a:r>
              <a:rPr lang="en-GB" sz="800">
                <a:solidFill>
                  <a:prstClr val="black"/>
                </a:solidFill>
              </a:rPr>
              <a:t> &amp; </a:t>
            </a:r>
            <a:r>
              <a:rPr lang="en-GB" sz="800" b="1">
                <a:solidFill>
                  <a:prstClr val="black"/>
                </a:solidFill>
              </a:rPr>
              <a:t>Debra E. </a:t>
            </a:r>
            <a:r>
              <a:rPr lang="en-GB" sz="800" b="1" err="1">
                <a:solidFill>
                  <a:prstClr val="black"/>
                </a:solidFill>
              </a:rPr>
              <a:t>Kachel</a:t>
            </a:r>
            <a:r>
              <a:rPr lang="en-GB" sz="800">
                <a:solidFill>
                  <a:prstClr val="black"/>
                </a:solidFill>
              </a:rPr>
              <a:t>: Image from https://</a:t>
            </a:r>
            <a:r>
              <a:rPr lang="en-GB" sz="800" err="1">
                <a:solidFill>
                  <a:prstClr val="black"/>
                </a:solidFill>
              </a:rPr>
              <a:t>keithcurrylance.com</a:t>
            </a:r>
            <a:r>
              <a:rPr lang="en-GB" sz="800">
                <a:solidFill>
                  <a:prstClr val="black"/>
                </a:solidFill>
              </a:rPr>
              <a:t>/publishers-weekly-announces-slide/.</a:t>
            </a:r>
          </a:p>
        </p:txBody>
      </p:sp>
      <p:pic>
        <p:nvPicPr>
          <p:cNvPr id="6" name="Content Placeholder 19" descr="A person and person smiling&#10;&#10;Description automatically generated">
            <a:extLst>
              <a:ext uri="{FF2B5EF4-FFF2-40B4-BE49-F238E27FC236}">
                <a16:creationId xmlns:a16="http://schemas.microsoft.com/office/drawing/2014/main" id="{E1DEE118-4CE1-404A-273B-69ECB0E72FBA}"/>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145642" y="2451840"/>
            <a:ext cx="4089658" cy="2231206"/>
          </a:xfrm>
        </p:spPr>
      </p:pic>
      <p:sp>
        <p:nvSpPr>
          <p:cNvPr id="4" name="TextBox 3">
            <a:extLst>
              <a:ext uri="{FF2B5EF4-FFF2-40B4-BE49-F238E27FC236}">
                <a16:creationId xmlns:a16="http://schemas.microsoft.com/office/drawing/2014/main" id="{7E1AFE7E-1E39-60C3-9A4C-8C3EE983FCC5}"/>
              </a:ext>
            </a:extLst>
          </p:cNvPr>
          <p:cNvSpPr txBox="1"/>
          <p:nvPr/>
        </p:nvSpPr>
        <p:spPr>
          <a:xfrm>
            <a:off x="1223158" y="6147060"/>
            <a:ext cx="9745683" cy="246221"/>
          </a:xfrm>
          <a:prstGeom prst="rect">
            <a:avLst/>
          </a:prstGeom>
          <a:noFill/>
        </p:spPr>
        <p:txBody>
          <a:bodyPr wrap="square">
            <a:spAutoFit/>
          </a:bodyPr>
          <a:lstStyle/>
          <a:p>
            <a:r>
              <a:rPr lang="en-GB" sz="1000"/>
              <a:t>https://</a:t>
            </a:r>
            <a:r>
              <a:rPr lang="en-GB" sz="1000" err="1"/>
              <a:t>blogs.ifla.org</a:t>
            </a:r>
            <a:r>
              <a:rPr lang="en-GB" sz="1000"/>
              <a:t>/</a:t>
            </a:r>
            <a:r>
              <a:rPr lang="en-GB" sz="1000" err="1"/>
              <a:t>cpdwl</a:t>
            </a:r>
            <a:r>
              <a:rPr lang="en-GB" sz="1000"/>
              <a:t>/2021/06/07/an-interview-with-debra-e-kachel-and-keith-curry-lance-on-the-imls-project-related-to-slide-school-librarian-investigation-decline-or-evolution/</a:t>
            </a:r>
          </a:p>
        </p:txBody>
      </p:sp>
    </p:spTree>
    <p:extLst>
      <p:ext uri="{BB962C8B-B14F-4D97-AF65-F5344CB8AC3E}">
        <p14:creationId xmlns:p14="http://schemas.microsoft.com/office/powerpoint/2010/main" val="1462352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Establishing an Education Re-Connect</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199" y="1825625"/>
            <a:ext cx="5446853" cy="4351338"/>
          </a:xfrm>
        </p:spPr>
        <p:txBody>
          <a:bodyPr anchor="ctr">
            <a:normAutofit/>
          </a:bodyPr>
          <a:lstStyle/>
          <a:p>
            <a:pPr marL="114300" marR="0" indent="0">
              <a:spcBef>
                <a:spcPts val="0"/>
              </a:spcBef>
              <a:spcAft>
                <a:spcPts val="0"/>
              </a:spcAft>
              <a:buNone/>
            </a:pPr>
            <a:r>
              <a:rPr lang="en-GB">
                <a:solidFill>
                  <a:srgbClr val="000000"/>
                </a:solidFill>
                <a:effectLst/>
              </a:rPr>
              <a:t>“The library media program and the educational program are interdependent and inseparable. … Therefore, perspective in viewing the function and role of the school library media program begins logically by building a historical understanding of education itself.”</a:t>
            </a:r>
            <a:endParaRPr lang="en-GB"/>
          </a:p>
          <a:p>
            <a:pPr marL="0" indent="0" algn="r">
              <a:buNone/>
            </a:pPr>
            <a:endParaRPr lang="en-GB" sz="2400"/>
          </a:p>
          <a:p>
            <a:pPr marL="0" indent="0" algn="r">
              <a:buNone/>
            </a:pPr>
            <a:r>
              <a:rPr lang="en-GB" sz="2400"/>
              <a:t>Ruth Ann Davies (1979)</a:t>
            </a:r>
            <a:endParaRPr lang="en-GB"/>
          </a:p>
        </p:txBody>
      </p:sp>
      <p:pic>
        <p:nvPicPr>
          <p:cNvPr id="5" name="Content Placeholder 4" descr="A red and black book cover&#10;&#10;Description automatically generated">
            <a:extLst>
              <a:ext uri="{FF2B5EF4-FFF2-40B4-BE49-F238E27FC236}">
                <a16:creationId xmlns:a16="http://schemas.microsoft.com/office/drawing/2014/main" id="{86EB8DB7-8E91-33F6-0248-67FF4C189208}"/>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536694" y="1690688"/>
            <a:ext cx="2794838" cy="4486277"/>
          </a:xfrm>
        </p:spPr>
      </p:pic>
    </p:spTree>
    <p:extLst>
      <p:ext uri="{BB962C8B-B14F-4D97-AF65-F5344CB8AC3E}">
        <p14:creationId xmlns:p14="http://schemas.microsoft.com/office/powerpoint/2010/main" val="74251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a:xfrm>
            <a:off x="1932404" y="365125"/>
            <a:ext cx="8338901" cy="1325563"/>
          </a:xfrm>
        </p:spPr>
        <p:txBody>
          <a:bodyPr/>
          <a:lstStyle/>
          <a:p>
            <a:pPr algn="ctr"/>
            <a:r>
              <a:rPr lang="en-GB">
                <a:solidFill>
                  <a:srgbClr val="E85051"/>
                </a:solidFill>
              </a:rPr>
              <a:t>Presenters</a:t>
            </a:r>
          </a:p>
        </p:txBody>
      </p:sp>
      <p:sp>
        <p:nvSpPr>
          <p:cNvPr id="3" name="Text Placeholder 2">
            <a:extLst>
              <a:ext uri="{FF2B5EF4-FFF2-40B4-BE49-F238E27FC236}">
                <a16:creationId xmlns:a16="http://schemas.microsoft.com/office/drawing/2014/main" id="{E20A8366-8A48-457B-BAB2-D7F5DD2D91E9}"/>
              </a:ext>
            </a:extLst>
          </p:cNvPr>
          <p:cNvSpPr>
            <a:spLocks noGrp="1"/>
          </p:cNvSpPr>
          <p:nvPr>
            <p:ph type="body" idx="1"/>
          </p:nvPr>
        </p:nvSpPr>
        <p:spPr/>
        <p:txBody>
          <a:bodyPr/>
          <a:lstStyle/>
          <a:p>
            <a:pPr algn="ctr"/>
            <a:r>
              <a:rPr lang="en-GB" b="0">
                <a:solidFill>
                  <a:srgbClr val="E85051"/>
                </a:solidFill>
              </a:rPr>
              <a:t>Darryl Toerien</a:t>
            </a:r>
          </a:p>
        </p:txBody>
      </p:sp>
      <p:sp>
        <p:nvSpPr>
          <p:cNvPr id="4" name="Content Placeholder 3">
            <a:extLst>
              <a:ext uri="{FF2B5EF4-FFF2-40B4-BE49-F238E27FC236}">
                <a16:creationId xmlns:a16="http://schemas.microsoft.com/office/drawing/2014/main" id="{E5C0E0DF-42FD-4A63-8C01-F092E68519CD}"/>
              </a:ext>
            </a:extLst>
          </p:cNvPr>
          <p:cNvSpPr>
            <a:spLocks noGrp="1"/>
          </p:cNvSpPr>
          <p:nvPr>
            <p:ph sz="half" idx="2"/>
          </p:nvPr>
        </p:nvSpPr>
        <p:spPr/>
        <p:txBody>
          <a:bodyPr>
            <a:normAutofit fontScale="70000" lnSpcReduction="20000"/>
          </a:bodyPr>
          <a:lstStyle/>
          <a:p>
            <a:r>
              <a:rPr lang="en-GB" sz="2400"/>
              <a:t>Head of Inquiry-Based Learning at Blanchelande College</a:t>
            </a:r>
          </a:p>
          <a:p>
            <a:r>
              <a:rPr lang="en-GB" sz="2400"/>
              <a:t>MA (equivalent) in Philosophy​</a:t>
            </a:r>
          </a:p>
          <a:p>
            <a:r>
              <a:rPr lang="en-GB" sz="2400"/>
              <a:t>Taught Computer Science and Religion &amp; Philosophy​</a:t>
            </a:r>
          </a:p>
          <a:p>
            <a:r>
              <a:rPr lang="en-GB" sz="2400"/>
              <a:t>MA Information &amp; Library Management</a:t>
            </a:r>
          </a:p>
          <a:p>
            <a:r>
              <a:rPr lang="en-GB" sz="2400"/>
              <a:t>Originator of FOSIL (2011), based on ESIFC (see next)</a:t>
            </a:r>
          </a:p>
          <a:p>
            <a:r>
              <a:rPr lang="en-GB" sz="2400"/>
              <a:t>Originator of the FOSIL Group (2019)</a:t>
            </a:r>
          </a:p>
          <a:p>
            <a:r>
              <a:rPr lang="en-GB" sz="2400"/>
              <a:t>Co-opted Board Member of the UK School Library Association (SLA)</a:t>
            </a:r>
          </a:p>
          <a:p>
            <a:r>
              <a:rPr lang="en-GB" sz="2400"/>
              <a:t>Elected member of the IFLA School Libraries Section Standing Committee</a:t>
            </a:r>
          </a:p>
          <a:p>
            <a:r>
              <a:rPr lang="en-GB" sz="2400"/>
              <a:t>Member of IASL</a:t>
            </a:r>
          </a:p>
        </p:txBody>
      </p:sp>
      <p:sp>
        <p:nvSpPr>
          <p:cNvPr id="5" name="Text Placeholder 4">
            <a:extLst>
              <a:ext uri="{FF2B5EF4-FFF2-40B4-BE49-F238E27FC236}">
                <a16:creationId xmlns:a16="http://schemas.microsoft.com/office/drawing/2014/main" id="{9EAD0E7F-1556-4ECB-8C73-B5960FE4C8A9}"/>
              </a:ext>
            </a:extLst>
          </p:cNvPr>
          <p:cNvSpPr>
            <a:spLocks noGrp="1"/>
          </p:cNvSpPr>
          <p:nvPr>
            <p:ph type="body" sz="quarter" idx="3"/>
          </p:nvPr>
        </p:nvSpPr>
        <p:spPr/>
        <p:txBody>
          <a:bodyPr/>
          <a:lstStyle/>
          <a:p>
            <a:pPr algn="ctr"/>
            <a:r>
              <a:rPr lang="en-GB" b="0">
                <a:solidFill>
                  <a:srgbClr val="E85051"/>
                </a:solidFill>
              </a:rPr>
              <a:t>Jenny Toerien</a:t>
            </a:r>
          </a:p>
        </p:txBody>
      </p:sp>
      <p:sp>
        <p:nvSpPr>
          <p:cNvPr id="6" name="Content Placeholder 5">
            <a:extLst>
              <a:ext uri="{FF2B5EF4-FFF2-40B4-BE49-F238E27FC236}">
                <a16:creationId xmlns:a16="http://schemas.microsoft.com/office/drawing/2014/main" id="{6F1F9944-1199-42F6-B266-12AA484E00AE}"/>
              </a:ext>
            </a:extLst>
          </p:cNvPr>
          <p:cNvSpPr>
            <a:spLocks noGrp="1"/>
          </p:cNvSpPr>
          <p:nvPr>
            <p:ph sz="quarter" idx="4"/>
          </p:nvPr>
        </p:nvSpPr>
        <p:spPr/>
        <p:txBody>
          <a:bodyPr>
            <a:normAutofit fontScale="70000" lnSpcReduction="20000"/>
          </a:bodyPr>
          <a:lstStyle/>
          <a:p>
            <a:r>
              <a:rPr lang="en-GB" sz="2400"/>
              <a:t>College Librarian and Project Qualifications Coordinator at Blanchelande College</a:t>
            </a:r>
          </a:p>
          <a:p>
            <a:r>
              <a:rPr lang="en-GB" sz="2400"/>
              <a:t>MA in Mathematics​</a:t>
            </a:r>
          </a:p>
          <a:p>
            <a:r>
              <a:rPr lang="en-GB" sz="2400"/>
              <a:t>Taught Physics​</a:t>
            </a:r>
          </a:p>
          <a:p>
            <a:r>
              <a:rPr lang="en-GB" sz="2400"/>
              <a:t>MSc Information Science​</a:t>
            </a:r>
          </a:p>
          <a:p>
            <a:r>
              <a:rPr lang="en-GB" sz="2400"/>
              <a:t>Collaborator on FOSIL (2011)</a:t>
            </a:r>
          </a:p>
          <a:p>
            <a:r>
              <a:rPr lang="en-GB" sz="2400"/>
              <a:t>Founding member of the FOSIL Group (2019)</a:t>
            </a:r>
          </a:p>
          <a:p>
            <a:r>
              <a:rPr lang="en-GB" sz="2400"/>
              <a:t>Member of the UK School Library Association (SLA)</a:t>
            </a:r>
          </a:p>
        </p:txBody>
      </p:sp>
      <p:pic>
        <p:nvPicPr>
          <p:cNvPr id="1026" name="Picture 2">
            <a:extLst>
              <a:ext uri="{FF2B5EF4-FFF2-40B4-BE49-F238E27FC236}">
                <a16:creationId xmlns:a16="http://schemas.microsoft.com/office/drawing/2014/main" id="{2CFA83AE-80BF-A8BC-88A5-59AEA04B1F5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133277" y="149496"/>
            <a:ext cx="1657617" cy="21399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28267D4-3074-BF99-7E3F-A1B9A33A336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823"/>
          <a:stretch/>
        </p:blipFill>
        <p:spPr bwMode="auto">
          <a:xfrm>
            <a:off x="446075" y="149496"/>
            <a:ext cx="1657617" cy="21399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289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a:xfrm>
            <a:off x="838200" y="365125"/>
            <a:ext cx="11125200" cy="1325563"/>
          </a:xfrm>
        </p:spPr>
        <p:txBody>
          <a:bodyPr>
            <a:normAutofit/>
          </a:bodyPr>
          <a:lstStyle/>
          <a:p>
            <a:r>
              <a:rPr lang="en-GB">
                <a:solidFill>
                  <a:srgbClr val="E85051"/>
                </a:solidFill>
              </a:rPr>
              <a:t>Inquiry as a Fundamental Instructional Approach</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838199" y="1841500"/>
            <a:ext cx="10515601" cy="4060825"/>
          </a:xfrm>
        </p:spPr>
        <p:txBody>
          <a:bodyPr vert="horz" lIns="91440" tIns="45720" rIns="91440" bIns="45720" rtlCol="0" anchor="t">
            <a:normAutofit fontScale="92500" lnSpcReduction="10000"/>
          </a:bodyPr>
          <a:lstStyle/>
          <a:p>
            <a:r>
              <a:rPr lang="en-GB">
                <a:cs typeface="Calibri"/>
              </a:rPr>
              <a:t>By definition, inquiry is “a dynamic process of being open to wonder and puzzlement and coming to know and understand the world and ourselves in it as the basis for responsible participation in community” (Stripling &amp; Toerien, 2021). Rooted in work of…</a:t>
            </a:r>
          </a:p>
          <a:p>
            <a:pPr lvl="1"/>
            <a:r>
              <a:rPr lang="en-GB" b="1">
                <a:cs typeface="Calibri"/>
              </a:rPr>
              <a:t>Developing Inquiring Communities in Education Project</a:t>
            </a:r>
            <a:r>
              <a:rPr lang="en-GB">
                <a:cs typeface="Calibri"/>
              </a:rPr>
              <a:t> (led by the Ontario Institute for Studies in Education at the University of Toronto, </a:t>
            </a:r>
            <a:r>
              <a:rPr lang="en-GB" b="1">
                <a:cs typeface="Calibri"/>
              </a:rPr>
              <a:t>1991-2001</a:t>
            </a:r>
            <a:r>
              <a:rPr lang="en-GB">
                <a:cs typeface="Calibri"/>
              </a:rPr>
              <a:t>)</a:t>
            </a:r>
          </a:p>
          <a:p>
            <a:pPr lvl="2"/>
            <a:r>
              <a:rPr lang="en-GB">
                <a:cs typeface="Calibri"/>
              </a:rPr>
              <a:t>Conclusion: (p. 7). “the force that drives the enacted curriculum must be a pervasive spirit of inquiry, and the dominant purpose of all activities must be an increase in understanding … teacher and students together must become a </a:t>
            </a:r>
            <a:r>
              <a:rPr lang="en-GB" i="1">
                <a:cs typeface="Calibri"/>
              </a:rPr>
              <a:t>community of inquiry</a:t>
            </a:r>
            <a:r>
              <a:rPr lang="en-GB">
                <a:cs typeface="Calibri"/>
              </a:rPr>
              <a:t> with respect to all aspects of the life of the classroom and all areas of the curriculum”</a:t>
            </a:r>
          </a:p>
          <a:p>
            <a:pPr lvl="1"/>
            <a:r>
              <a:rPr lang="en-GB" b="1">
                <a:cs typeface="Calibri"/>
              </a:rPr>
              <a:t>Galileo Educational Network</a:t>
            </a:r>
            <a:r>
              <a:rPr lang="en-GB">
                <a:cs typeface="Calibri"/>
              </a:rPr>
              <a:t> (professional learning arm of the School of Education at the University of Calgary, </a:t>
            </a:r>
            <a:r>
              <a:rPr lang="en-GB" b="1">
                <a:cs typeface="Calibri"/>
              </a:rPr>
              <a:t>1999-2022</a:t>
            </a:r>
            <a:r>
              <a:rPr lang="en-GB">
                <a:cs typeface="Calibri"/>
              </a:rPr>
              <a:t>)</a:t>
            </a:r>
          </a:p>
          <a:p>
            <a:pPr lvl="1"/>
            <a:r>
              <a:rPr lang="en-GB" b="1">
                <a:cs typeface="Calibri"/>
              </a:rPr>
              <a:t>ESIFC</a:t>
            </a:r>
            <a:r>
              <a:rPr lang="en-GB">
                <a:cs typeface="Calibri"/>
              </a:rPr>
              <a:t> (2009, </a:t>
            </a:r>
            <a:r>
              <a:rPr lang="en-GB" b="1">
                <a:cs typeface="Calibri"/>
              </a:rPr>
              <a:t>2019-present</a:t>
            </a:r>
            <a:r>
              <a:rPr lang="en-GB">
                <a:cs typeface="Calibri"/>
              </a:rPr>
              <a:t>) &amp; </a:t>
            </a:r>
            <a:r>
              <a:rPr lang="en-GB" b="1">
                <a:cs typeface="Calibri"/>
              </a:rPr>
              <a:t>FOSIL Group</a:t>
            </a:r>
            <a:r>
              <a:rPr lang="en-GB">
                <a:cs typeface="Calibri"/>
              </a:rPr>
              <a:t> (2011, </a:t>
            </a:r>
            <a:r>
              <a:rPr lang="en-GB" b="1">
                <a:cs typeface="Calibri"/>
              </a:rPr>
              <a:t>2019-present</a:t>
            </a:r>
            <a:r>
              <a:rPr lang="en-GB">
                <a:cs typeface="Calibri"/>
              </a:rPr>
              <a:t> – 35 plus countries)</a:t>
            </a:r>
          </a:p>
          <a:p>
            <a:endParaRPr lang="en-GB">
              <a:cs typeface="Calibri"/>
            </a:endParaRPr>
          </a:p>
        </p:txBody>
      </p:sp>
    </p:spTree>
    <p:extLst>
      <p:ext uri="{BB962C8B-B14F-4D97-AF65-F5344CB8AC3E}">
        <p14:creationId xmlns:p14="http://schemas.microsoft.com/office/powerpoint/2010/main" val="4293988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3EC62-EB3F-436F-B61C-64AA0912E71E}"/>
              </a:ext>
            </a:extLst>
          </p:cNvPr>
          <p:cNvSpPr>
            <a:spLocks noGrp="1"/>
          </p:cNvSpPr>
          <p:nvPr>
            <p:ph type="title"/>
          </p:nvPr>
        </p:nvSpPr>
        <p:spPr/>
        <p:txBody>
          <a:bodyPr/>
          <a:lstStyle/>
          <a:p>
            <a:r>
              <a:rPr lang="en-GB">
                <a:solidFill>
                  <a:srgbClr val="E85051"/>
                </a:solidFill>
              </a:rPr>
              <a:t>A Global Context for Inquiry-Based Instruction</a:t>
            </a:r>
          </a:p>
        </p:txBody>
      </p:sp>
      <p:pic>
        <p:nvPicPr>
          <p:cNvPr id="5" name="Content Placeholder 4">
            <a:extLst>
              <a:ext uri="{FF2B5EF4-FFF2-40B4-BE49-F238E27FC236}">
                <a16:creationId xmlns:a16="http://schemas.microsoft.com/office/drawing/2014/main" id="{656C8292-A8CF-44B1-8B46-6D64568351A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942598" y="1690688"/>
            <a:ext cx="10528507" cy="3551407"/>
          </a:xfrm>
        </p:spPr>
      </p:pic>
      <p:sp>
        <p:nvSpPr>
          <p:cNvPr id="4" name="Rounded Rectangle 3">
            <a:extLst>
              <a:ext uri="{FF2B5EF4-FFF2-40B4-BE49-F238E27FC236}">
                <a16:creationId xmlns:a16="http://schemas.microsoft.com/office/drawing/2014/main" id="{34A5AD1C-AE02-0B41-8778-32DEC2CDB507}"/>
              </a:ext>
            </a:extLst>
          </p:cNvPr>
          <p:cNvSpPr/>
          <p:nvPr/>
        </p:nvSpPr>
        <p:spPr>
          <a:xfrm>
            <a:off x="4044998" y="4544079"/>
            <a:ext cx="2202236" cy="6980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AE67D90-58F8-4453-97B6-29E03A298544}"/>
              </a:ext>
            </a:extLst>
          </p:cNvPr>
          <p:cNvSpPr txBox="1"/>
          <p:nvPr/>
        </p:nvSpPr>
        <p:spPr>
          <a:xfrm>
            <a:off x="6987133" y="4815493"/>
            <a:ext cx="4497629" cy="1677382"/>
          </a:xfrm>
          <a:prstGeom prst="rect">
            <a:avLst/>
          </a:prstGeom>
          <a:noFill/>
        </p:spPr>
        <p:txBody>
          <a:bodyPr wrap="square" rtlCol="0">
            <a:spAutoFit/>
          </a:bodyPr>
          <a:lstStyle/>
          <a:p>
            <a:r>
              <a:rPr lang="en-GB" sz="1400"/>
              <a:t>IFLA publication provisionally titled </a:t>
            </a:r>
            <a:r>
              <a:rPr lang="en-US" sz="1400" i="1">
                <a:solidFill>
                  <a:srgbClr val="AA1124"/>
                </a:solidFill>
                <a:effectLst/>
                <a:ea typeface="Calibri" panose="020F0502020204030204" pitchFamily="34" charset="0"/>
              </a:rPr>
              <a:t>Global Action for School Libraries: Models of Inquiry</a:t>
            </a:r>
            <a:r>
              <a:rPr lang="en-US" sz="1400">
                <a:effectLst/>
                <a:ea typeface="Calibri" panose="020F0502020204030204" pitchFamily="34" charset="0"/>
              </a:rPr>
              <a:t> includes 5 instructional models:</a:t>
            </a:r>
          </a:p>
          <a:p>
            <a:pPr marL="285750" indent="-285750">
              <a:spcBef>
                <a:spcPts val="600"/>
              </a:spcBef>
              <a:buFont typeface="Arial" panose="020B0604020202020204" pitchFamily="34" charset="0"/>
              <a:buChar char="•"/>
            </a:pPr>
            <a:r>
              <a:rPr lang="en-US" sz="1400" b="1">
                <a:highlight>
                  <a:srgbClr val="F7D5CD"/>
                </a:highlight>
              </a:rPr>
              <a:t>Guided Inquiry Design </a:t>
            </a:r>
            <a:r>
              <a:rPr lang="en-US" sz="1400">
                <a:highlight>
                  <a:srgbClr val="F7D5CD"/>
                </a:highlight>
              </a:rPr>
              <a:t>(USA)</a:t>
            </a:r>
          </a:p>
          <a:p>
            <a:pPr marL="285750" indent="-285750">
              <a:buFont typeface="Arial" panose="020B0604020202020204" pitchFamily="34" charset="0"/>
              <a:buChar char="•"/>
            </a:pPr>
            <a:r>
              <a:rPr lang="en-US" sz="1400" b="1">
                <a:highlight>
                  <a:srgbClr val="F7D5CD"/>
                </a:highlight>
              </a:rPr>
              <a:t>Stripling’s Model of Inquiry</a:t>
            </a:r>
            <a:r>
              <a:rPr lang="en-US" sz="1400">
                <a:highlight>
                  <a:srgbClr val="F7D5CD"/>
                </a:highlight>
              </a:rPr>
              <a:t> (USA)</a:t>
            </a:r>
          </a:p>
          <a:p>
            <a:pPr marL="285750" indent="-285750">
              <a:buFont typeface="Arial" panose="020B0604020202020204" pitchFamily="34" charset="0"/>
              <a:buChar char="•"/>
            </a:pPr>
            <a:r>
              <a:rPr lang="en-US" sz="1400" b="1">
                <a:highlight>
                  <a:srgbClr val="F7D5CD"/>
                </a:highlight>
              </a:rPr>
              <a:t>FOSIL</a:t>
            </a:r>
            <a:r>
              <a:rPr lang="en-US" sz="1400">
                <a:highlight>
                  <a:srgbClr val="F7D5CD"/>
                </a:highlight>
              </a:rPr>
              <a:t> (UK)</a:t>
            </a:r>
          </a:p>
          <a:p>
            <a:pPr marL="285750" indent="-285750">
              <a:buFont typeface="Arial" panose="020B0604020202020204" pitchFamily="34" charset="0"/>
              <a:buChar char="•"/>
            </a:pPr>
            <a:r>
              <a:rPr lang="en-US" sz="1400" b="1">
                <a:highlight>
                  <a:srgbClr val="F7D5CD"/>
                </a:highlight>
              </a:rPr>
              <a:t>Focus on Inquiry </a:t>
            </a:r>
            <a:r>
              <a:rPr lang="en-US" sz="1400">
                <a:highlight>
                  <a:srgbClr val="F7D5CD"/>
                </a:highlight>
              </a:rPr>
              <a:t>(Canada)</a:t>
            </a:r>
          </a:p>
          <a:p>
            <a:pPr marL="285750" indent="-285750">
              <a:buFont typeface="Arial" panose="020B0604020202020204" pitchFamily="34" charset="0"/>
              <a:buChar char="•"/>
            </a:pPr>
            <a:r>
              <a:rPr lang="en-US" sz="1400" b="1"/>
              <a:t>Informed Learning </a:t>
            </a:r>
            <a:r>
              <a:rPr lang="en-US" sz="1400"/>
              <a:t>(Australia)</a:t>
            </a:r>
            <a:endParaRPr lang="en-GB" sz="1400"/>
          </a:p>
        </p:txBody>
      </p:sp>
      <p:sp>
        <p:nvSpPr>
          <p:cNvPr id="8" name="Rounded Rectangle 7">
            <a:extLst>
              <a:ext uri="{FF2B5EF4-FFF2-40B4-BE49-F238E27FC236}">
                <a16:creationId xmlns:a16="http://schemas.microsoft.com/office/drawing/2014/main" id="{B2542791-B431-134F-B313-F11FCF7C4DD0}"/>
              </a:ext>
            </a:extLst>
          </p:cNvPr>
          <p:cNvSpPr/>
          <p:nvPr/>
        </p:nvSpPr>
        <p:spPr>
          <a:xfrm>
            <a:off x="4044999" y="3337257"/>
            <a:ext cx="2202238" cy="3622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F9E2BAC7-4CC4-1D4F-A125-9E68D9B94114}"/>
              </a:ext>
            </a:extLst>
          </p:cNvPr>
          <p:cNvSpPr/>
          <p:nvPr/>
        </p:nvSpPr>
        <p:spPr>
          <a:xfrm>
            <a:off x="9254907" y="3037191"/>
            <a:ext cx="2202238" cy="41972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a:extLst>
              <a:ext uri="{FF2B5EF4-FFF2-40B4-BE49-F238E27FC236}">
                <a16:creationId xmlns:a16="http://schemas.microsoft.com/office/drawing/2014/main" id="{C17D0CCE-D292-2D4D-A09C-3BF4C55071D5}"/>
              </a:ext>
            </a:extLst>
          </p:cNvPr>
          <p:cNvSpPr/>
          <p:nvPr/>
        </p:nvSpPr>
        <p:spPr>
          <a:xfrm>
            <a:off x="4044998" y="1755665"/>
            <a:ext cx="2202237" cy="66644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3628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6363-FE6F-634F-A00A-58637D99CFED}"/>
              </a:ext>
            </a:extLst>
          </p:cNvPr>
          <p:cNvSpPr>
            <a:spLocks noGrp="1"/>
          </p:cNvSpPr>
          <p:nvPr>
            <p:ph type="title"/>
          </p:nvPr>
        </p:nvSpPr>
        <p:spPr/>
        <p:txBody>
          <a:bodyPr/>
          <a:lstStyle/>
          <a:p>
            <a:r>
              <a:rPr lang="en-GB">
                <a:solidFill>
                  <a:srgbClr val="E84E50"/>
                </a:solidFill>
              </a:rPr>
              <a:t>Empire State Information Fluency Continuum</a:t>
            </a:r>
          </a:p>
        </p:txBody>
      </p:sp>
      <p:sp>
        <p:nvSpPr>
          <p:cNvPr id="4" name="Content Placeholder 3">
            <a:extLst>
              <a:ext uri="{FF2B5EF4-FFF2-40B4-BE49-F238E27FC236}">
                <a16:creationId xmlns:a16="http://schemas.microsoft.com/office/drawing/2014/main" id="{AF341E99-5A17-4B41-866B-210EC183E9AC}"/>
              </a:ext>
            </a:extLst>
          </p:cNvPr>
          <p:cNvSpPr>
            <a:spLocks noGrp="1"/>
          </p:cNvSpPr>
          <p:nvPr>
            <p:ph sz="half" idx="1"/>
          </p:nvPr>
        </p:nvSpPr>
        <p:spPr>
          <a:xfrm>
            <a:off x="452444" y="1813749"/>
            <a:ext cx="4671492" cy="4351338"/>
          </a:xfrm>
        </p:spPr>
        <p:txBody>
          <a:bodyPr anchor="ctr">
            <a:normAutofit fontScale="92500" lnSpcReduction="10000"/>
          </a:bodyPr>
          <a:lstStyle/>
          <a:p>
            <a:r>
              <a:rPr lang="en-GB"/>
              <a:t>More than 3.2 million students in over 4,236 schools in New York State alone</a:t>
            </a:r>
          </a:p>
          <a:p>
            <a:r>
              <a:rPr lang="en-GB"/>
              <a:t>Endorsed by</a:t>
            </a:r>
          </a:p>
          <a:p>
            <a:pPr lvl="1"/>
            <a:r>
              <a:rPr lang="en-GB"/>
              <a:t>New York State Education Department / University of the State of New York</a:t>
            </a:r>
          </a:p>
          <a:p>
            <a:pPr lvl="1"/>
            <a:r>
              <a:rPr lang="en-GB"/>
              <a:t>New York Library Association</a:t>
            </a:r>
          </a:p>
          <a:p>
            <a:pPr lvl="1"/>
            <a:r>
              <a:rPr lang="en-GB"/>
              <a:t>Beyond New York State</a:t>
            </a:r>
          </a:p>
          <a:p>
            <a:pPr lvl="2"/>
            <a:r>
              <a:rPr lang="en-GB"/>
              <a:t>Example, Rhode Island</a:t>
            </a:r>
          </a:p>
          <a:p>
            <a:pPr lvl="1"/>
            <a:r>
              <a:rPr lang="en-GB"/>
              <a:t>Beyond United States</a:t>
            </a:r>
          </a:p>
          <a:p>
            <a:pPr lvl="2"/>
            <a:r>
              <a:rPr lang="en-GB"/>
              <a:t>Example, British Columbia</a:t>
            </a:r>
          </a:p>
          <a:p>
            <a:pPr lvl="2"/>
            <a:r>
              <a:rPr lang="en-GB"/>
              <a:t>Example, FOSIL Group</a:t>
            </a:r>
          </a:p>
        </p:txBody>
      </p:sp>
      <p:pic>
        <p:nvPicPr>
          <p:cNvPr id="8" name="Content Placeholder 7" descr="A close-up of a informational screen&#10;&#10;Description automatically generated">
            <a:extLst>
              <a:ext uri="{FF2B5EF4-FFF2-40B4-BE49-F238E27FC236}">
                <a16:creationId xmlns:a16="http://schemas.microsoft.com/office/drawing/2014/main" id="{3F399987-4231-D80B-A2D1-0D795D005D0B}"/>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123935" y="2707575"/>
            <a:ext cx="6928693" cy="2559557"/>
          </a:xfrm>
        </p:spPr>
      </p:pic>
    </p:spTree>
    <p:extLst>
      <p:ext uri="{BB962C8B-B14F-4D97-AF65-F5344CB8AC3E}">
        <p14:creationId xmlns:p14="http://schemas.microsoft.com/office/powerpoint/2010/main" val="3300023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a:xfrm>
            <a:off x="836612" y="365125"/>
            <a:ext cx="10515600" cy="1325563"/>
          </a:xfrm>
        </p:spPr>
        <p:txBody>
          <a:bodyPr/>
          <a:lstStyle/>
          <a:p>
            <a:r>
              <a:rPr lang="en-GB">
                <a:solidFill>
                  <a:srgbClr val="E64F4F"/>
                </a:solidFill>
              </a:rPr>
              <a:t>Stripling &amp; FOSIL 1</a:t>
            </a:r>
          </a:p>
        </p:txBody>
      </p:sp>
      <p:sp>
        <p:nvSpPr>
          <p:cNvPr id="3" name="Text Placeholder 2">
            <a:extLst>
              <a:ext uri="{FF2B5EF4-FFF2-40B4-BE49-F238E27FC236}">
                <a16:creationId xmlns:a16="http://schemas.microsoft.com/office/drawing/2014/main" id="{E20A8366-8A48-457B-BAB2-D7F5DD2D91E9}"/>
              </a:ext>
            </a:extLst>
          </p:cNvPr>
          <p:cNvSpPr>
            <a:spLocks noGrp="1"/>
          </p:cNvSpPr>
          <p:nvPr>
            <p:ph type="body" idx="1"/>
          </p:nvPr>
        </p:nvSpPr>
        <p:spPr/>
        <p:txBody>
          <a:bodyPr/>
          <a:lstStyle/>
          <a:p>
            <a:pPr algn="ctr"/>
            <a:r>
              <a:rPr lang="en-GB" b="0">
                <a:solidFill>
                  <a:srgbClr val="E64F4F"/>
                </a:solidFill>
              </a:rPr>
              <a:t>Stripling’s Model of Inquiry</a:t>
            </a:r>
          </a:p>
        </p:txBody>
      </p:sp>
      <p:pic>
        <p:nvPicPr>
          <p:cNvPr id="8" name="Content Placeholder 7" descr="A diagram of a structure&#10;&#10;Description automatically generated">
            <a:extLst>
              <a:ext uri="{FF2B5EF4-FFF2-40B4-BE49-F238E27FC236}">
                <a16:creationId xmlns:a16="http://schemas.microsoft.com/office/drawing/2014/main" id="{A9293167-5BE1-C24D-8E01-0BF1F657200B}"/>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839788" y="2619655"/>
            <a:ext cx="5157787" cy="3455427"/>
          </a:xfrm>
        </p:spPr>
      </p:pic>
      <p:sp>
        <p:nvSpPr>
          <p:cNvPr id="5" name="Text Placeholder 4">
            <a:extLst>
              <a:ext uri="{FF2B5EF4-FFF2-40B4-BE49-F238E27FC236}">
                <a16:creationId xmlns:a16="http://schemas.microsoft.com/office/drawing/2014/main" id="{9EAD0E7F-1556-4ECB-8C73-B5960FE4C8A9}"/>
              </a:ext>
            </a:extLst>
          </p:cNvPr>
          <p:cNvSpPr>
            <a:spLocks noGrp="1"/>
          </p:cNvSpPr>
          <p:nvPr>
            <p:ph type="body" sz="quarter" idx="3"/>
          </p:nvPr>
        </p:nvSpPr>
        <p:spPr/>
        <p:txBody>
          <a:bodyPr/>
          <a:lstStyle/>
          <a:p>
            <a:pPr algn="ctr"/>
            <a:r>
              <a:rPr lang="en-GB" b="0">
                <a:solidFill>
                  <a:srgbClr val="E64F4F"/>
                </a:solidFill>
              </a:rPr>
              <a:t>FOSIL 1: Framework for Oakham School Information Literacy</a:t>
            </a:r>
          </a:p>
        </p:txBody>
      </p:sp>
      <p:pic>
        <p:nvPicPr>
          <p:cNvPr id="10" name="Content Placeholder 9" descr="A diagram of a research process&#10;&#10;Description automatically generated">
            <a:extLst>
              <a:ext uri="{FF2B5EF4-FFF2-40B4-BE49-F238E27FC236}">
                <a16:creationId xmlns:a16="http://schemas.microsoft.com/office/drawing/2014/main" id="{2470D682-9DD5-D269-2933-B1D03793E9E1}"/>
              </a:ext>
            </a:extLst>
          </p:cNvPr>
          <p:cNvPicPr>
            <a:picLocks noGrp="1" noChangeAspect="1"/>
          </p:cNvPicPr>
          <p:nvPr>
            <p:ph sz="quarter" idx="4"/>
          </p:nvPr>
        </p:nvPicPr>
        <p:blipFill>
          <a:blip r:embed="rId4" cstate="screen">
            <a:extLst>
              <a:ext uri="{28A0092B-C50C-407E-A947-70E740481C1C}">
                <a14:useLocalDpi xmlns:a14="http://schemas.microsoft.com/office/drawing/2010/main"/>
              </a:ext>
            </a:extLst>
          </a:blip>
          <a:stretch>
            <a:fillRect/>
          </a:stretch>
        </p:blipFill>
        <p:spPr>
          <a:xfrm>
            <a:off x="6244028" y="2505075"/>
            <a:ext cx="5214156" cy="3684588"/>
          </a:xfrm>
        </p:spPr>
      </p:pic>
    </p:spTree>
    <p:extLst>
      <p:ext uri="{BB962C8B-B14F-4D97-AF65-F5344CB8AC3E}">
        <p14:creationId xmlns:p14="http://schemas.microsoft.com/office/powerpoint/2010/main" val="2904505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a:xfrm>
            <a:off x="495300" y="355600"/>
            <a:ext cx="11201400" cy="1325563"/>
          </a:xfrm>
        </p:spPr>
        <p:txBody>
          <a:bodyPr/>
          <a:lstStyle/>
          <a:p>
            <a:r>
              <a:rPr lang="en-GB">
                <a:solidFill>
                  <a:srgbClr val="E64F4F"/>
                </a:solidFill>
              </a:rPr>
              <a:t>FOSIL 2:  Framework Of Skills for Inquiry Learning</a:t>
            </a:r>
          </a:p>
        </p:txBody>
      </p:sp>
      <p:sp>
        <p:nvSpPr>
          <p:cNvPr id="3" name="Text Placeholder 2">
            <a:extLst>
              <a:ext uri="{FF2B5EF4-FFF2-40B4-BE49-F238E27FC236}">
                <a16:creationId xmlns:a16="http://schemas.microsoft.com/office/drawing/2014/main" id="{E20A8366-8A48-457B-BAB2-D7F5DD2D91E9}"/>
              </a:ext>
            </a:extLst>
          </p:cNvPr>
          <p:cNvSpPr>
            <a:spLocks noGrp="1"/>
          </p:cNvSpPr>
          <p:nvPr>
            <p:ph type="body" idx="1"/>
          </p:nvPr>
        </p:nvSpPr>
        <p:spPr/>
        <p:txBody>
          <a:bodyPr/>
          <a:lstStyle/>
          <a:p>
            <a:pPr algn="ctr"/>
            <a:r>
              <a:rPr lang="en-GB" b="0">
                <a:solidFill>
                  <a:srgbClr val="E64F4F"/>
                </a:solidFill>
              </a:rPr>
              <a:t>FOSIL Secondary</a:t>
            </a:r>
          </a:p>
        </p:txBody>
      </p:sp>
      <p:pic>
        <p:nvPicPr>
          <p:cNvPr id="8" name="Content Placeholder 7" descr="A diagram of a person's head&#10;&#10;Description automatically generated">
            <a:extLst>
              <a:ext uri="{FF2B5EF4-FFF2-40B4-BE49-F238E27FC236}">
                <a16:creationId xmlns:a16="http://schemas.microsoft.com/office/drawing/2014/main" id="{914A5CCB-C7EC-4DDC-72D5-2660764B4DD0}"/>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61230" y="2521928"/>
            <a:ext cx="5336346" cy="3777271"/>
          </a:xfrm>
        </p:spPr>
      </p:pic>
      <p:sp>
        <p:nvSpPr>
          <p:cNvPr id="5" name="Text Placeholder 4">
            <a:extLst>
              <a:ext uri="{FF2B5EF4-FFF2-40B4-BE49-F238E27FC236}">
                <a16:creationId xmlns:a16="http://schemas.microsoft.com/office/drawing/2014/main" id="{9EAD0E7F-1556-4ECB-8C73-B5960FE4C8A9}"/>
              </a:ext>
            </a:extLst>
          </p:cNvPr>
          <p:cNvSpPr>
            <a:spLocks noGrp="1"/>
          </p:cNvSpPr>
          <p:nvPr>
            <p:ph type="body" sz="quarter" idx="3"/>
          </p:nvPr>
        </p:nvSpPr>
        <p:spPr/>
        <p:txBody>
          <a:bodyPr/>
          <a:lstStyle/>
          <a:p>
            <a:pPr algn="ctr"/>
            <a:r>
              <a:rPr lang="en-GB" b="0">
                <a:solidFill>
                  <a:srgbClr val="E64F4F"/>
                </a:solidFill>
              </a:rPr>
              <a:t>FOSIL Primary</a:t>
            </a:r>
          </a:p>
        </p:txBody>
      </p:sp>
      <p:pic>
        <p:nvPicPr>
          <p:cNvPr id="10" name="Content Placeholder 9" descr="A diagram of the framework of skills&#10;&#10;Description automatically generated">
            <a:extLst>
              <a:ext uri="{FF2B5EF4-FFF2-40B4-BE49-F238E27FC236}">
                <a16:creationId xmlns:a16="http://schemas.microsoft.com/office/drawing/2014/main" id="{43B94731-A528-099A-AE1E-75948731995C}"/>
              </a:ext>
            </a:extLst>
          </p:cNvPr>
          <p:cNvPicPr>
            <a:picLocks noGrp="1" noChangeAspect="1"/>
          </p:cNvPicPr>
          <p:nvPr>
            <p:ph sz="quarter" idx="4"/>
          </p:nvPr>
        </p:nvPicPr>
        <p:blipFill>
          <a:blip r:embed="rId4" cstate="screen">
            <a:extLst>
              <a:ext uri="{28A0092B-C50C-407E-A947-70E740481C1C}">
                <a14:useLocalDpi xmlns:a14="http://schemas.microsoft.com/office/drawing/2010/main"/>
              </a:ext>
            </a:extLst>
          </a:blip>
          <a:stretch>
            <a:fillRect/>
          </a:stretch>
        </p:blipFill>
        <p:spPr>
          <a:xfrm>
            <a:off x="6175206" y="2505075"/>
            <a:ext cx="5510897" cy="3794124"/>
          </a:xfrm>
        </p:spPr>
      </p:pic>
    </p:spTree>
    <p:extLst>
      <p:ext uri="{BB962C8B-B14F-4D97-AF65-F5344CB8AC3E}">
        <p14:creationId xmlns:p14="http://schemas.microsoft.com/office/powerpoint/2010/main" val="1676282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a:xfrm>
            <a:off x="836612" y="365125"/>
            <a:ext cx="10515600" cy="1325563"/>
          </a:xfrm>
        </p:spPr>
        <p:txBody>
          <a:bodyPr/>
          <a:lstStyle/>
          <a:p>
            <a:r>
              <a:rPr lang="en-GB">
                <a:solidFill>
                  <a:srgbClr val="E84E50"/>
                </a:solidFill>
              </a:rPr>
              <a:t>Heroic Inquiry at Blanchelande College</a:t>
            </a:r>
          </a:p>
        </p:txBody>
      </p:sp>
      <p:sp>
        <p:nvSpPr>
          <p:cNvPr id="3" name="Text Placeholder 2">
            <a:extLst>
              <a:ext uri="{FF2B5EF4-FFF2-40B4-BE49-F238E27FC236}">
                <a16:creationId xmlns:a16="http://schemas.microsoft.com/office/drawing/2014/main" id="{E20A8366-8A48-457B-BAB2-D7F5DD2D91E9}"/>
              </a:ext>
            </a:extLst>
          </p:cNvPr>
          <p:cNvSpPr>
            <a:spLocks noGrp="1"/>
          </p:cNvSpPr>
          <p:nvPr>
            <p:ph type="body" idx="1"/>
          </p:nvPr>
        </p:nvSpPr>
        <p:spPr/>
        <p:txBody>
          <a:bodyPr/>
          <a:lstStyle/>
          <a:p>
            <a:pPr algn="ctr"/>
            <a:r>
              <a:rPr lang="en-GB" b="0">
                <a:solidFill>
                  <a:srgbClr val="E64F4F"/>
                </a:solidFill>
              </a:rPr>
              <a:t>Heroic Inquiry in Secondary</a:t>
            </a:r>
          </a:p>
        </p:txBody>
      </p:sp>
      <p:pic>
        <p:nvPicPr>
          <p:cNvPr id="8" name="Content Placeholder 7" descr="A diagram of different types of people&#10;&#10;Description automatically generated">
            <a:extLst>
              <a:ext uri="{FF2B5EF4-FFF2-40B4-BE49-F238E27FC236}">
                <a16:creationId xmlns:a16="http://schemas.microsoft.com/office/drawing/2014/main" id="{B087820F-9C6D-CE92-9567-247AFEC145DE}"/>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15033" y="2734141"/>
            <a:ext cx="6007296" cy="3757869"/>
          </a:xfrm>
        </p:spPr>
      </p:pic>
      <p:sp>
        <p:nvSpPr>
          <p:cNvPr id="5" name="Text Placeholder 4">
            <a:extLst>
              <a:ext uri="{FF2B5EF4-FFF2-40B4-BE49-F238E27FC236}">
                <a16:creationId xmlns:a16="http://schemas.microsoft.com/office/drawing/2014/main" id="{9EAD0E7F-1556-4ECB-8C73-B5960FE4C8A9}"/>
              </a:ext>
            </a:extLst>
          </p:cNvPr>
          <p:cNvSpPr>
            <a:spLocks noGrp="1"/>
          </p:cNvSpPr>
          <p:nvPr>
            <p:ph type="body" sz="quarter" idx="3"/>
          </p:nvPr>
        </p:nvSpPr>
        <p:spPr/>
        <p:txBody>
          <a:bodyPr/>
          <a:lstStyle/>
          <a:p>
            <a:pPr algn="ctr"/>
            <a:r>
              <a:rPr lang="en-GB" b="0">
                <a:solidFill>
                  <a:srgbClr val="E64F4F"/>
                </a:solidFill>
              </a:rPr>
              <a:t>Heroic Inquiry in Primary</a:t>
            </a:r>
          </a:p>
        </p:txBody>
      </p:sp>
      <p:pic>
        <p:nvPicPr>
          <p:cNvPr id="10" name="Content Placeholder 9" descr="A diagram of different types of people&#10;&#10;Description automatically generated">
            <a:extLst>
              <a:ext uri="{FF2B5EF4-FFF2-40B4-BE49-F238E27FC236}">
                <a16:creationId xmlns:a16="http://schemas.microsoft.com/office/drawing/2014/main" id="{406F8EA1-E1AF-9652-53F9-2949A34E394D}"/>
              </a:ext>
            </a:extLst>
          </p:cNvPr>
          <p:cNvPicPr>
            <a:picLocks noGrp="1" noChangeAspect="1"/>
          </p:cNvPicPr>
          <p:nvPr>
            <p:ph sz="quarter" idx="4"/>
          </p:nvPr>
        </p:nvPicPr>
        <p:blipFill>
          <a:blip r:embed="rId4">
            <a:extLst>
              <a:ext uri="{28A0092B-C50C-407E-A947-70E740481C1C}">
                <a14:useLocalDpi xmlns:a14="http://schemas.microsoft.com/office/drawing/2010/main"/>
              </a:ext>
            </a:extLst>
          </a:blip>
          <a:stretch>
            <a:fillRect/>
          </a:stretch>
        </p:blipFill>
        <p:spPr>
          <a:xfrm>
            <a:off x="7152242" y="2734141"/>
            <a:ext cx="4199970" cy="3757869"/>
          </a:xfrm>
        </p:spPr>
      </p:pic>
    </p:spTree>
    <p:extLst>
      <p:ext uri="{BB962C8B-B14F-4D97-AF65-F5344CB8AC3E}">
        <p14:creationId xmlns:p14="http://schemas.microsoft.com/office/powerpoint/2010/main" val="3497260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p:txBody>
          <a:bodyPr/>
          <a:lstStyle/>
          <a:p>
            <a:r>
              <a:rPr lang="en-GB">
                <a:solidFill>
                  <a:srgbClr val="E85051"/>
                </a:solidFill>
              </a:rPr>
              <a:t>Heroic Inquiry in the Classroom</a:t>
            </a:r>
          </a:p>
        </p:txBody>
      </p:sp>
      <p:pic>
        <p:nvPicPr>
          <p:cNvPr id="8" name="Content Placeholder 7" descr="A diagram of a diagram of a variety of people&#10;&#10;Description automatically generated">
            <a:extLst>
              <a:ext uri="{FF2B5EF4-FFF2-40B4-BE49-F238E27FC236}">
                <a16:creationId xmlns:a16="http://schemas.microsoft.com/office/drawing/2014/main" id="{6A63C1CE-3E97-7B52-9FA4-632D450DF362}"/>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548342" y="1406449"/>
            <a:ext cx="7095316" cy="5294409"/>
          </a:xfrm>
        </p:spPr>
      </p:pic>
    </p:spTree>
    <p:extLst>
      <p:ext uri="{BB962C8B-B14F-4D97-AF65-F5344CB8AC3E}">
        <p14:creationId xmlns:p14="http://schemas.microsoft.com/office/powerpoint/2010/main" val="19971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a:xfrm>
            <a:off x="836612" y="365125"/>
            <a:ext cx="10515600" cy="1325563"/>
          </a:xfrm>
        </p:spPr>
        <p:txBody>
          <a:bodyPr/>
          <a:lstStyle/>
          <a:p>
            <a:r>
              <a:rPr lang="en-GB">
                <a:solidFill>
                  <a:srgbClr val="E64F4F"/>
                </a:solidFill>
              </a:rPr>
              <a:t>Spiral of Knowing and FOSIL Head</a:t>
            </a:r>
          </a:p>
        </p:txBody>
      </p:sp>
      <p:sp>
        <p:nvSpPr>
          <p:cNvPr id="3" name="Text Placeholder 2">
            <a:extLst>
              <a:ext uri="{FF2B5EF4-FFF2-40B4-BE49-F238E27FC236}">
                <a16:creationId xmlns:a16="http://schemas.microsoft.com/office/drawing/2014/main" id="{E20A8366-8A48-457B-BAB2-D7F5DD2D91E9}"/>
              </a:ext>
            </a:extLst>
          </p:cNvPr>
          <p:cNvSpPr>
            <a:spLocks noGrp="1"/>
          </p:cNvSpPr>
          <p:nvPr>
            <p:ph type="body" idx="1"/>
          </p:nvPr>
        </p:nvSpPr>
        <p:spPr/>
        <p:txBody>
          <a:bodyPr/>
          <a:lstStyle/>
          <a:p>
            <a:pPr algn="ctr"/>
            <a:r>
              <a:rPr lang="en-GB" b="0">
                <a:solidFill>
                  <a:srgbClr val="E64F4F"/>
                </a:solidFill>
              </a:rPr>
              <a:t>DICEPS Spiral of Knowing</a:t>
            </a:r>
          </a:p>
        </p:txBody>
      </p:sp>
      <p:pic>
        <p:nvPicPr>
          <p:cNvPr id="8" name="Content Placeholder 7" descr="A diagram of a spiral&#10;&#10;Description automatically generated">
            <a:extLst>
              <a:ext uri="{FF2B5EF4-FFF2-40B4-BE49-F238E27FC236}">
                <a16:creationId xmlns:a16="http://schemas.microsoft.com/office/drawing/2014/main" id="{1F845DB1-FBC2-FC61-3452-A33A6C4C00D7}"/>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1727199" y="2568674"/>
            <a:ext cx="3393285" cy="2879626"/>
          </a:xfrm>
        </p:spPr>
      </p:pic>
      <p:sp>
        <p:nvSpPr>
          <p:cNvPr id="5" name="Text Placeholder 4">
            <a:extLst>
              <a:ext uri="{FF2B5EF4-FFF2-40B4-BE49-F238E27FC236}">
                <a16:creationId xmlns:a16="http://schemas.microsoft.com/office/drawing/2014/main" id="{9EAD0E7F-1556-4ECB-8C73-B5960FE4C8A9}"/>
              </a:ext>
            </a:extLst>
          </p:cNvPr>
          <p:cNvSpPr>
            <a:spLocks noGrp="1"/>
          </p:cNvSpPr>
          <p:nvPr>
            <p:ph type="body" sz="quarter" idx="3"/>
          </p:nvPr>
        </p:nvSpPr>
        <p:spPr/>
        <p:txBody>
          <a:bodyPr/>
          <a:lstStyle/>
          <a:p>
            <a:pPr algn="ctr"/>
            <a:r>
              <a:rPr lang="en-GB" b="0">
                <a:solidFill>
                  <a:srgbClr val="E64F4F"/>
                </a:solidFill>
              </a:rPr>
              <a:t>FOSIL Inquiry Cycle and Head</a:t>
            </a:r>
          </a:p>
        </p:txBody>
      </p:sp>
      <p:sp>
        <p:nvSpPr>
          <p:cNvPr id="6" name="TextBox 5">
            <a:extLst>
              <a:ext uri="{FF2B5EF4-FFF2-40B4-BE49-F238E27FC236}">
                <a16:creationId xmlns:a16="http://schemas.microsoft.com/office/drawing/2014/main" id="{00E44B50-BBD1-DE4A-F669-CB05FFD7FE95}"/>
              </a:ext>
            </a:extLst>
          </p:cNvPr>
          <p:cNvSpPr txBox="1"/>
          <p:nvPr/>
        </p:nvSpPr>
        <p:spPr>
          <a:xfrm>
            <a:off x="1506994" y="5325189"/>
            <a:ext cx="3823374" cy="246221"/>
          </a:xfrm>
          <a:prstGeom prst="rect">
            <a:avLst/>
          </a:prstGeom>
          <a:noFill/>
        </p:spPr>
        <p:txBody>
          <a:bodyPr wrap="square">
            <a:spAutoFit/>
          </a:bodyPr>
          <a:lstStyle/>
          <a:p>
            <a:r>
              <a:rPr lang="en-GB" sz="1000"/>
              <a:t>https://</a:t>
            </a:r>
            <a:r>
              <a:rPr lang="en-GB" sz="1000" err="1"/>
              <a:t>tltjc.blogspot.com</a:t>
            </a:r>
            <a:r>
              <a:rPr lang="en-GB" sz="1000"/>
              <a:t>/2011/04/wells-2002-spiral-of-knowing.html</a:t>
            </a:r>
          </a:p>
        </p:txBody>
      </p:sp>
      <p:pic>
        <p:nvPicPr>
          <p:cNvPr id="11" name="Content Placeholder 10" descr="A diagram of the framework of skills&#10;&#10;Description automatically generated">
            <a:extLst>
              <a:ext uri="{FF2B5EF4-FFF2-40B4-BE49-F238E27FC236}">
                <a16:creationId xmlns:a16="http://schemas.microsoft.com/office/drawing/2014/main" id="{58777063-08C2-9FCB-11A8-669D100AD304}"/>
              </a:ext>
            </a:extLst>
          </p:cNvPr>
          <p:cNvPicPr>
            <a:picLocks noGrp="1" noChangeAspect="1"/>
          </p:cNvPicPr>
          <p:nvPr>
            <p:ph sz="quarter" idx="4"/>
          </p:nvPr>
        </p:nvPicPr>
        <p:blipFill>
          <a:blip r:embed="rId4" cstate="screen">
            <a:extLst>
              <a:ext uri="{28A0092B-C50C-407E-A947-70E740481C1C}">
                <a14:useLocalDpi xmlns:a14="http://schemas.microsoft.com/office/drawing/2010/main"/>
              </a:ext>
            </a:extLst>
          </a:blip>
          <a:stretch>
            <a:fillRect/>
          </a:stretch>
        </p:blipFill>
        <p:spPr>
          <a:xfrm>
            <a:off x="6194427" y="2505075"/>
            <a:ext cx="5183188" cy="3568503"/>
          </a:xfrm>
        </p:spPr>
      </p:pic>
    </p:spTree>
    <p:extLst>
      <p:ext uri="{BB962C8B-B14F-4D97-AF65-F5344CB8AC3E}">
        <p14:creationId xmlns:p14="http://schemas.microsoft.com/office/powerpoint/2010/main" val="3279575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a:xfrm>
            <a:off x="836612" y="365125"/>
            <a:ext cx="10515600" cy="1325563"/>
          </a:xfrm>
        </p:spPr>
        <p:txBody>
          <a:bodyPr/>
          <a:lstStyle/>
          <a:p>
            <a:pPr algn="ctr"/>
            <a:r>
              <a:rPr lang="en-GB">
                <a:solidFill>
                  <a:srgbClr val="E64F4F"/>
                </a:solidFill>
              </a:rPr>
              <a:t>Focus on Inquiry and GID</a:t>
            </a:r>
          </a:p>
        </p:txBody>
      </p:sp>
      <p:sp>
        <p:nvSpPr>
          <p:cNvPr id="3" name="Text Placeholder 2">
            <a:extLst>
              <a:ext uri="{FF2B5EF4-FFF2-40B4-BE49-F238E27FC236}">
                <a16:creationId xmlns:a16="http://schemas.microsoft.com/office/drawing/2014/main" id="{E20A8366-8A48-457B-BAB2-D7F5DD2D91E9}"/>
              </a:ext>
            </a:extLst>
          </p:cNvPr>
          <p:cNvSpPr>
            <a:spLocks noGrp="1"/>
          </p:cNvSpPr>
          <p:nvPr>
            <p:ph type="body" idx="1"/>
          </p:nvPr>
        </p:nvSpPr>
        <p:spPr/>
        <p:txBody>
          <a:bodyPr/>
          <a:lstStyle/>
          <a:p>
            <a:pPr algn="ctr"/>
            <a:r>
              <a:rPr lang="en-GB" b="0">
                <a:solidFill>
                  <a:srgbClr val="E64F4F"/>
                </a:solidFill>
              </a:rPr>
              <a:t>Alberta Model</a:t>
            </a:r>
          </a:p>
        </p:txBody>
      </p:sp>
      <p:sp>
        <p:nvSpPr>
          <p:cNvPr id="5" name="Text Placeholder 4">
            <a:extLst>
              <a:ext uri="{FF2B5EF4-FFF2-40B4-BE49-F238E27FC236}">
                <a16:creationId xmlns:a16="http://schemas.microsoft.com/office/drawing/2014/main" id="{9EAD0E7F-1556-4ECB-8C73-B5960FE4C8A9}"/>
              </a:ext>
            </a:extLst>
          </p:cNvPr>
          <p:cNvSpPr>
            <a:spLocks noGrp="1"/>
          </p:cNvSpPr>
          <p:nvPr>
            <p:ph type="body" sz="quarter" idx="3"/>
          </p:nvPr>
        </p:nvSpPr>
        <p:spPr/>
        <p:txBody>
          <a:bodyPr/>
          <a:lstStyle/>
          <a:p>
            <a:pPr algn="ctr"/>
            <a:r>
              <a:rPr lang="en-GB" b="0">
                <a:solidFill>
                  <a:srgbClr val="E64F4F"/>
                </a:solidFill>
              </a:rPr>
              <a:t>Guided Inquiry Design</a:t>
            </a:r>
          </a:p>
        </p:txBody>
      </p:sp>
      <p:pic>
        <p:nvPicPr>
          <p:cNvPr id="14" name="Content Placeholder 13" descr="A puzzle with text in the middle&#10;&#10;Description automatically generated">
            <a:extLst>
              <a:ext uri="{FF2B5EF4-FFF2-40B4-BE49-F238E27FC236}">
                <a16:creationId xmlns:a16="http://schemas.microsoft.com/office/drawing/2014/main" id="{3CDA5C34-FBC6-CC34-E539-C0D587A3D203}"/>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1647273" y="2505075"/>
            <a:ext cx="3577167" cy="3561477"/>
          </a:xfrm>
        </p:spPr>
      </p:pic>
      <p:pic>
        <p:nvPicPr>
          <p:cNvPr id="18" name="Content Placeholder 17" descr="A diagram of a process&#10;&#10;Description automatically generated">
            <a:extLst>
              <a:ext uri="{FF2B5EF4-FFF2-40B4-BE49-F238E27FC236}">
                <a16:creationId xmlns:a16="http://schemas.microsoft.com/office/drawing/2014/main" id="{31202F61-9E64-F5C4-A913-5084579716E1}"/>
              </a:ext>
            </a:extLst>
          </p:cNvPr>
          <p:cNvPicPr>
            <a:picLocks noGrp="1" noChangeAspect="1"/>
          </p:cNvPicPr>
          <p:nvPr>
            <p:ph sz="quarter" idx="4"/>
          </p:nvPr>
        </p:nvPicPr>
        <p:blipFill rotWithShape="1">
          <a:blip r:embed="rId4" cstate="screen">
            <a:extLst>
              <a:ext uri="{28A0092B-C50C-407E-A947-70E740481C1C}">
                <a14:useLocalDpi xmlns:a14="http://schemas.microsoft.com/office/drawing/2010/main"/>
              </a:ext>
            </a:extLst>
          </a:blip>
          <a:srcRect/>
          <a:stretch/>
        </p:blipFill>
        <p:spPr>
          <a:xfrm>
            <a:off x="6371032" y="2606621"/>
            <a:ext cx="4785521" cy="3605479"/>
          </a:xfrm>
        </p:spPr>
      </p:pic>
      <p:sp>
        <p:nvSpPr>
          <p:cNvPr id="20" name="TextBox 19">
            <a:extLst>
              <a:ext uri="{FF2B5EF4-FFF2-40B4-BE49-F238E27FC236}">
                <a16:creationId xmlns:a16="http://schemas.microsoft.com/office/drawing/2014/main" id="{169D01C6-3E75-8EC6-4892-E0CB4195E69F}"/>
              </a:ext>
            </a:extLst>
          </p:cNvPr>
          <p:cNvSpPr txBox="1"/>
          <p:nvPr/>
        </p:nvSpPr>
        <p:spPr>
          <a:xfrm>
            <a:off x="6934296" y="6151775"/>
            <a:ext cx="3658991" cy="246221"/>
          </a:xfrm>
          <a:prstGeom prst="rect">
            <a:avLst/>
          </a:prstGeom>
          <a:noFill/>
        </p:spPr>
        <p:txBody>
          <a:bodyPr wrap="square">
            <a:spAutoFit/>
          </a:bodyPr>
          <a:lstStyle/>
          <a:p>
            <a:r>
              <a:rPr lang="en-GB" sz="1000"/>
              <a:t>http://</a:t>
            </a:r>
            <a:r>
              <a:rPr lang="en-GB" sz="1000" err="1"/>
              <a:t>wp.comminfo.rutgers.edu</a:t>
            </a:r>
            <a:r>
              <a:rPr lang="en-GB" sz="1000"/>
              <a:t>/</a:t>
            </a:r>
            <a:r>
              <a:rPr lang="en-GB" sz="1000" err="1"/>
              <a:t>ckuhlthau</a:t>
            </a:r>
            <a:r>
              <a:rPr lang="en-GB" sz="1000"/>
              <a:t>/guided-inquiry-design/</a:t>
            </a:r>
          </a:p>
        </p:txBody>
      </p:sp>
      <p:sp>
        <p:nvSpPr>
          <p:cNvPr id="12" name="TextBox 11">
            <a:extLst>
              <a:ext uri="{FF2B5EF4-FFF2-40B4-BE49-F238E27FC236}">
                <a16:creationId xmlns:a16="http://schemas.microsoft.com/office/drawing/2014/main" id="{7332467C-3CA1-73E6-9BD3-C08ED823E027}"/>
              </a:ext>
            </a:extLst>
          </p:cNvPr>
          <p:cNvSpPr txBox="1"/>
          <p:nvPr/>
        </p:nvSpPr>
        <p:spPr>
          <a:xfrm>
            <a:off x="1690276" y="6066552"/>
            <a:ext cx="3491160" cy="246221"/>
          </a:xfrm>
          <a:prstGeom prst="rect">
            <a:avLst/>
          </a:prstGeom>
          <a:noFill/>
        </p:spPr>
        <p:txBody>
          <a:bodyPr wrap="square">
            <a:spAutoFit/>
          </a:bodyPr>
          <a:lstStyle/>
          <a:p>
            <a:r>
              <a:rPr lang="en-GB" sz="1000"/>
              <a:t>https://</a:t>
            </a:r>
            <a:r>
              <a:rPr lang="en-GB" sz="1000" err="1"/>
              <a:t>fosil.org.uk</a:t>
            </a:r>
            <a:r>
              <a:rPr lang="en-GB" sz="1000"/>
              <a:t>/forums/topic/focus-on-inquiry/#post-34897</a:t>
            </a:r>
          </a:p>
        </p:txBody>
      </p:sp>
    </p:spTree>
    <p:extLst>
      <p:ext uri="{BB962C8B-B14F-4D97-AF65-F5344CB8AC3E}">
        <p14:creationId xmlns:p14="http://schemas.microsoft.com/office/powerpoint/2010/main" val="4013938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074" y="345670"/>
            <a:ext cx="11113851" cy="1325563"/>
          </a:xfrm>
        </p:spPr>
        <p:txBody>
          <a:bodyPr>
            <a:normAutofit/>
          </a:bodyPr>
          <a:lstStyle/>
          <a:p>
            <a:pPr>
              <a:spcBef>
                <a:spcPts val="0"/>
              </a:spcBef>
            </a:pPr>
            <a:r>
              <a:rPr lang="en-GB">
                <a:solidFill>
                  <a:srgbClr val="E84E50"/>
                </a:solidFill>
              </a:rPr>
              <a:t>Liberal Education, Inquiry and Research</a:t>
            </a:r>
            <a:endParaRPr lang="en-GB" sz="1800">
              <a:solidFill>
                <a:srgbClr val="E84E50"/>
              </a:solidFill>
            </a:endParaRPr>
          </a:p>
        </p:txBody>
      </p:sp>
      <p:sp>
        <p:nvSpPr>
          <p:cNvPr id="5" name="Content Placeholder 4">
            <a:extLst>
              <a:ext uri="{FF2B5EF4-FFF2-40B4-BE49-F238E27FC236}">
                <a16:creationId xmlns:a16="http://schemas.microsoft.com/office/drawing/2014/main" id="{3F270923-488D-EC39-F98C-1B3B289BB5D4}"/>
              </a:ext>
            </a:extLst>
          </p:cNvPr>
          <p:cNvSpPr>
            <a:spLocks noGrp="1"/>
          </p:cNvSpPr>
          <p:nvPr>
            <p:ph idx="1"/>
          </p:nvPr>
        </p:nvSpPr>
        <p:spPr/>
        <p:txBody>
          <a:bodyPr>
            <a:normAutofit fontScale="85000" lnSpcReduction="10000"/>
          </a:bodyPr>
          <a:lstStyle/>
          <a:p>
            <a:r>
              <a:rPr lang="en-GB"/>
              <a:t>Inquiry is a defining feature of a liberal education</a:t>
            </a:r>
          </a:p>
          <a:p>
            <a:r>
              <a:rPr lang="en-GB"/>
              <a:t>Inquiry is an </a:t>
            </a:r>
            <a:r>
              <a:rPr lang="en-GB">
                <a:solidFill>
                  <a:srgbClr val="E85051"/>
                </a:solidFill>
              </a:rPr>
              <a:t>engaged learning stance </a:t>
            </a:r>
            <a:r>
              <a:rPr lang="en-GB"/>
              <a:t>…</a:t>
            </a:r>
          </a:p>
          <a:p>
            <a:pPr lvl="1"/>
            <a:r>
              <a:rPr lang="en-GB"/>
              <a:t>Upon the rule of reason: “in order to learn you must desire to learn, and in so desiring not be satisfied with what you already incline to think” (Peirce, 1955, p. 54).</a:t>
            </a:r>
          </a:p>
          <a:p>
            <a:r>
              <a:rPr lang="en-GB"/>
              <a:t>… leading to a </a:t>
            </a:r>
            <a:r>
              <a:rPr lang="en-GB">
                <a:solidFill>
                  <a:srgbClr val="E85051"/>
                </a:solidFill>
              </a:rPr>
              <a:t>dynamic learning process</a:t>
            </a:r>
          </a:p>
          <a:p>
            <a:pPr lvl="1"/>
            <a:r>
              <a:rPr lang="en-GB"/>
              <a:t>The corollary: “Do not block the way [or process] of inquiry” (Peirce, 1955, p. 54).</a:t>
            </a:r>
          </a:p>
          <a:p>
            <a:r>
              <a:rPr lang="en-GB"/>
              <a:t>Not all learning is </a:t>
            </a:r>
            <a:r>
              <a:rPr lang="en-GB" i="1"/>
              <a:t>an</a:t>
            </a:r>
            <a:r>
              <a:rPr lang="en-GB"/>
              <a:t> inquiry, but inquiry [as stance and process] encompasses all learning.</a:t>
            </a:r>
          </a:p>
          <a:p>
            <a:r>
              <a:rPr lang="en-GB"/>
              <a:t>Research is integral to inquiry and aims at “generating evidence for [answering] the chosen/ given question through empirical investigations of various kinds and/ or from consulting relevant [and reliable] sources” (Wells, 2001, p. 191).</a:t>
            </a:r>
          </a:p>
          <a:p>
            <a:r>
              <a:rPr lang="en-GB"/>
              <a:t>Research is not FOFO; i.e., finding information that serves no thoughtful purpose.</a:t>
            </a:r>
          </a:p>
        </p:txBody>
      </p:sp>
    </p:spTree>
    <p:extLst>
      <p:ext uri="{BB962C8B-B14F-4D97-AF65-F5344CB8AC3E}">
        <p14:creationId xmlns:p14="http://schemas.microsoft.com/office/powerpoint/2010/main" val="1962884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a:xfrm>
            <a:off x="1932404" y="365125"/>
            <a:ext cx="8338901" cy="1325563"/>
          </a:xfrm>
        </p:spPr>
        <p:txBody>
          <a:bodyPr/>
          <a:lstStyle/>
          <a:p>
            <a:pPr algn="ctr"/>
            <a:r>
              <a:rPr lang="en-GB">
                <a:solidFill>
                  <a:srgbClr val="E85051"/>
                </a:solidFill>
              </a:rPr>
              <a:t>Acknowledgements</a:t>
            </a:r>
          </a:p>
        </p:txBody>
      </p:sp>
      <p:sp>
        <p:nvSpPr>
          <p:cNvPr id="3" name="Text Placeholder 2">
            <a:extLst>
              <a:ext uri="{FF2B5EF4-FFF2-40B4-BE49-F238E27FC236}">
                <a16:creationId xmlns:a16="http://schemas.microsoft.com/office/drawing/2014/main" id="{E20A8366-8A48-457B-BAB2-D7F5DD2D91E9}"/>
              </a:ext>
            </a:extLst>
          </p:cNvPr>
          <p:cNvSpPr>
            <a:spLocks noGrp="1"/>
          </p:cNvSpPr>
          <p:nvPr>
            <p:ph type="body" idx="1"/>
          </p:nvPr>
        </p:nvSpPr>
        <p:spPr/>
        <p:txBody>
          <a:bodyPr/>
          <a:lstStyle/>
          <a:p>
            <a:pPr algn="ctr"/>
            <a:r>
              <a:rPr lang="en-GB" b="0">
                <a:solidFill>
                  <a:srgbClr val="E85051"/>
                </a:solidFill>
              </a:rPr>
              <a:t>Reuben Toerien</a:t>
            </a:r>
          </a:p>
        </p:txBody>
      </p:sp>
      <p:pic>
        <p:nvPicPr>
          <p:cNvPr id="9" name="Content Placeholder 8" descr="A person and child sitting on a bench&#10;&#10;Description automatically generated">
            <a:extLst>
              <a:ext uri="{FF2B5EF4-FFF2-40B4-BE49-F238E27FC236}">
                <a16:creationId xmlns:a16="http://schemas.microsoft.com/office/drawing/2014/main" id="{9E993728-695A-5D43-5EAC-38E9E551F02B}"/>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1680595" y="2686833"/>
            <a:ext cx="3468348" cy="3353827"/>
          </a:xfrm>
        </p:spPr>
      </p:pic>
      <p:sp>
        <p:nvSpPr>
          <p:cNvPr id="5" name="Text Placeholder 4">
            <a:extLst>
              <a:ext uri="{FF2B5EF4-FFF2-40B4-BE49-F238E27FC236}">
                <a16:creationId xmlns:a16="http://schemas.microsoft.com/office/drawing/2014/main" id="{9EAD0E7F-1556-4ECB-8C73-B5960FE4C8A9}"/>
              </a:ext>
            </a:extLst>
          </p:cNvPr>
          <p:cNvSpPr>
            <a:spLocks noGrp="1"/>
          </p:cNvSpPr>
          <p:nvPr>
            <p:ph type="body" sz="quarter" idx="3"/>
          </p:nvPr>
        </p:nvSpPr>
        <p:spPr/>
        <p:txBody>
          <a:bodyPr/>
          <a:lstStyle/>
          <a:p>
            <a:pPr algn="ctr"/>
            <a:r>
              <a:rPr lang="en-GB" b="0">
                <a:solidFill>
                  <a:srgbClr val="E85051"/>
                </a:solidFill>
              </a:rPr>
              <a:t>IASL 2019 and 2023</a:t>
            </a:r>
          </a:p>
        </p:txBody>
      </p:sp>
      <p:pic>
        <p:nvPicPr>
          <p:cNvPr id="1026" name="Picture 2">
            <a:extLst>
              <a:ext uri="{FF2B5EF4-FFF2-40B4-BE49-F238E27FC236}">
                <a16:creationId xmlns:a16="http://schemas.microsoft.com/office/drawing/2014/main" id="{2CFA83AE-80BF-A8BC-88A5-59AEA04B1F5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133277" y="149496"/>
            <a:ext cx="1657617" cy="21399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28267D4-3074-BF99-7E3F-A1B9A33A336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823"/>
          <a:stretch/>
        </p:blipFill>
        <p:spPr bwMode="auto">
          <a:xfrm>
            <a:off x="446075" y="149496"/>
            <a:ext cx="1657617" cy="21399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Content Placeholder 16" descr="A close up of a button&#10;&#10;Description automatically generated">
            <a:extLst>
              <a:ext uri="{FF2B5EF4-FFF2-40B4-BE49-F238E27FC236}">
                <a16:creationId xmlns:a16="http://schemas.microsoft.com/office/drawing/2014/main" id="{10BB93CC-FE02-BCE6-FBC3-7FF0C6A7C11F}"/>
              </a:ext>
            </a:extLst>
          </p:cNvPr>
          <p:cNvPicPr>
            <a:picLocks noGrp="1" noChangeAspect="1"/>
          </p:cNvPicPr>
          <p:nvPr>
            <p:ph sz="quarter" idx="4"/>
          </p:nvPr>
        </p:nvPicPr>
        <p:blipFill rotWithShape="1">
          <a:blip r:embed="rId6" cstate="screen">
            <a:extLst>
              <a:ext uri="{28A0092B-C50C-407E-A947-70E740481C1C}">
                <a14:useLocalDpi xmlns:a14="http://schemas.microsoft.com/office/drawing/2010/main"/>
              </a:ext>
            </a:extLst>
          </a:blip>
          <a:srcRect/>
          <a:stretch/>
        </p:blipFill>
        <p:spPr>
          <a:xfrm>
            <a:off x="8002838" y="4578263"/>
            <a:ext cx="1509388" cy="1471808"/>
          </a:xfrm>
          <a:prstGeom prst="ellipse">
            <a:avLst/>
          </a:prstGeom>
          <a:ln>
            <a:noFill/>
          </a:ln>
          <a:effectLst>
            <a:outerShdw blurRad="292100" dist="139700" dir="2700000" algn="tl" rotWithShape="0">
              <a:srgbClr val="333333">
                <a:alpha val="65000"/>
              </a:srgbClr>
            </a:outerShdw>
          </a:effectLst>
        </p:spPr>
      </p:pic>
      <p:pic>
        <p:nvPicPr>
          <p:cNvPr id="18" name="Content Placeholder 16" descr="A close up of a button&#10;&#10;Description automatically generated">
            <a:extLst>
              <a:ext uri="{FF2B5EF4-FFF2-40B4-BE49-F238E27FC236}">
                <a16:creationId xmlns:a16="http://schemas.microsoft.com/office/drawing/2014/main" id="{47A762AC-78F6-70D5-DB52-5313E386516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002838" y="2686833"/>
            <a:ext cx="1521912" cy="1484334"/>
          </a:xfrm>
          <a:prstGeom prst="ellipse">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3507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074" y="345670"/>
            <a:ext cx="11113851" cy="1325563"/>
          </a:xfrm>
        </p:spPr>
        <p:txBody>
          <a:bodyPr>
            <a:normAutofit/>
          </a:bodyPr>
          <a:lstStyle/>
          <a:p>
            <a:pPr>
              <a:spcBef>
                <a:spcPts val="0"/>
              </a:spcBef>
            </a:pPr>
            <a:r>
              <a:rPr lang="en-GB">
                <a:solidFill>
                  <a:srgbClr val="E85051"/>
                </a:solidFill>
              </a:rPr>
              <a:t>“Research is Formalized Curiosity…*”</a:t>
            </a:r>
            <a:endParaRPr lang="en-GB" sz="1800">
              <a:solidFill>
                <a:srgbClr val="E85051"/>
              </a:solidFill>
            </a:endParaRPr>
          </a:p>
        </p:txBody>
      </p:sp>
      <p:pic>
        <p:nvPicPr>
          <p:cNvPr id="7" name="Content Placeholder 6" descr="A screenshot of a computer screen&#10;&#10;Description automatically generated">
            <a:extLst>
              <a:ext uri="{FF2B5EF4-FFF2-40B4-BE49-F238E27FC236}">
                <a16:creationId xmlns:a16="http://schemas.microsoft.com/office/drawing/2014/main" id="{C9104416-EE58-DE01-0787-F2E2CD13752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46588" y="1671233"/>
            <a:ext cx="11498824" cy="4626479"/>
          </a:xfrm>
        </p:spPr>
      </p:pic>
      <p:sp>
        <p:nvSpPr>
          <p:cNvPr id="9" name="TextBox 8">
            <a:extLst>
              <a:ext uri="{FF2B5EF4-FFF2-40B4-BE49-F238E27FC236}">
                <a16:creationId xmlns:a16="http://schemas.microsoft.com/office/drawing/2014/main" id="{3409E774-ADD7-2811-0319-FC70443E0DED}"/>
              </a:ext>
            </a:extLst>
          </p:cNvPr>
          <p:cNvSpPr txBox="1"/>
          <p:nvPr/>
        </p:nvSpPr>
        <p:spPr>
          <a:xfrm>
            <a:off x="539074" y="6512330"/>
            <a:ext cx="8280836" cy="246221"/>
          </a:xfrm>
          <a:prstGeom prst="rect">
            <a:avLst/>
          </a:prstGeom>
          <a:noFill/>
        </p:spPr>
        <p:txBody>
          <a:bodyPr wrap="square">
            <a:spAutoFit/>
          </a:bodyPr>
          <a:lstStyle/>
          <a:p>
            <a:r>
              <a:rPr lang="en-GB" sz="1000"/>
              <a:t>“*…It is poking and prying with purpose.” Zora Neale Hurston (1942) &lt;https://</a:t>
            </a:r>
            <a:r>
              <a:rPr lang="en-GB" sz="1000" err="1"/>
              <a:t>journals.library.ualberta.ca</a:t>
            </a:r>
            <a:r>
              <a:rPr lang="en-GB" sz="1000"/>
              <a:t>/</a:t>
            </a:r>
            <a:r>
              <a:rPr lang="en-GB" sz="1000" err="1"/>
              <a:t>eblip</a:t>
            </a:r>
            <a:r>
              <a:rPr lang="en-GB" sz="1000"/>
              <a:t>/</a:t>
            </a:r>
            <a:r>
              <a:rPr lang="en-GB" sz="1000" err="1"/>
              <a:t>index.php</a:t>
            </a:r>
            <a:r>
              <a:rPr lang="en-GB" sz="1000"/>
              <a:t>/EBLIP/article/view/18901/14834&gt;</a:t>
            </a:r>
          </a:p>
        </p:txBody>
      </p:sp>
    </p:spTree>
    <p:extLst>
      <p:ext uri="{BB962C8B-B14F-4D97-AF65-F5344CB8AC3E}">
        <p14:creationId xmlns:p14="http://schemas.microsoft.com/office/powerpoint/2010/main" val="3393540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able, Word&#10;&#10;Description automatically generated">
            <a:extLst>
              <a:ext uri="{FF2B5EF4-FFF2-40B4-BE49-F238E27FC236}">
                <a16:creationId xmlns:a16="http://schemas.microsoft.com/office/drawing/2014/main" id="{E7F11A41-712A-99E8-9FD3-5AD89C0B84D5}"/>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716212" y="32425"/>
            <a:ext cx="10759575" cy="6793149"/>
          </a:xfrm>
        </p:spPr>
      </p:pic>
      <p:sp>
        <p:nvSpPr>
          <p:cNvPr id="10" name="Rounded Rectangle 9">
            <a:extLst>
              <a:ext uri="{FF2B5EF4-FFF2-40B4-BE49-F238E27FC236}">
                <a16:creationId xmlns:a16="http://schemas.microsoft.com/office/drawing/2014/main" id="{AA3CB6C0-B527-6378-647E-2A2DDEF1412B}"/>
              </a:ext>
            </a:extLst>
          </p:cNvPr>
          <p:cNvSpPr/>
          <p:nvPr/>
        </p:nvSpPr>
        <p:spPr>
          <a:xfrm>
            <a:off x="716212" y="421532"/>
            <a:ext cx="10392775" cy="642025"/>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a:extLst>
              <a:ext uri="{FF2B5EF4-FFF2-40B4-BE49-F238E27FC236}">
                <a16:creationId xmlns:a16="http://schemas.microsoft.com/office/drawing/2014/main" id="{A3944E7A-494A-27A1-CCAF-7E2E7938E224}"/>
              </a:ext>
            </a:extLst>
          </p:cNvPr>
          <p:cNvSpPr/>
          <p:nvPr/>
        </p:nvSpPr>
        <p:spPr>
          <a:xfrm>
            <a:off x="765242" y="1160834"/>
            <a:ext cx="758757" cy="5616102"/>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a:extLst>
              <a:ext uri="{FF2B5EF4-FFF2-40B4-BE49-F238E27FC236}">
                <a16:creationId xmlns:a16="http://schemas.microsoft.com/office/drawing/2014/main" id="{19FA13E2-6721-BC7E-DDBC-8192932FBC7A}"/>
              </a:ext>
            </a:extLst>
          </p:cNvPr>
          <p:cNvSpPr/>
          <p:nvPr/>
        </p:nvSpPr>
        <p:spPr>
          <a:xfrm>
            <a:off x="716212" y="1160833"/>
            <a:ext cx="10759575" cy="920886"/>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9930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79990414-94A0-AE9B-7FAC-5CFB401DCEDB}"/>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64306" y="13904"/>
            <a:ext cx="10463388" cy="6844096"/>
          </a:xfrm>
        </p:spPr>
      </p:pic>
      <p:sp>
        <p:nvSpPr>
          <p:cNvPr id="8" name="Rounded Rectangle 7">
            <a:extLst>
              <a:ext uri="{FF2B5EF4-FFF2-40B4-BE49-F238E27FC236}">
                <a16:creationId xmlns:a16="http://schemas.microsoft.com/office/drawing/2014/main" id="{DE705EF8-D1B3-8685-A565-326C693CFB8A}"/>
              </a:ext>
            </a:extLst>
          </p:cNvPr>
          <p:cNvSpPr/>
          <p:nvPr/>
        </p:nvSpPr>
        <p:spPr>
          <a:xfrm>
            <a:off x="901430" y="20389"/>
            <a:ext cx="505837" cy="6830192"/>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a:extLst>
              <a:ext uri="{FF2B5EF4-FFF2-40B4-BE49-F238E27FC236}">
                <a16:creationId xmlns:a16="http://schemas.microsoft.com/office/drawing/2014/main" id="{FB6B23E6-7DF9-7F30-F11B-EF2FB4CEF44A}"/>
              </a:ext>
            </a:extLst>
          </p:cNvPr>
          <p:cNvSpPr/>
          <p:nvPr/>
        </p:nvSpPr>
        <p:spPr>
          <a:xfrm>
            <a:off x="864306" y="20388"/>
            <a:ext cx="10463387" cy="1270147"/>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375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pPr>
            <a:r>
              <a:rPr lang="en-GB">
                <a:solidFill>
                  <a:srgbClr val="E85051"/>
                </a:solidFill>
              </a:rPr>
              <a:t>Signature Work Inquiry</a:t>
            </a:r>
            <a:endParaRPr lang="en-GB" sz="1800">
              <a:solidFill>
                <a:srgbClr val="E85051"/>
              </a:solidFill>
            </a:endParaRPr>
          </a:p>
        </p:txBody>
      </p:sp>
      <p:sp>
        <p:nvSpPr>
          <p:cNvPr id="4" name="Content Placeholder 3">
            <a:extLst>
              <a:ext uri="{FF2B5EF4-FFF2-40B4-BE49-F238E27FC236}">
                <a16:creationId xmlns:a16="http://schemas.microsoft.com/office/drawing/2014/main" id="{C9F0E2ED-9BBD-4C87-A6E4-627DD9C9D42F}"/>
              </a:ext>
            </a:extLst>
          </p:cNvPr>
          <p:cNvSpPr>
            <a:spLocks noGrp="1"/>
          </p:cNvSpPr>
          <p:nvPr>
            <p:ph idx="1"/>
          </p:nvPr>
        </p:nvSpPr>
        <p:spPr/>
        <p:txBody>
          <a:bodyPr>
            <a:normAutofit lnSpcReduction="10000"/>
          </a:bodyPr>
          <a:lstStyle/>
          <a:p>
            <a:r>
              <a:rPr lang="en-GB"/>
              <a:t>Signature Work is a defining feature of a liberal education</a:t>
            </a:r>
          </a:p>
          <a:p>
            <a:r>
              <a:rPr lang="en-GB"/>
              <a:t>Signature Work is</a:t>
            </a:r>
          </a:p>
          <a:p>
            <a:pPr lvl="1"/>
            <a:r>
              <a:rPr lang="en-GB"/>
              <a:t>an inquiry-based exploration of an essential question or problem</a:t>
            </a:r>
          </a:p>
          <a:p>
            <a:pPr lvl="2"/>
            <a:r>
              <a:rPr lang="en-GB"/>
              <a:t>(contemporary or enduring)</a:t>
            </a:r>
          </a:p>
          <a:p>
            <a:pPr lvl="1"/>
            <a:r>
              <a:rPr lang="en-GB"/>
              <a:t>that the individual student identifies and defines</a:t>
            </a:r>
          </a:p>
          <a:p>
            <a:pPr lvl="1"/>
            <a:r>
              <a:rPr lang="en-GB"/>
              <a:t>that is conducted over an extended period</a:t>
            </a:r>
          </a:p>
          <a:p>
            <a:pPr lvl="1"/>
            <a:r>
              <a:rPr lang="en-GB"/>
              <a:t>and that involves substantial [age-appropriate] writing and reflection</a:t>
            </a:r>
          </a:p>
          <a:p>
            <a:r>
              <a:rPr lang="en-GB"/>
              <a:t>Termed Signature Work to reflect the high level of personalization and individual initiative involved, consequently bearing the distinctive imprint of the interests, commitments, and cumulative learning of the student</a:t>
            </a:r>
          </a:p>
        </p:txBody>
      </p:sp>
    </p:spTree>
    <p:extLst>
      <p:ext uri="{BB962C8B-B14F-4D97-AF65-F5344CB8AC3E}">
        <p14:creationId xmlns:p14="http://schemas.microsoft.com/office/powerpoint/2010/main" val="350574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pPr>
            <a:r>
              <a:rPr lang="en-GB">
                <a:solidFill>
                  <a:srgbClr val="E85051"/>
                </a:solidFill>
              </a:rPr>
              <a:t>Becoming Knowledge-able</a:t>
            </a:r>
            <a:endParaRPr lang="en-GB" sz="1800">
              <a:solidFill>
                <a:srgbClr val="E85051"/>
              </a:solidFill>
            </a:endParaRPr>
          </a:p>
        </p:txBody>
      </p:sp>
      <p:sp>
        <p:nvSpPr>
          <p:cNvPr id="4" name="Content Placeholder 3">
            <a:extLst>
              <a:ext uri="{FF2B5EF4-FFF2-40B4-BE49-F238E27FC236}">
                <a16:creationId xmlns:a16="http://schemas.microsoft.com/office/drawing/2014/main" id="{C9F0E2ED-9BBD-4C87-A6E4-627DD9C9D42F}"/>
              </a:ext>
            </a:extLst>
          </p:cNvPr>
          <p:cNvSpPr>
            <a:spLocks noGrp="1"/>
          </p:cNvSpPr>
          <p:nvPr>
            <p:ph idx="1"/>
          </p:nvPr>
        </p:nvSpPr>
        <p:spPr/>
        <p:txBody>
          <a:bodyPr anchor="ctr"/>
          <a:lstStyle/>
          <a:p>
            <a:pPr marL="0" indent="0">
              <a:buNone/>
            </a:pPr>
            <a:r>
              <a:rPr lang="en-GB"/>
              <a:t>“…for the students, </a:t>
            </a:r>
            <a:r>
              <a:rPr lang="en-GB" i="1"/>
              <a:t>the goal of inquiry is making not learning</a:t>
            </a:r>
            <a:r>
              <a:rPr lang="en-GB"/>
              <a:t>, or as I put it above, working on an improvable object. Motivated and challenged by real questions and problems, their attention is on making answers and solutions. Under these conditions, learning is an outcome that occurs because the making requires the student </a:t>
            </a:r>
            <a:r>
              <a:rPr lang="en-GB" i="1"/>
              <a:t>to extend his or her understanding in action</a:t>
            </a:r>
            <a:r>
              <a:rPr lang="en-GB"/>
              <a:t> – whether the artefact constructed is a material object, a demonstration, explanation, or theoretical formulation.”</a:t>
            </a:r>
          </a:p>
          <a:p>
            <a:pPr marL="0" indent="0" algn="r">
              <a:buNone/>
            </a:pPr>
            <a:r>
              <a:rPr lang="en-GB" sz="2000"/>
              <a:t>Gordon Wells in </a:t>
            </a:r>
            <a:r>
              <a:rPr lang="en-GB" sz="2000" i="1"/>
              <a:t>Action Talk &amp; Text: Learning &amp; Teaching Through Inquiry</a:t>
            </a:r>
            <a:r>
              <a:rPr lang="en-GB" sz="2000"/>
              <a:t> (2001, p. 190)</a:t>
            </a:r>
          </a:p>
        </p:txBody>
      </p:sp>
    </p:spTree>
    <p:extLst>
      <p:ext uri="{BB962C8B-B14F-4D97-AF65-F5344CB8AC3E}">
        <p14:creationId xmlns:p14="http://schemas.microsoft.com/office/powerpoint/2010/main" val="2380738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pPr>
            <a:r>
              <a:rPr lang="en-GB">
                <a:solidFill>
                  <a:srgbClr val="E85051"/>
                </a:solidFill>
              </a:rPr>
              <a:t>Inquiry Within and Beyond the Curriculum</a:t>
            </a:r>
            <a:endParaRPr lang="en-GB" sz="1800">
              <a:solidFill>
                <a:srgbClr val="E85051"/>
              </a:solidFill>
            </a:endParaRPr>
          </a:p>
        </p:txBody>
      </p:sp>
      <p:sp>
        <p:nvSpPr>
          <p:cNvPr id="6" name="Text Placeholder 5">
            <a:extLst>
              <a:ext uri="{FF2B5EF4-FFF2-40B4-BE49-F238E27FC236}">
                <a16:creationId xmlns:a16="http://schemas.microsoft.com/office/drawing/2014/main" id="{0DC7C2EA-4005-2023-9FA5-9F5536D5A29C}"/>
              </a:ext>
            </a:extLst>
          </p:cNvPr>
          <p:cNvSpPr>
            <a:spLocks noGrp="1"/>
          </p:cNvSpPr>
          <p:nvPr>
            <p:ph type="body" idx="1"/>
          </p:nvPr>
        </p:nvSpPr>
        <p:spPr/>
        <p:txBody>
          <a:bodyPr anchor="ctr"/>
          <a:lstStyle/>
          <a:p>
            <a:r>
              <a:rPr lang="en-GB"/>
              <a:t>Curricular Inquiry</a:t>
            </a:r>
          </a:p>
        </p:txBody>
      </p:sp>
      <p:sp>
        <p:nvSpPr>
          <p:cNvPr id="7" name="Content Placeholder 6">
            <a:extLst>
              <a:ext uri="{FF2B5EF4-FFF2-40B4-BE49-F238E27FC236}">
                <a16:creationId xmlns:a16="http://schemas.microsoft.com/office/drawing/2014/main" id="{E5087D3F-4F54-3AF9-DE5F-699EE77A54F0}"/>
              </a:ext>
            </a:extLst>
          </p:cNvPr>
          <p:cNvSpPr>
            <a:spLocks noGrp="1"/>
          </p:cNvSpPr>
          <p:nvPr>
            <p:ph sz="half" idx="2"/>
          </p:nvPr>
        </p:nvSpPr>
        <p:spPr/>
        <p:txBody>
          <a:bodyPr>
            <a:normAutofit fontScale="85000" lnSpcReduction="20000"/>
          </a:bodyPr>
          <a:lstStyle/>
          <a:p>
            <a:r>
              <a:rPr lang="en-GB"/>
              <a:t>“Providing a [model] of the inquiry process is only the first step in empowering students to pursue inquiry on their own. The next step is to structure teaching around a framework of the [inquiry] skills that students must develop at each phase of inquiry over their years of school and in the context of content area learning.” </a:t>
            </a:r>
            <a:r>
              <a:rPr lang="en-GB" sz="2200"/>
              <a:t>(1)</a:t>
            </a:r>
          </a:p>
          <a:p>
            <a:r>
              <a:rPr lang="en-GB"/>
              <a:t>Can be a full inquiry/ Signature Work</a:t>
            </a:r>
          </a:p>
          <a:p>
            <a:r>
              <a:rPr lang="en-GB"/>
              <a:t>Appropriate for all students</a:t>
            </a:r>
          </a:p>
        </p:txBody>
      </p:sp>
      <p:sp>
        <p:nvSpPr>
          <p:cNvPr id="9" name="Text Placeholder 8">
            <a:extLst>
              <a:ext uri="{FF2B5EF4-FFF2-40B4-BE49-F238E27FC236}">
                <a16:creationId xmlns:a16="http://schemas.microsoft.com/office/drawing/2014/main" id="{0E10C0F4-38E6-1542-0E94-3CC2AA034A3E}"/>
              </a:ext>
            </a:extLst>
          </p:cNvPr>
          <p:cNvSpPr>
            <a:spLocks noGrp="1"/>
          </p:cNvSpPr>
          <p:nvPr>
            <p:ph type="body" sz="quarter" idx="3"/>
          </p:nvPr>
        </p:nvSpPr>
        <p:spPr/>
        <p:txBody>
          <a:bodyPr anchor="ctr"/>
          <a:lstStyle/>
          <a:p>
            <a:r>
              <a:rPr lang="en-GB"/>
              <a:t>Extracurricular Inquiry</a:t>
            </a:r>
          </a:p>
        </p:txBody>
      </p:sp>
      <p:sp>
        <p:nvSpPr>
          <p:cNvPr id="10" name="Content Placeholder 9">
            <a:extLst>
              <a:ext uri="{FF2B5EF4-FFF2-40B4-BE49-F238E27FC236}">
                <a16:creationId xmlns:a16="http://schemas.microsoft.com/office/drawing/2014/main" id="{77C1D1F9-6832-55A9-D881-B824CB864183}"/>
              </a:ext>
            </a:extLst>
          </p:cNvPr>
          <p:cNvSpPr>
            <a:spLocks noGrp="1"/>
          </p:cNvSpPr>
          <p:nvPr>
            <p:ph sz="quarter" idx="4"/>
          </p:nvPr>
        </p:nvSpPr>
        <p:spPr/>
        <p:txBody>
          <a:bodyPr>
            <a:normAutofit fontScale="85000" lnSpcReduction="20000"/>
          </a:bodyPr>
          <a:lstStyle/>
          <a:p>
            <a:r>
              <a:rPr lang="en-GB"/>
              <a:t>Inquiry that falls outside of content/ subject area learning, even though timetabled</a:t>
            </a:r>
          </a:p>
          <a:p>
            <a:r>
              <a:rPr lang="en-GB"/>
              <a:t>Always a full inquiry/ Signature Work</a:t>
            </a:r>
          </a:p>
          <a:p>
            <a:r>
              <a:rPr lang="en-GB"/>
              <a:t>For example, EPQ in Sixth Form</a:t>
            </a:r>
          </a:p>
          <a:p>
            <a:pPr lvl="1"/>
            <a:r>
              <a:rPr lang="en-GB"/>
              <a:t>Worth half an A-Level</a:t>
            </a:r>
          </a:p>
          <a:p>
            <a:pPr lvl="1"/>
            <a:r>
              <a:rPr lang="en-GB"/>
              <a:t>Requires 30 guided/ taught hours</a:t>
            </a:r>
          </a:p>
          <a:p>
            <a:pPr lvl="2"/>
            <a:r>
              <a:rPr lang="en-GB"/>
              <a:t>Timetabled</a:t>
            </a:r>
          </a:p>
          <a:p>
            <a:pPr lvl="1"/>
            <a:r>
              <a:rPr lang="en-GB"/>
              <a:t>Requires 90 independent hours</a:t>
            </a:r>
          </a:p>
          <a:p>
            <a:pPr lvl="2"/>
            <a:r>
              <a:rPr lang="en-GB"/>
              <a:t>Structured accountability, including but not limited to Independent Study Periods</a:t>
            </a:r>
          </a:p>
          <a:p>
            <a:pPr lvl="1"/>
            <a:r>
              <a:rPr lang="en-GB"/>
              <a:t>Not appropriate for all students</a:t>
            </a:r>
          </a:p>
          <a:p>
            <a:pPr lvl="1"/>
            <a:endParaRPr lang="en-GB"/>
          </a:p>
        </p:txBody>
      </p:sp>
      <p:sp>
        <p:nvSpPr>
          <p:cNvPr id="11" name="TextBox 10">
            <a:extLst>
              <a:ext uri="{FF2B5EF4-FFF2-40B4-BE49-F238E27FC236}">
                <a16:creationId xmlns:a16="http://schemas.microsoft.com/office/drawing/2014/main" id="{D7016DA7-1137-762B-62A1-53A7AB288D0B}"/>
              </a:ext>
            </a:extLst>
          </p:cNvPr>
          <p:cNvSpPr txBox="1"/>
          <p:nvPr/>
        </p:nvSpPr>
        <p:spPr>
          <a:xfrm>
            <a:off x="836612" y="6189663"/>
            <a:ext cx="8664614" cy="400110"/>
          </a:xfrm>
          <a:prstGeom prst="rect">
            <a:avLst/>
          </a:prstGeom>
          <a:noFill/>
        </p:spPr>
        <p:txBody>
          <a:bodyPr wrap="square" rtlCol="0">
            <a:spAutoFit/>
          </a:bodyPr>
          <a:lstStyle/>
          <a:p>
            <a:r>
              <a:rPr lang="en-GB" sz="1000" b="1">
                <a:effectLst/>
                <a:latin typeface="Calibri" panose="020F0502020204030204" pitchFamily="34" charset="0"/>
              </a:rPr>
              <a:t>References</a:t>
            </a:r>
          </a:p>
          <a:p>
            <a:pPr marL="342900" indent="-342900">
              <a:buFontTx/>
              <a:buAutoNum type="arabicParenBoth"/>
            </a:pPr>
            <a:r>
              <a:rPr lang="en-GB" sz="1000">
                <a:latin typeface="Calibri" panose="020F0502020204030204" pitchFamily="34" charset="0"/>
              </a:rPr>
              <a:t>Barbara Stripling, Empowering Students to Inquire in a Digital Environment (2017, p. 52), in  S. W. Alman (Ed.), </a:t>
            </a:r>
            <a:r>
              <a:rPr lang="en-GB" sz="1000" i="1">
                <a:latin typeface="Calibri" panose="020F0502020204030204" pitchFamily="34" charset="0"/>
              </a:rPr>
              <a:t>School Librarianship: Past, Present, and Future</a:t>
            </a:r>
            <a:r>
              <a:rPr lang="en-GB" sz="1000">
                <a:latin typeface="Calibri" panose="020F0502020204030204" pitchFamily="34" charset="0"/>
              </a:rPr>
              <a:t>.</a:t>
            </a:r>
          </a:p>
        </p:txBody>
      </p:sp>
    </p:spTree>
    <p:extLst>
      <p:ext uri="{BB962C8B-B14F-4D97-AF65-F5344CB8AC3E}">
        <p14:creationId xmlns:p14="http://schemas.microsoft.com/office/powerpoint/2010/main" val="1477536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pPr>
            <a:r>
              <a:rPr lang="en-GB">
                <a:solidFill>
                  <a:srgbClr val="E85051"/>
                </a:solidFill>
              </a:rPr>
              <a:t>FOSIL Priority Skills in Transition Years</a:t>
            </a:r>
            <a:endParaRPr lang="en-GB" sz="1800">
              <a:solidFill>
                <a:srgbClr val="E85051"/>
              </a:solidFill>
            </a:endParaRPr>
          </a:p>
        </p:txBody>
      </p:sp>
      <p:pic>
        <p:nvPicPr>
          <p:cNvPr id="5" name="Content Placeholder 4" descr="Table&#10;&#10;Description automatically generated">
            <a:extLst>
              <a:ext uri="{FF2B5EF4-FFF2-40B4-BE49-F238E27FC236}">
                <a16:creationId xmlns:a16="http://schemas.microsoft.com/office/drawing/2014/main" id="{A2338839-CA03-2995-453B-7DC7630DFC1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89937" y="1403609"/>
            <a:ext cx="8412126" cy="5350994"/>
          </a:xfrm>
        </p:spPr>
      </p:pic>
    </p:spTree>
    <p:extLst>
      <p:ext uri="{BB962C8B-B14F-4D97-AF65-F5344CB8AC3E}">
        <p14:creationId xmlns:p14="http://schemas.microsoft.com/office/powerpoint/2010/main" val="3166782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A2338839-CA03-2995-453B-7DC7630DFC1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705379" y="0"/>
            <a:ext cx="10781242" cy="6858000"/>
          </a:xfrm>
        </p:spPr>
      </p:pic>
    </p:spTree>
    <p:extLst>
      <p:ext uri="{BB962C8B-B14F-4D97-AF65-F5344CB8AC3E}">
        <p14:creationId xmlns:p14="http://schemas.microsoft.com/office/powerpoint/2010/main" val="1668195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20F3D-05B2-314D-BD45-C75AF4E17BDC}"/>
              </a:ext>
            </a:extLst>
          </p:cNvPr>
          <p:cNvSpPr>
            <a:spLocks noGrp="1"/>
          </p:cNvSpPr>
          <p:nvPr>
            <p:ph type="title"/>
          </p:nvPr>
        </p:nvSpPr>
        <p:spPr/>
        <p:txBody>
          <a:bodyPr/>
          <a:lstStyle/>
          <a:p>
            <a:r>
              <a:rPr lang="en-GB" err="1">
                <a:solidFill>
                  <a:srgbClr val="662483"/>
                </a:solidFill>
              </a:rPr>
              <a:t>REFLECT</a:t>
            </a:r>
            <a:r>
              <a:rPr lang="en-GB" err="1"/>
              <a:t>ions</a:t>
            </a:r>
            <a:r>
              <a:rPr lang="en-GB"/>
              <a:t> and </a:t>
            </a:r>
            <a:r>
              <a:rPr lang="en-GB" err="1">
                <a:solidFill>
                  <a:srgbClr val="F07D00"/>
                </a:solidFill>
              </a:rPr>
              <a:t>CONNECT</a:t>
            </a:r>
            <a:r>
              <a:rPr lang="en-GB" err="1"/>
              <a:t>ions</a:t>
            </a:r>
            <a:endParaRPr lang="en-GB"/>
          </a:p>
        </p:txBody>
      </p:sp>
      <p:sp>
        <p:nvSpPr>
          <p:cNvPr id="3" name="Content Placeholder 2">
            <a:extLst>
              <a:ext uri="{FF2B5EF4-FFF2-40B4-BE49-F238E27FC236}">
                <a16:creationId xmlns:a16="http://schemas.microsoft.com/office/drawing/2014/main" id="{44FB23EB-469A-CE4B-9886-F5B456605900}"/>
              </a:ext>
            </a:extLst>
          </p:cNvPr>
          <p:cNvSpPr>
            <a:spLocks noGrp="1"/>
          </p:cNvSpPr>
          <p:nvPr>
            <p:ph idx="1"/>
          </p:nvPr>
        </p:nvSpPr>
        <p:spPr>
          <a:xfrm>
            <a:off x="838200" y="1825625"/>
            <a:ext cx="10686032" cy="4351338"/>
          </a:xfrm>
        </p:spPr>
        <p:txBody>
          <a:bodyPr>
            <a:normAutofit fontScale="70000" lnSpcReduction="20000"/>
          </a:bodyPr>
          <a:lstStyle/>
          <a:p>
            <a:r>
              <a:rPr lang="en-GB"/>
              <a:t> </a:t>
            </a:r>
            <a:r>
              <a:rPr lang="en-GB">
                <a:solidFill>
                  <a:srgbClr val="C00000"/>
                </a:solidFill>
              </a:rPr>
              <a:t>The FOSIL Group</a:t>
            </a:r>
            <a:r>
              <a:rPr lang="en-GB"/>
              <a:t> | </a:t>
            </a:r>
            <a:r>
              <a:rPr lang="en-GB" err="1"/>
              <a:t>fosil.org.uk</a:t>
            </a:r>
            <a:endParaRPr lang="en-GB"/>
          </a:p>
          <a:p>
            <a:pPr lvl="1"/>
            <a:r>
              <a:rPr lang="en-GB"/>
              <a:t> </a:t>
            </a:r>
            <a:r>
              <a:rPr lang="en-GB">
                <a:solidFill>
                  <a:srgbClr val="C00000"/>
                </a:solidFill>
              </a:rPr>
              <a:t>FOSIL as inquiry model </a:t>
            </a:r>
            <a:r>
              <a:rPr lang="en-GB"/>
              <a:t>| https://</a:t>
            </a:r>
            <a:r>
              <a:rPr lang="en-GB" err="1"/>
              <a:t>fosil.org.uk</a:t>
            </a:r>
            <a:r>
              <a:rPr lang="en-GB"/>
              <a:t>/</a:t>
            </a:r>
            <a:r>
              <a:rPr lang="en-GB" err="1"/>
              <a:t>fosil</a:t>
            </a:r>
            <a:r>
              <a:rPr lang="en-GB"/>
              <a:t>-cycle/ </a:t>
            </a:r>
          </a:p>
          <a:p>
            <a:pPr lvl="1"/>
            <a:r>
              <a:rPr lang="en-GB"/>
              <a:t> </a:t>
            </a:r>
            <a:r>
              <a:rPr lang="en-GB">
                <a:solidFill>
                  <a:srgbClr val="C00000"/>
                </a:solidFill>
              </a:rPr>
              <a:t>FOSIL as skill set</a:t>
            </a:r>
            <a:r>
              <a:rPr lang="en-GB"/>
              <a:t> | https://fosil.org.uk/fosil-cycle/skills-framework/ </a:t>
            </a:r>
          </a:p>
          <a:p>
            <a:pPr lvl="1"/>
            <a:r>
              <a:rPr lang="en-GB"/>
              <a:t> </a:t>
            </a:r>
            <a:r>
              <a:rPr lang="en-GB">
                <a:solidFill>
                  <a:srgbClr val="C00000"/>
                </a:solidFill>
              </a:rPr>
              <a:t>FOSIL as tool set </a:t>
            </a:r>
            <a:r>
              <a:rPr lang="en-GB"/>
              <a:t>| https://fosil.org.uk/resources/ </a:t>
            </a:r>
          </a:p>
          <a:p>
            <a:pPr lvl="1"/>
            <a:r>
              <a:rPr lang="en-GB"/>
              <a:t> </a:t>
            </a:r>
            <a:r>
              <a:rPr lang="en-GB">
                <a:solidFill>
                  <a:srgbClr val="C00000"/>
                </a:solidFill>
              </a:rPr>
              <a:t>FOSIL as community of inquiry </a:t>
            </a:r>
            <a:r>
              <a:rPr lang="en-GB"/>
              <a:t>| https://fosil.org.uk/forums/ </a:t>
            </a:r>
          </a:p>
          <a:p>
            <a:pPr lvl="1"/>
            <a:r>
              <a:rPr lang="en-GB"/>
              <a:t> Forum discussion of </a:t>
            </a:r>
            <a:r>
              <a:rPr lang="en-GB">
                <a:solidFill>
                  <a:srgbClr val="AA1124"/>
                </a:solidFill>
              </a:rPr>
              <a:t>Reading for Inquiry Learning</a:t>
            </a:r>
            <a:r>
              <a:rPr lang="en-GB"/>
              <a:t> | https://bit.ly/2Rcs5IJ </a:t>
            </a:r>
          </a:p>
          <a:p>
            <a:r>
              <a:rPr lang="en-GB"/>
              <a:t> </a:t>
            </a:r>
            <a:r>
              <a:rPr lang="en-GB">
                <a:solidFill>
                  <a:srgbClr val="C00000"/>
                </a:solidFill>
              </a:rPr>
              <a:t>Epistemology and Learning Memos </a:t>
            </a:r>
            <a:r>
              <a:rPr lang="en-GB"/>
              <a:t>| https://fosil.org.uk/memos/ </a:t>
            </a:r>
          </a:p>
          <a:p>
            <a:pPr lvl="1"/>
            <a:r>
              <a:rPr lang="en-GB"/>
              <a:t> </a:t>
            </a:r>
            <a:r>
              <a:rPr lang="en-GB">
                <a:solidFill>
                  <a:srgbClr val="C00000"/>
                </a:solidFill>
              </a:rPr>
              <a:t>E&amp;L Memo 0 – FOSIL</a:t>
            </a:r>
            <a:r>
              <a:rPr lang="en-GB"/>
              <a:t> by Darryl Toerien| https://bit.ly/3aVhM2Q </a:t>
            </a:r>
          </a:p>
          <a:p>
            <a:pPr lvl="1"/>
            <a:r>
              <a:rPr lang="en-GB"/>
              <a:t> </a:t>
            </a:r>
            <a:r>
              <a:rPr lang="en-GB">
                <a:solidFill>
                  <a:srgbClr val="C00000"/>
                </a:solidFill>
              </a:rPr>
              <a:t>E&amp;L Memo 1 – Stripling’s Model &amp; ESIFC</a:t>
            </a:r>
            <a:r>
              <a:rPr lang="en-GB"/>
              <a:t> by Barbara Stripling | https://bit.ly/2PEU3wg </a:t>
            </a:r>
          </a:p>
          <a:p>
            <a:pPr lvl="2"/>
            <a:r>
              <a:rPr lang="en-GB"/>
              <a:t> </a:t>
            </a:r>
            <a:r>
              <a:rPr lang="en-GB">
                <a:solidFill>
                  <a:srgbClr val="C00000"/>
                </a:solidFill>
              </a:rPr>
              <a:t>Reflecting on E&amp;L Memo 1 with Barbara Stripling </a:t>
            </a:r>
            <a:r>
              <a:rPr lang="en-GB"/>
              <a:t>| https://</a:t>
            </a:r>
            <a:r>
              <a:rPr lang="en-GB" err="1"/>
              <a:t>bit.ly</a:t>
            </a:r>
            <a:r>
              <a:rPr lang="en-GB"/>
              <a:t>/3t8UwVm</a:t>
            </a:r>
          </a:p>
          <a:p>
            <a:pPr lvl="1"/>
            <a:r>
              <a:rPr lang="en-GB"/>
              <a:t> </a:t>
            </a:r>
            <a:r>
              <a:rPr lang="en-GB">
                <a:solidFill>
                  <a:srgbClr val="C00000"/>
                </a:solidFill>
              </a:rPr>
              <a:t>E&amp;L Memo 2 – Focus on Inquiry</a:t>
            </a:r>
            <a:r>
              <a:rPr lang="en-GB"/>
              <a:t> by Dianne Oberg | https://bit.ly/3xDzmlv </a:t>
            </a:r>
          </a:p>
          <a:p>
            <a:pPr lvl="2"/>
            <a:r>
              <a:rPr lang="en-GB"/>
              <a:t>Forum discussion of </a:t>
            </a:r>
            <a:r>
              <a:rPr lang="en-GB">
                <a:solidFill>
                  <a:srgbClr val="C00000"/>
                </a:solidFill>
              </a:rPr>
              <a:t>Focus on Inquiry </a:t>
            </a:r>
            <a:r>
              <a:rPr lang="en-GB"/>
              <a:t>| https://bit.ly/2RhIueW </a:t>
            </a:r>
          </a:p>
          <a:p>
            <a:r>
              <a:rPr lang="en-GB"/>
              <a:t> </a:t>
            </a:r>
            <a:r>
              <a:rPr lang="en-GB">
                <a:solidFill>
                  <a:srgbClr val="C00000"/>
                </a:solidFill>
              </a:rPr>
              <a:t>Empire State Information Fluency Continuum </a:t>
            </a:r>
            <a:r>
              <a:rPr lang="en-GB"/>
              <a:t>| https://slsa-nys.libguides.com/ifc </a:t>
            </a:r>
          </a:p>
          <a:p>
            <a:r>
              <a:rPr lang="en-GB"/>
              <a:t> </a:t>
            </a:r>
            <a:r>
              <a:rPr lang="en-GB">
                <a:solidFill>
                  <a:srgbClr val="C00000"/>
                </a:solidFill>
              </a:rPr>
              <a:t>Guided Inquiry Design</a:t>
            </a:r>
            <a:r>
              <a:rPr lang="en-GB"/>
              <a:t> | https://guidedinquirydesign.com/ </a:t>
            </a:r>
          </a:p>
          <a:p>
            <a:r>
              <a:rPr lang="en-GB"/>
              <a:t> </a:t>
            </a:r>
            <a:r>
              <a:rPr lang="en-GB">
                <a:solidFill>
                  <a:srgbClr val="C00000"/>
                </a:solidFill>
              </a:rPr>
              <a:t>Focus on Inquiry</a:t>
            </a:r>
            <a:r>
              <a:rPr lang="en-GB"/>
              <a:t> | https://open.alberta.ca/publications/0778526666#summary </a:t>
            </a:r>
          </a:p>
        </p:txBody>
      </p:sp>
    </p:spTree>
    <p:extLst>
      <p:ext uri="{BB962C8B-B14F-4D97-AF65-F5344CB8AC3E}">
        <p14:creationId xmlns:p14="http://schemas.microsoft.com/office/powerpoint/2010/main" val="994504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A6B3B5-10F5-4CBB-EA4A-A09A4B61F4E9}"/>
              </a:ext>
            </a:extLst>
          </p:cNvPr>
          <p:cNvSpPr txBox="1"/>
          <p:nvPr/>
        </p:nvSpPr>
        <p:spPr>
          <a:xfrm>
            <a:off x="643468" y="3156559"/>
            <a:ext cx="4620584" cy="2054045"/>
          </a:xfrm>
          <a:prstGeom prst="rect">
            <a:avLst/>
          </a:prstGeom>
        </p:spPr>
        <p:txBody>
          <a:bodyPr vert="horz" lIns="91440" tIns="45720" rIns="91440" bIns="45720" rtlCol="0" anchor="b">
            <a:normAutofit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n-ea"/>
                <a:cs typeface="+mn-cs"/>
              </a:rPr>
              <a:t>10-30-11.00</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n-ea"/>
                <a:cs typeface="+mn-cs"/>
              </a:rPr>
              <a:t>or</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n-ea"/>
                <a:cs typeface="+mn-cs"/>
              </a:rPr>
              <a:t>15.00-15.50</a:t>
            </a:r>
          </a:p>
        </p:txBody>
      </p:sp>
      <p:pic>
        <p:nvPicPr>
          <p:cNvPr id="4" name="Picture 3" descr="A black and white coffee cup with smoke&#10;&#10;Description automatically generated">
            <a:extLst>
              <a:ext uri="{FF2B5EF4-FFF2-40B4-BE49-F238E27FC236}">
                <a16:creationId xmlns:a16="http://schemas.microsoft.com/office/drawing/2014/main" id="{6CB84EB6-7C5C-BA09-4634-5C0FEC44F8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448" r="860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D2E58FBF-D2D3-BAB0-9A03-B30440A3C652}"/>
              </a:ext>
            </a:extLst>
          </p:cNvPr>
          <p:cNvSpPr txBox="1"/>
          <p:nvPr/>
        </p:nvSpPr>
        <p:spPr>
          <a:xfrm>
            <a:off x="1766127" y="1647396"/>
            <a:ext cx="237526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solidFill>
                <a:effectLst/>
                <a:uLnTx/>
                <a:uFillTx/>
                <a:latin typeface="Calibri Light" panose="020F0302020204030204"/>
                <a:ea typeface="+mn-ea"/>
                <a:cs typeface="+mn-cs"/>
              </a:rPr>
              <a:t>Break</a:t>
            </a:r>
          </a:p>
        </p:txBody>
      </p:sp>
      <p:sp>
        <p:nvSpPr>
          <p:cNvPr id="7" name="TextBox 6">
            <a:extLst>
              <a:ext uri="{FF2B5EF4-FFF2-40B4-BE49-F238E27FC236}">
                <a16:creationId xmlns:a16="http://schemas.microsoft.com/office/drawing/2014/main" id="{895887FE-7B08-1A8F-D378-B232B5A58C29}"/>
              </a:ext>
            </a:extLst>
          </p:cNvPr>
          <p:cNvSpPr txBox="1"/>
          <p:nvPr/>
        </p:nvSpPr>
        <p:spPr>
          <a:xfrm>
            <a:off x="10368929" y="6211659"/>
            <a:ext cx="1823071"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Image by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cdz</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from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Pixabay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701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a:xfrm>
            <a:off x="1932404" y="365125"/>
            <a:ext cx="8338901" cy="1325563"/>
          </a:xfrm>
        </p:spPr>
        <p:txBody>
          <a:bodyPr/>
          <a:lstStyle/>
          <a:p>
            <a:pPr algn="ctr"/>
            <a:r>
              <a:rPr lang="en-GB">
                <a:solidFill>
                  <a:srgbClr val="E64F4F"/>
                </a:solidFill>
              </a:rPr>
              <a:t>Collaborators</a:t>
            </a:r>
          </a:p>
        </p:txBody>
      </p:sp>
      <p:sp>
        <p:nvSpPr>
          <p:cNvPr id="3" name="Text Placeholder 2">
            <a:extLst>
              <a:ext uri="{FF2B5EF4-FFF2-40B4-BE49-F238E27FC236}">
                <a16:creationId xmlns:a16="http://schemas.microsoft.com/office/drawing/2014/main" id="{E20A8366-8A48-457B-BAB2-D7F5DD2D91E9}"/>
              </a:ext>
            </a:extLst>
          </p:cNvPr>
          <p:cNvSpPr>
            <a:spLocks noGrp="1"/>
          </p:cNvSpPr>
          <p:nvPr>
            <p:ph type="body" idx="1"/>
          </p:nvPr>
        </p:nvSpPr>
        <p:spPr/>
        <p:txBody>
          <a:bodyPr/>
          <a:lstStyle/>
          <a:p>
            <a:pPr algn="ctr"/>
            <a:r>
              <a:rPr lang="en-GB" b="0">
                <a:solidFill>
                  <a:srgbClr val="E64F4F"/>
                </a:solidFill>
              </a:rPr>
              <a:t>Barbara Stripling …</a:t>
            </a:r>
          </a:p>
        </p:txBody>
      </p:sp>
      <p:sp>
        <p:nvSpPr>
          <p:cNvPr id="4" name="Content Placeholder 3">
            <a:extLst>
              <a:ext uri="{FF2B5EF4-FFF2-40B4-BE49-F238E27FC236}">
                <a16:creationId xmlns:a16="http://schemas.microsoft.com/office/drawing/2014/main" id="{E5C0E0DF-42FD-4A63-8C01-F092E68519CD}"/>
              </a:ext>
            </a:extLst>
          </p:cNvPr>
          <p:cNvSpPr>
            <a:spLocks noGrp="1"/>
          </p:cNvSpPr>
          <p:nvPr>
            <p:ph sz="half" idx="2"/>
          </p:nvPr>
        </p:nvSpPr>
        <p:spPr/>
        <p:txBody>
          <a:bodyPr>
            <a:normAutofit fontScale="62500" lnSpcReduction="20000"/>
          </a:bodyPr>
          <a:lstStyle/>
          <a:p>
            <a:r>
              <a:rPr lang="en-GB" sz="2400"/>
              <a:t>Professor Emerita, School of Information Studies, Syracuse University</a:t>
            </a:r>
          </a:p>
          <a:p>
            <a:r>
              <a:rPr lang="en-GB" sz="2400"/>
              <a:t>Co-originator of the </a:t>
            </a:r>
            <a:r>
              <a:rPr lang="en-GB" sz="2400" i="1"/>
              <a:t>Research as a Thinking Process</a:t>
            </a:r>
            <a:r>
              <a:rPr lang="en-GB" sz="2400"/>
              <a:t> model and REACTS Taxonomies (1988)</a:t>
            </a:r>
          </a:p>
          <a:p>
            <a:r>
              <a:rPr lang="en-GB" sz="2400"/>
              <a:t>Originator of Stripling’s Model (2003)</a:t>
            </a:r>
          </a:p>
          <a:p>
            <a:r>
              <a:rPr lang="en-GB" sz="2400"/>
              <a:t>Originator of the Empire State Information Fluency Continuum (2009, reimagined 2019)</a:t>
            </a:r>
            <a:endParaRPr lang="en-GB" sz="2000"/>
          </a:p>
          <a:p>
            <a:r>
              <a:rPr lang="en-GB" sz="2400"/>
              <a:t>FOSIL Group member (2020)</a:t>
            </a:r>
          </a:p>
          <a:p>
            <a:r>
              <a:rPr lang="en-GB" sz="2400"/>
              <a:t>Weekly meetings (2020 – Present)</a:t>
            </a:r>
          </a:p>
        </p:txBody>
      </p:sp>
      <p:sp>
        <p:nvSpPr>
          <p:cNvPr id="5" name="Text Placeholder 4">
            <a:extLst>
              <a:ext uri="{FF2B5EF4-FFF2-40B4-BE49-F238E27FC236}">
                <a16:creationId xmlns:a16="http://schemas.microsoft.com/office/drawing/2014/main" id="{9EAD0E7F-1556-4ECB-8C73-B5960FE4C8A9}"/>
              </a:ext>
            </a:extLst>
          </p:cNvPr>
          <p:cNvSpPr>
            <a:spLocks noGrp="1"/>
          </p:cNvSpPr>
          <p:nvPr>
            <p:ph type="body" sz="quarter" idx="3"/>
          </p:nvPr>
        </p:nvSpPr>
        <p:spPr/>
        <p:txBody>
          <a:bodyPr/>
          <a:lstStyle/>
          <a:p>
            <a:pPr algn="ctr"/>
            <a:r>
              <a:rPr lang="en-GB" b="0">
                <a:solidFill>
                  <a:srgbClr val="E64F4F"/>
                </a:solidFill>
              </a:rPr>
              <a:t>… Darryl Toerien</a:t>
            </a:r>
          </a:p>
        </p:txBody>
      </p:sp>
      <p:sp>
        <p:nvSpPr>
          <p:cNvPr id="6" name="Content Placeholder 5">
            <a:extLst>
              <a:ext uri="{FF2B5EF4-FFF2-40B4-BE49-F238E27FC236}">
                <a16:creationId xmlns:a16="http://schemas.microsoft.com/office/drawing/2014/main" id="{6F1F9944-1199-42F6-B266-12AA484E00AE}"/>
              </a:ext>
            </a:extLst>
          </p:cNvPr>
          <p:cNvSpPr>
            <a:spLocks noGrp="1"/>
          </p:cNvSpPr>
          <p:nvPr>
            <p:ph sz="quarter" idx="4"/>
          </p:nvPr>
        </p:nvSpPr>
        <p:spPr>
          <a:xfrm>
            <a:off x="6172199" y="2505075"/>
            <a:ext cx="5357813" cy="3684588"/>
          </a:xfrm>
        </p:spPr>
        <p:txBody>
          <a:bodyPr>
            <a:normAutofit fontScale="62500" lnSpcReduction="20000"/>
          </a:bodyPr>
          <a:lstStyle/>
          <a:p>
            <a:r>
              <a:rPr lang="en-GB" sz="2400"/>
              <a:t>The Day 2021</a:t>
            </a:r>
          </a:p>
          <a:p>
            <a:pPr lvl="1"/>
            <a:r>
              <a:rPr lang="en-GB" sz="2000"/>
              <a:t>Thoughtful REACTionS to The Day: Framing Inquiry-Based Learning​</a:t>
            </a:r>
          </a:p>
          <a:p>
            <a:r>
              <a:rPr lang="en-GB" sz="2400"/>
              <a:t>CILIP SLG 2021</a:t>
            </a:r>
          </a:p>
          <a:p>
            <a:pPr lvl="1"/>
            <a:r>
              <a:rPr lang="en-GB" sz="2000"/>
              <a:t>Reading and the Information-to-Knowledge Learning Process​</a:t>
            </a:r>
          </a:p>
          <a:p>
            <a:r>
              <a:rPr lang="en-GB" sz="2400"/>
              <a:t>UK SLA 2021 Keynote</a:t>
            </a:r>
          </a:p>
          <a:p>
            <a:pPr lvl="1"/>
            <a:r>
              <a:rPr lang="en-GB" sz="2000"/>
              <a:t>Inquiry: An Educational and Moral Imperative</a:t>
            </a:r>
          </a:p>
          <a:p>
            <a:r>
              <a:rPr lang="en-GB" sz="2400"/>
              <a:t>IFLA SLS Midyear Meeting 2022 Keynote</a:t>
            </a:r>
          </a:p>
          <a:p>
            <a:pPr lvl="1"/>
            <a:r>
              <a:rPr lang="en-GB" sz="2000"/>
              <a:t>Our Evolving Understanding of Inquiry: 1988-Present</a:t>
            </a:r>
          </a:p>
          <a:p>
            <a:r>
              <a:rPr lang="en-GB" sz="2400" i="1"/>
              <a:t>Global Action for School Libraries: Models of Inquiry</a:t>
            </a:r>
            <a:r>
              <a:rPr lang="en-GB" sz="2400"/>
              <a:t> (2022)</a:t>
            </a:r>
          </a:p>
          <a:p>
            <a:pPr lvl="1"/>
            <a:r>
              <a:rPr lang="en-GB" sz="2000"/>
              <a:t>The Stripling Model of Inquiry</a:t>
            </a:r>
          </a:p>
          <a:p>
            <a:pPr lvl="1"/>
            <a:r>
              <a:rPr lang="en-GB" sz="2000"/>
              <a:t>FOSIL: Developing and Extending the Stripling Model of Inquiry</a:t>
            </a:r>
          </a:p>
          <a:p>
            <a:pPr lvl="1"/>
            <a:r>
              <a:rPr lang="en-GB" sz="2000"/>
              <a:t>Deep Collaboration by Teacher and Librarian to Develop an Inquiry Mindset</a:t>
            </a:r>
          </a:p>
          <a:p>
            <a:r>
              <a:rPr lang="en-GB" sz="2400" i="1"/>
              <a:t>Routledge Research in Media Literacy and Education</a:t>
            </a:r>
            <a:r>
              <a:rPr lang="en-GB" sz="2400"/>
              <a:t> series</a:t>
            </a:r>
          </a:p>
          <a:p>
            <a:pPr lvl="1"/>
            <a:r>
              <a:rPr lang="en-GB" sz="2400" i="1"/>
              <a:t>Media Literacy in the Context of Inquiry</a:t>
            </a:r>
            <a:r>
              <a:rPr lang="en-GB" sz="2400"/>
              <a:t> (book proposal)</a:t>
            </a:r>
          </a:p>
        </p:txBody>
      </p:sp>
      <p:pic>
        <p:nvPicPr>
          <p:cNvPr id="12" name="Picture 11" descr="A picture containing person, indoor, posing&#10;&#10;Description automatically generated">
            <a:extLst>
              <a:ext uri="{FF2B5EF4-FFF2-40B4-BE49-F238E27FC236}">
                <a16:creationId xmlns:a16="http://schemas.microsoft.com/office/drawing/2014/main" id="{03DBAA5E-F593-48D5-8565-835264EBA8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331" y="224131"/>
            <a:ext cx="1594448" cy="1869489"/>
          </a:xfrm>
          <a:prstGeom prst="rect">
            <a:avLst/>
          </a:prstGeom>
        </p:spPr>
      </p:pic>
      <p:pic>
        <p:nvPicPr>
          <p:cNvPr id="14" name="Picture 13" descr="A person wearing glasses&#10;&#10;Description automatically generated with medium confidence">
            <a:extLst>
              <a:ext uri="{FF2B5EF4-FFF2-40B4-BE49-F238E27FC236}">
                <a16:creationId xmlns:a16="http://schemas.microsoft.com/office/drawing/2014/main" id="{91C0E0DA-49C0-4AAB-B374-D3BE6437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5930" y="224132"/>
            <a:ext cx="1582740" cy="1869488"/>
          </a:xfrm>
          <a:prstGeom prst="rect">
            <a:avLst/>
          </a:prstGeom>
        </p:spPr>
      </p:pic>
      <p:pic>
        <p:nvPicPr>
          <p:cNvPr id="8" name="Picture 7" descr="A screenshot of a book&#10;&#10;Description automatically generated">
            <a:extLst>
              <a:ext uri="{FF2B5EF4-FFF2-40B4-BE49-F238E27FC236}">
                <a16:creationId xmlns:a16="http://schemas.microsoft.com/office/drawing/2014/main" id="{294CF686-5970-5769-2854-5A325889C2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8267" y="4738022"/>
            <a:ext cx="3472549" cy="2032335"/>
          </a:xfrm>
          <a:prstGeom prst="rect">
            <a:avLst/>
          </a:prstGeom>
        </p:spPr>
      </p:pic>
    </p:spTree>
    <p:extLst>
      <p:ext uri="{BB962C8B-B14F-4D97-AF65-F5344CB8AC3E}">
        <p14:creationId xmlns:p14="http://schemas.microsoft.com/office/powerpoint/2010/main" val="1855002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D8A9D">
                <a:lumMod val="16000"/>
                <a:lumOff val="84000"/>
              </a:srgbClr>
            </a:gs>
            <a:gs pos="100000">
              <a:srgbClr val="AC9A1D">
                <a:lumMod val="29000"/>
                <a:lumOff val="71000"/>
              </a:srgbClr>
            </a:gs>
          </a:gsLst>
          <a:lin ang="5400000" scaled="1"/>
          <a:tileRect/>
        </a:gradFill>
        <a:effectLst/>
      </p:bgPr>
    </p:bg>
    <p:spTree>
      <p:nvGrpSpPr>
        <p:cNvPr id="1" name=""/>
        <p:cNvGrpSpPr/>
        <p:nvPr/>
      </p:nvGrpSpPr>
      <p:grpSpPr>
        <a:xfrm>
          <a:off x="0" y="0"/>
          <a:ext cx="0" cy="0"/>
          <a:chOff x="0" y="0"/>
          <a:chExt cx="0" cy="0"/>
        </a:xfrm>
      </p:grpSpPr>
      <p:pic>
        <p:nvPicPr>
          <p:cNvPr id="17" name="Picture 16" descr="A road in a field with a mountain in the background&#10;&#10;Description automatically generated">
            <a:extLst>
              <a:ext uri="{FF2B5EF4-FFF2-40B4-BE49-F238E27FC236}">
                <a16:creationId xmlns:a16="http://schemas.microsoft.com/office/drawing/2014/main" id="{4E5F4F87-711C-7AC9-1746-B1467C2565F7}"/>
              </a:ext>
            </a:extLst>
          </p:cNvPr>
          <p:cNvPicPr>
            <a:picLocks noChangeAspect="1"/>
          </p:cNvPicPr>
          <p:nvPr/>
        </p:nvPicPr>
        <p:blipFill>
          <a:blip r:embed="rId3">
            <a:alphaModFix amt="50000"/>
            <a:lum bright="70000" contrast="-70000"/>
            <a:extLst>
              <a:ext uri="{28A0092B-C50C-407E-A947-70E740481C1C}">
                <a14:useLocalDpi xmlns:a14="http://schemas.microsoft.com/office/drawing/2010/main"/>
              </a:ext>
            </a:extLst>
          </a:blip>
          <a:stretch>
            <a:fillRect/>
          </a:stretch>
        </p:blipFill>
        <p:spPr>
          <a:xfrm>
            <a:off x="-169586" y="1386283"/>
            <a:ext cx="13205441" cy="4085433"/>
          </a:xfrm>
          <a:prstGeom prst="rect">
            <a:avLst/>
          </a:prstGeom>
          <a:effectLst>
            <a:softEdge rad="317500"/>
          </a:effectLst>
        </p:spPr>
      </p:pic>
      <p:grpSp>
        <p:nvGrpSpPr>
          <p:cNvPr id="38" name="Group 37">
            <a:extLst>
              <a:ext uri="{FF2B5EF4-FFF2-40B4-BE49-F238E27FC236}">
                <a16:creationId xmlns:a16="http://schemas.microsoft.com/office/drawing/2014/main" id="{7AB5D2A4-C89D-C8A3-8C04-18024AD59C61}"/>
              </a:ext>
            </a:extLst>
          </p:cNvPr>
          <p:cNvGrpSpPr/>
          <p:nvPr/>
        </p:nvGrpSpPr>
        <p:grpSpPr>
          <a:xfrm>
            <a:off x="738664" y="2324242"/>
            <a:ext cx="11324546" cy="1836012"/>
            <a:chOff x="738664" y="2730642"/>
            <a:chExt cx="11324546" cy="1836012"/>
          </a:xfrm>
        </p:grpSpPr>
        <p:sp>
          <p:nvSpPr>
            <p:cNvPr id="20" name="Rectangle 19">
              <a:extLst>
                <a:ext uri="{FF2B5EF4-FFF2-40B4-BE49-F238E27FC236}">
                  <a16:creationId xmlns:a16="http://schemas.microsoft.com/office/drawing/2014/main" id="{F7C0ECF5-F635-DDA3-0CF8-5E9A3861B338}"/>
                </a:ext>
              </a:extLst>
            </p:cNvPr>
            <p:cNvSpPr/>
            <p:nvPr/>
          </p:nvSpPr>
          <p:spPr>
            <a:xfrm>
              <a:off x="738664" y="2730642"/>
              <a:ext cx="11324546" cy="1836012"/>
            </a:xfrm>
            <a:prstGeom prst="rect">
              <a:avLst/>
            </a:prstGeom>
            <a:no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0FE4DFA-CB1B-3958-905E-906355550627}"/>
                </a:ext>
              </a:extLst>
            </p:cNvPr>
            <p:cNvSpPr/>
            <p:nvPr/>
          </p:nvSpPr>
          <p:spPr>
            <a:xfrm>
              <a:off x="8740037" y="3114106"/>
              <a:ext cx="1778400" cy="986220"/>
            </a:xfrm>
            <a:prstGeom prst="ellipse">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10 English</a:t>
              </a:r>
            </a:p>
          </p:txBody>
        </p:sp>
        <p:sp>
          <p:nvSpPr>
            <p:cNvPr id="16" name="Oval 15">
              <a:extLst>
                <a:ext uri="{FF2B5EF4-FFF2-40B4-BE49-F238E27FC236}">
                  <a16:creationId xmlns:a16="http://schemas.microsoft.com/office/drawing/2014/main" id="{FAABC447-6462-5B98-CB16-77340C030AD9}"/>
                </a:ext>
              </a:extLst>
            </p:cNvPr>
            <p:cNvSpPr/>
            <p:nvPr/>
          </p:nvSpPr>
          <p:spPr>
            <a:xfrm>
              <a:off x="5190962" y="3208472"/>
              <a:ext cx="1778400" cy="892477"/>
            </a:xfrm>
            <a:prstGeom prst="ellipse">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7 English</a:t>
              </a:r>
            </a:p>
          </p:txBody>
        </p:sp>
        <p:sp>
          <p:nvSpPr>
            <p:cNvPr id="4" name="Oval 3">
              <a:extLst>
                <a:ext uri="{FF2B5EF4-FFF2-40B4-BE49-F238E27FC236}">
                  <a16:creationId xmlns:a16="http://schemas.microsoft.com/office/drawing/2014/main" id="{3250528C-C938-5E6B-1F6A-E31FF2B006D3}"/>
                </a:ext>
              </a:extLst>
            </p:cNvPr>
            <p:cNvSpPr/>
            <p:nvPr/>
          </p:nvSpPr>
          <p:spPr>
            <a:xfrm>
              <a:off x="2973880" y="2976236"/>
              <a:ext cx="1778400" cy="1340169"/>
            </a:xfrm>
            <a:prstGeom prst="ellipse">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bg1">
                      <a:lumMod val="65000"/>
                    </a:schemeClr>
                  </a:solidFill>
                  <a:latin typeface="Calibri" panose="020F0502020204030204"/>
                </a:rPr>
                <a:t>In planning: Year 4 Geography</a:t>
              </a:r>
            </a:p>
          </p:txBody>
        </p:sp>
        <p:sp>
          <p:nvSpPr>
            <p:cNvPr id="8" name="Rounded Rectangle 7">
              <a:extLst>
                <a:ext uri="{FF2B5EF4-FFF2-40B4-BE49-F238E27FC236}">
                  <a16:creationId xmlns:a16="http://schemas.microsoft.com/office/drawing/2014/main" id="{F7236CFF-DB9F-90F0-0CEF-F8CC50418EB1}"/>
                </a:ext>
              </a:extLst>
            </p:cNvPr>
            <p:cNvSpPr/>
            <p:nvPr/>
          </p:nvSpPr>
          <p:spPr>
            <a:xfrm>
              <a:off x="912558" y="2810039"/>
              <a:ext cx="1959768" cy="1671525"/>
            </a:xfrm>
            <a:prstGeom prst="roundRect">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Year 1 interdisciplinary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Signature Work</a:t>
              </a:r>
            </a:p>
          </p:txBody>
        </p:sp>
      </p:grpSp>
      <p:sp>
        <p:nvSpPr>
          <p:cNvPr id="18" name="TextBox 17">
            <a:extLst>
              <a:ext uri="{FF2B5EF4-FFF2-40B4-BE49-F238E27FC236}">
                <a16:creationId xmlns:a16="http://schemas.microsoft.com/office/drawing/2014/main" id="{0B1B542C-CB06-1528-E396-B2A4270E544D}"/>
              </a:ext>
            </a:extLst>
          </p:cNvPr>
          <p:cNvSpPr txBox="1"/>
          <p:nvPr/>
        </p:nvSpPr>
        <p:spPr>
          <a:xfrm>
            <a:off x="6147948" y="83705"/>
            <a:ext cx="5906613" cy="715089"/>
          </a:xfrm>
          <a:prstGeom prst="roundRect">
            <a:avLst/>
          </a:prstGeom>
          <a:solidFill>
            <a:srgbClr val="FFFFFF">
              <a:alpha val="50196"/>
            </a:srgbClr>
          </a:solidFill>
          <a:effectLst>
            <a:softEdge rad="63500"/>
          </a:effectLst>
        </p:spPr>
        <p:txBody>
          <a:bodyPr wrap="square" rtlCol="0">
            <a:spAutoFit/>
          </a:bodyPr>
          <a:lstStyle/>
          <a:p>
            <a:pPr algn="ctr"/>
            <a:r>
              <a:rPr lang="en-GB" sz="3600" err="1">
                <a:solidFill>
                  <a:srgbClr val="E85051"/>
                </a:solidFill>
                <a:latin typeface="Perpetua" panose="02020502060401020303" pitchFamily="18" charset="77"/>
              </a:rPr>
              <a:t>Blanchelande’s</a:t>
            </a:r>
            <a:r>
              <a:rPr lang="en-GB" sz="3600">
                <a:solidFill>
                  <a:srgbClr val="E85051"/>
                </a:solidFill>
                <a:latin typeface="Perpetua" panose="02020502060401020303" pitchFamily="18" charset="77"/>
              </a:rPr>
              <a:t> inquiry landscape</a:t>
            </a:r>
          </a:p>
        </p:txBody>
      </p:sp>
      <p:sp>
        <p:nvSpPr>
          <p:cNvPr id="9" name="Rounded Rectangle 8">
            <a:extLst>
              <a:ext uri="{FF2B5EF4-FFF2-40B4-BE49-F238E27FC236}">
                <a16:creationId xmlns:a16="http://schemas.microsoft.com/office/drawing/2014/main" id="{89116831-F846-AC19-1487-2C194BE725F3}"/>
              </a:ext>
            </a:extLst>
          </p:cNvPr>
          <p:cNvSpPr/>
          <p:nvPr/>
        </p:nvSpPr>
        <p:spPr>
          <a:xfrm>
            <a:off x="3541484" y="4496740"/>
            <a:ext cx="1974296" cy="1766698"/>
          </a:xfrm>
          <a:prstGeom prst="roundRect">
            <a:avLst/>
          </a:prstGeom>
          <a:solidFill>
            <a:schemeClr val="bg1"/>
          </a:solidFill>
          <a:ln w="3810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6 interdisciplinary  </a:t>
            </a:r>
            <a:r>
              <a:rPr lang="en-GB" b="1">
                <a:solidFill>
                  <a:prstClr val="black"/>
                </a:solidFill>
                <a:latin typeface="Calibri" panose="020F0502020204030204"/>
              </a:rPr>
              <a:t>Signature Work </a:t>
            </a:r>
            <a:r>
              <a:rPr lang="en-GB">
                <a:solidFill>
                  <a:prstClr val="black"/>
                </a:solidFill>
                <a:latin typeface="Calibri" panose="020F0502020204030204"/>
              </a:rPr>
              <a:t>leading to UK Science Award (CREST)</a:t>
            </a:r>
          </a:p>
        </p:txBody>
      </p:sp>
      <p:sp>
        <p:nvSpPr>
          <p:cNvPr id="11" name="Rounded Rectangle 10">
            <a:extLst>
              <a:ext uri="{FF2B5EF4-FFF2-40B4-BE49-F238E27FC236}">
                <a16:creationId xmlns:a16="http://schemas.microsoft.com/office/drawing/2014/main" id="{A8D17653-D4EB-CE69-0BBB-5030D9C7CF7B}"/>
              </a:ext>
            </a:extLst>
          </p:cNvPr>
          <p:cNvSpPr/>
          <p:nvPr/>
        </p:nvSpPr>
        <p:spPr>
          <a:xfrm>
            <a:off x="7204223" y="4307975"/>
            <a:ext cx="1800000" cy="1955463"/>
          </a:xfrm>
          <a:prstGeom prst="roundRect">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9 </a:t>
            </a:r>
            <a:r>
              <a:rPr lang="en-GB" b="1">
                <a:solidFill>
                  <a:prstClr val="black"/>
                </a:solidFill>
                <a:latin typeface="Calibri" panose="020F0502020204030204"/>
              </a:rPr>
              <a:t>Signature Work </a:t>
            </a:r>
            <a:r>
              <a:rPr lang="en-GB">
                <a:solidFill>
                  <a:prstClr val="black"/>
                </a:solidFill>
                <a:latin typeface="Calibri" panose="020F0502020204030204"/>
              </a:rPr>
              <a:t>in English &amp;ICT leading to optional HPQ (1/2 GCSE)</a:t>
            </a:r>
          </a:p>
        </p:txBody>
      </p:sp>
      <p:sp>
        <p:nvSpPr>
          <p:cNvPr id="12" name="Rounded Rectangle 11">
            <a:extLst>
              <a:ext uri="{FF2B5EF4-FFF2-40B4-BE49-F238E27FC236}">
                <a16:creationId xmlns:a16="http://schemas.microsoft.com/office/drawing/2014/main" id="{66C29C92-8D91-A0DD-FE2F-E44C2ABC5CBD}"/>
              </a:ext>
            </a:extLst>
          </p:cNvPr>
          <p:cNvSpPr/>
          <p:nvPr/>
        </p:nvSpPr>
        <p:spPr>
          <a:xfrm>
            <a:off x="9439337" y="4309461"/>
            <a:ext cx="2351314" cy="1955463"/>
          </a:xfrm>
          <a:prstGeom prst="roundRect">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12 </a:t>
            </a:r>
            <a:r>
              <a:rPr lang="en-GB" b="1">
                <a:solidFill>
                  <a:prstClr val="black"/>
                </a:solidFill>
                <a:latin typeface="Calibri" panose="020F0502020204030204"/>
              </a:rPr>
              <a:t>Signature Work </a:t>
            </a:r>
            <a:r>
              <a:rPr lang="en-GB">
                <a:solidFill>
                  <a:prstClr val="black"/>
                </a:solidFill>
                <a:latin typeface="Calibri" panose="020F0502020204030204"/>
              </a:rPr>
              <a:t>linked to Thought and Culture leading to optional EPQ</a:t>
            </a:r>
            <a:br>
              <a:rPr lang="en-GB">
                <a:solidFill>
                  <a:prstClr val="black"/>
                </a:solidFill>
                <a:latin typeface="Calibri" panose="020F0502020204030204"/>
              </a:rPr>
            </a:br>
            <a:r>
              <a:rPr lang="en-GB">
                <a:solidFill>
                  <a:prstClr val="black"/>
                </a:solidFill>
                <a:latin typeface="Calibri" panose="020F0502020204030204"/>
              </a:rPr>
              <a:t>(1/2 A-level)</a:t>
            </a:r>
          </a:p>
        </p:txBody>
      </p:sp>
      <p:sp>
        <p:nvSpPr>
          <p:cNvPr id="13" name="Oval 12">
            <a:extLst>
              <a:ext uri="{FF2B5EF4-FFF2-40B4-BE49-F238E27FC236}">
                <a16:creationId xmlns:a16="http://schemas.microsoft.com/office/drawing/2014/main" id="{BB9C03D1-7F55-3581-CA5F-FD8F30B5B836}"/>
              </a:ext>
            </a:extLst>
          </p:cNvPr>
          <p:cNvSpPr/>
          <p:nvPr/>
        </p:nvSpPr>
        <p:spPr>
          <a:xfrm>
            <a:off x="5281550" y="4307976"/>
            <a:ext cx="1778400" cy="1042529"/>
          </a:xfrm>
          <a:prstGeom prst="ellipse">
            <a:avLst/>
          </a:prstGeom>
          <a:solidFill>
            <a:schemeClr val="bg1"/>
          </a:solidFill>
          <a:ln w="3810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7 Maths</a:t>
            </a:r>
          </a:p>
        </p:txBody>
      </p:sp>
      <p:sp>
        <p:nvSpPr>
          <p:cNvPr id="14" name="Oval 13">
            <a:extLst>
              <a:ext uri="{FF2B5EF4-FFF2-40B4-BE49-F238E27FC236}">
                <a16:creationId xmlns:a16="http://schemas.microsoft.com/office/drawing/2014/main" id="{4D50185A-4A08-81D1-CD51-465EB5A94641}"/>
              </a:ext>
            </a:extLst>
          </p:cNvPr>
          <p:cNvSpPr/>
          <p:nvPr/>
        </p:nvSpPr>
        <p:spPr>
          <a:xfrm>
            <a:off x="5595112" y="5185347"/>
            <a:ext cx="1778400" cy="1042529"/>
          </a:xfrm>
          <a:prstGeom prst="ellipse">
            <a:avLst/>
          </a:prstGeom>
          <a:solidFill>
            <a:schemeClr val="bg1"/>
          </a:solidFill>
          <a:ln w="3810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8 Maths</a:t>
            </a:r>
          </a:p>
        </p:txBody>
      </p:sp>
      <p:sp>
        <p:nvSpPr>
          <p:cNvPr id="21" name="Rectangle 20">
            <a:extLst>
              <a:ext uri="{FF2B5EF4-FFF2-40B4-BE49-F238E27FC236}">
                <a16:creationId xmlns:a16="http://schemas.microsoft.com/office/drawing/2014/main" id="{1B2E4E5B-3F78-7041-2069-4EB5A70F2E69}"/>
              </a:ext>
            </a:extLst>
          </p:cNvPr>
          <p:cNvSpPr/>
          <p:nvPr/>
        </p:nvSpPr>
        <p:spPr>
          <a:xfrm>
            <a:off x="738664" y="4199303"/>
            <a:ext cx="11308193" cy="2183105"/>
          </a:xfrm>
          <a:prstGeom prst="rect">
            <a:avLst/>
          </a:prstGeom>
          <a:no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496978AB-0283-F6CF-A213-DE7D3038D704}"/>
              </a:ext>
            </a:extLst>
          </p:cNvPr>
          <p:cNvGrpSpPr/>
          <p:nvPr/>
        </p:nvGrpSpPr>
        <p:grpSpPr>
          <a:xfrm>
            <a:off x="738664" y="842419"/>
            <a:ext cx="11324546" cy="1438119"/>
            <a:chOff x="738664" y="1234305"/>
            <a:chExt cx="11324546" cy="1438119"/>
          </a:xfrm>
        </p:grpSpPr>
        <p:sp>
          <p:nvSpPr>
            <p:cNvPr id="2" name="Rectangle 1">
              <a:extLst>
                <a:ext uri="{FF2B5EF4-FFF2-40B4-BE49-F238E27FC236}">
                  <a16:creationId xmlns:a16="http://schemas.microsoft.com/office/drawing/2014/main" id="{CF2730C9-09D1-E4CB-18F4-EE602C75BE42}"/>
                </a:ext>
              </a:extLst>
            </p:cNvPr>
            <p:cNvSpPr/>
            <p:nvPr/>
          </p:nvSpPr>
          <p:spPr>
            <a:xfrm>
              <a:off x="1870727" y="1351739"/>
              <a:ext cx="1135128" cy="1189973"/>
            </a:xfrm>
            <a:prstGeom prst="rect">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2 Local study</a:t>
              </a:r>
            </a:p>
          </p:txBody>
        </p:sp>
        <p:sp>
          <p:nvSpPr>
            <p:cNvPr id="3" name="Rectangle 2">
              <a:extLst>
                <a:ext uri="{FF2B5EF4-FFF2-40B4-BE49-F238E27FC236}">
                  <a16:creationId xmlns:a16="http://schemas.microsoft.com/office/drawing/2014/main" id="{0E7D1C4C-C67D-A04C-4EAF-C55B5E05FC66}"/>
                </a:ext>
              </a:extLst>
            </p:cNvPr>
            <p:cNvSpPr/>
            <p:nvPr/>
          </p:nvSpPr>
          <p:spPr>
            <a:xfrm>
              <a:off x="3136836" y="1344852"/>
              <a:ext cx="1135128" cy="1189973"/>
            </a:xfrm>
            <a:prstGeom prst="rect">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3 Classics/ History</a:t>
              </a:r>
            </a:p>
          </p:txBody>
        </p:sp>
        <p:sp>
          <p:nvSpPr>
            <p:cNvPr id="5" name="Rectangle 4">
              <a:extLst>
                <a:ext uri="{FF2B5EF4-FFF2-40B4-BE49-F238E27FC236}">
                  <a16:creationId xmlns:a16="http://schemas.microsoft.com/office/drawing/2014/main" id="{75764E30-7D31-2127-8A9F-0184A67F40D3}"/>
                </a:ext>
              </a:extLst>
            </p:cNvPr>
            <p:cNvSpPr/>
            <p:nvPr/>
          </p:nvSpPr>
          <p:spPr>
            <a:xfrm>
              <a:off x="9860243" y="1375757"/>
              <a:ext cx="2107233" cy="1114548"/>
            </a:xfrm>
            <a:prstGeom prst="rect">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12-3 English, History &amp; French coursework</a:t>
              </a:r>
            </a:p>
          </p:txBody>
        </p:sp>
        <p:sp>
          <p:nvSpPr>
            <p:cNvPr id="22" name="Rectangle 21">
              <a:extLst>
                <a:ext uri="{FF2B5EF4-FFF2-40B4-BE49-F238E27FC236}">
                  <a16:creationId xmlns:a16="http://schemas.microsoft.com/office/drawing/2014/main" id="{DBC49333-1191-EEE0-BD30-3C820B41A2E1}"/>
                </a:ext>
              </a:extLst>
            </p:cNvPr>
            <p:cNvSpPr/>
            <p:nvPr/>
          </p:nvSpPr>
          <p:spPr>
            <a:xfrm>
              <a:off x="738664" y="1234305"/>
              <a:ext cx="11324546" cy="1438119"/>
            </a:xfrm>
            <a:prstGeom prst="rect">
              <a:avLst/>
            </a:prstGeom>
            <a:no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a:extLst>
              <a:ext uri="{FF2B5EF4-FFF2-40B4-BE49-F238E27FC236}">
                <a16:creationId xmlns:a16="http://schemas.microsoft.com/office/drawing/2014/main" id="{EAD70823-8C15-D669-21BF-221FE0D009F3}"/>
              </a:ext>
            </a:extLst>
          </p:cNvPr>
          <p:cNvSpPr txBox="1"/>
          <p:nvPr/>
        </p:nvSpPr>
        <p:spPr>
          <a:xfrm>
            <a:off x="-116112" y="342237"/>
            <a:ext cx="738664" cy="1803522"/>
          </a:xfrm>
          <a:prstGeom prst="rect">
            <a:avLst/>
          </a:prstGeom>
          <a:noFill/>
          <a:ln>
            <a:noFill/>
          </a:ln>
        </p:spPr>
        <p:txBody>
          <a:bodyPr vert="vert270" wrap="square" rtlCol="0">
            <a:spAutoFit/>
          </a:bodyPr>
          <a:lstStyle/>
          <a:p>
            <a:pPr algn="ctr"/>
            <a:r>
              <a:rPr lang="en-GB">
                <a:solidFill>
                  <a:schemeClr val="accent5">
                    <a:lumMod val="50000"/>
                  </a:schemeClr>
                </a:solidFill>
              </a:rPr>
              <a:t>Minimal Library involvement</a:t>
            </a:r>
          </a:p>
        </p:txBody>
      </p:sp>
      <p:sp>
        <p:nvSpPr>
          <p:cNvPr id="27" name="TextBox 26">
            <a:extLst>
              <a:ext uri="{FF2B5EF4-FFF2-40B4-BE49-F238E27FC236}">
                <a16:creationId xmlns:a16="http://schemas.microsoft.com/office/drawing/2014/main" id="{224D6E67-9749-A1ED-8639-6755F0A31CA7}"/>
              </a:ext>
            </a:extLst>
          </p:cNvPr>
          <p:cNvSpPr txBox="1"/>
          <p:nvPr/>
        </p:nvSpPr>
        <p:spPr>
          <a:xfrm>
            <a:off x="47475" y="4112219"/>
            <a:ext cx="461665" cy="2193584"/>
          </a:xfrm>
          <a:prstGeom prst="rect">
            <a:avLst/>
          </a:prstGeom>
          <a:noFill/>
        </p:spPr>
        <p:txBody>
          <a:bodyPr vert="vert270" wrap="square" rtlCol="0">
            <a:spAutoFit/>
          </a:bodyPr>
          <a:lstStyle/>
          <a:p>
            <a:pPr algn="ctr"/>
            <a:r>
              <a:rPr lang="en-GB">
                <a:solidFill>
                  <a:schemeClr val="accent6">
                    <a:lumMod val="50000"/>
                  </a:schemeClr>
                </a:solidFill>
              </a:rPr>
              <a:t>Library led</a:t>
            </a:r>
          </a:p>
        </p:txBody>
      </p:sp>
      <p:sp>
        <p:nvSpPr>
          <p:cNvPr id="28" name="TextBox 27">
            <a:extLst>
              <a:ext uri="{FF2B5EF4-FFF2-40B4-BE49-F238E27FC236}">
                <a16:creationId xmlns:a16="http://schemas.microsoft.com/office/drawing/2014/main" id="{A5D1AA64-5219-F4F2-B2EE-4FEC0A2A9BDD}"/>
              </a:ext>
            </a:extLst>
          </p:cNvPr>
          <p:cNvSpPr txBox="1"/>
          <p:nvPr/>
        </p:nvSpPr>
        <p:spPr>
          <a:xfrm>
            <a:off x="-49270" y="2342218"/>
            <a:ext cx="738664" cy="1859334"/>
          </a:xfrm>
          <a:prstGeom prst="rect">
            <a:avLst/>
          </a:prstGeom>
          <a:noFill/>
        </p:spPr>
        <p:txBody>
          <a:bodyPr vert="vert270" wrap="square" rtlCol="0">
            <a:spAutoFit/>
          </a:bodyPr>
          <a:lstStyle/>
          <a:p>
            <a:pPr algn="ctr"/>
            <a:r>
              <a:rPr lang="en-GB">
                <a:solidFill>
                  <a:schemeClr val="accent4">
                    <a:lumMod val="50000"/>
                  </a:schemeClr>
                </a:solidFill>
              </a:rPr>
              <a:t>Some Library input at design stage</a:t>
            </a:r>
          </a:p>
        </p:txBody>
      </p:sp>
      <p:cxnSp>
        <p:nvCxnSpPr>
          <p:cNvPr id="30" name="Straight Arrow Connector 29">
            <a:extLst>
              <a:ext uri="{FF2B5EF4-FFF2-40B4-BE49-F238E27FC236}">
                <a16:creationId xmlns:a16="http://schemas.microsoft.com/office/drawing/2014/main" id="{C0831E12-9684-8C0E-76E0-C7689E3DB330}"/>
              </a:ext>
            </a:extLst>
          </p:cNvPr>
          <p:cNvCxnSpPr>
            <a:cxnSpLocks/>
          </p:cNvCxnSpPr>
          <p:nvPr/>
        </p:nvCxnSpPr>
        <p:spPr>
          <a:xfrm flipH="1" flipV="1">
            <a:off x="596224" y="776604"/>
            <a:ext cx="40840" cy="5547748"/>
          </a:xfrm>
          <a:prstGeom prst="straightConnector1">
            <a:avLst/>
          </a:prstGeom>
          <a:ln w="28575">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01213753-D995-941E-2445-077818857745}"/>
              </a:ext>
            </a:extLst>
          </p:cNvPr>
          <p:cNvGrpSpPr/>
          <p:nvPr/>
        </p:nvGrpSpPr>
        <p:grpSpPr>
          <a:xfrm>
            <a:off x="666092" y="6470636"/>
            <a:ext cx="11586411" cy="372580"/>
            <a:chOff x="738664" y="508001"/>
            <a:chExt cx="11586411" cy="372580"/>
          </a:xfrm>
        </p:grpSpPr>
        <p:sp>
          <p:nvSpPr>
            <p:cNvPr id="31" name="TextBox 30">
              <a:extLst>
                <a:ext uri="{FF2B5EF4-FFF2-40B4-BE49-F238E27FC236}">
                  <a16:creationId xmlns:a16="http://schemas.microsoft.com/office/drawing/2014/main" id="{9D0D8544-4673-2523-5463-3D25ED326621}"/>
                </a:ext>
              </a:extLst>
            </p:cNvPr>
            <p:cNvSpPr txBox="1"/>
            <p:nvPr/>
          </p:nvSpPr>
          <p:spPr>
            <a:xfrm>
              <a:off x="738664" y="508001"/>
              <a:ext cx="930479" cy="369332"/>
            </a:xfrm>
            <a:prstGeom prst="rect">
              <a:avLst/>
            </a:prstGeom>
            <a:noFill/>
          </p:spPr>
          <p:txBody>
            <a:bodyPr wrap="square" rtlCol="0">
              <a:spAutoFit/>
            </a:bodyPr>
            <a:lstStyle/>
            <a:p>
              <a:r>
                <a:rPr lang="en-GB"/>
                <a:t>Age 4</a:t>
              </a:r>
            </a:p>
          </p:txBody>
        </p:sp>
        <p:sp>
          <p:nvSpPr>
            <p:cNvPr id="32" name="TextBox 31">
              <a:extLst>
                <a:ext uri="{FF2B5EF4-FFF2-40B4-BE49-F238E27FC236}">
                  <a16:creationId xmlns:a16="http://schemas.microsoft.com/office/drawing/2014/main" id="{90E8E2F5-5652-4864-1B77-F369BECEC052}"/>
                </a:ext>
              </a:extLst>
            </p:cNvPr>
            <p:cNvSpPr txBox="1"/>
            <p:nvPr/>
          </p:nvSpPr>
          <p:spPr>
            <a:xfrm>
              <a:off x="11394596" y="511249"/>
              <a:ext cx="930479" cy="369332"/>
            </a:xfrm>
            <a:prstGeom prst="rect">
              <a:avLst/>
            </a:prstGeom>
            <a:noFill/>
          </p:spPr>
          <p:txBody>
            <a:bodyPr wrap="square" rtlCol="0">
              <a:spAutoFit/>
            </a:bodyPr>
            <a:lstStyle/>
            <a:p>
              <a:r>
                <a:rPr lang="en-GB"/>
                <a:t>Age 18</a:t>
              </a:r>
            </a:p>
          </p:txBody>
        </p:sp>
        <p:cxnSp>
          <p:nvCxnSpPr>
            <p:cNvPr id="33" name="Straight Arrow Connector 32">
              <a:extLst>
                <a:ext uri="{FF2B5EF4-FFF2-40B4-BE49-F238E27FC236}">
                  <a16:creationId xmlns:a16="http://schemas.microsoft.com/office/drawing/2014/main" id="{10AE74C5-0E0F-E84A-2F96-C7F4FF4B830C}"/>
                </a:ext>
              </a:extLst>
            </p:cNvPr>
            <p:cNvCxnSpPr>
              <a:cxnSpLocks/>
            </p:cNvCxnSpPr>
            <p:nvPr/>
          </p:nvCxnSpPr>
          <p:spPr>
            <a:xfrm>
              <a:off x="1407886" y="721695"/>
              <a:ext cx="10072005" cy="0"/>
            </a:xfrm>
            <a:prstGeom prst="straightConnector1">
              <a:avLst/>
            </a:prstGeom>
            <a:ln w="28575">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10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cience experiment&#10;&#10;Description automatically generated">
            <a:extLst>
              <a:ext uri="{FF2B5EF4-FFF2-40B4-BE49-F238E27FC236}">
                <a16:creationId xmlns:a16="http://schemas.microsoft.com/office/drawing/2014/main" id="{44E670CD-953A-6E69-0E7E-E9AB36CEBB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7543" y="1476222"/>
            <a:ext cx="3737521" cy="4988306"/>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6E458657-38A2-044A-024B-AA113BA184AC}"/>
              </a:ext>
            </a:extLst>
          </p:cNvPr>
          <p:cNvSpPr txBox="1"/>
          <p:nvPr/>
        </p:nvSpPr>
        <p:spPr>
          <a:xfrm>
            <a:off x="834477" y="150312"/>
            <a:ext cx="10313687" cy="1055608"/>
          </a:xfrm>
          <a:prstGeom prst="wedgeRoundRectCallout">
            <a:avLst>
              <a:gd name="adj1" fmla="val 38921"/>
              <a:gd name="adj2" fmla="val 69323"/>
              <a:gd name="adj3" fmla="val 16667"/>
            </a:avLst>
          </a:prstGeom>
          <a:solidFill>
            <a:srgbClr val="F2F2F2"/>
          </a:solidFill>
          <a:ln w="38100">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How can we encourage school children to drink more water in a sustainable way?</a:t>
            </a:r>
          </a:p>
        </p:txBody>
      </p:sp>
      <p:sp>
        <p:nvSpPr>
          <p:cNvPr id="4" name="Rounded Rectangle 3">
            <a:extLst>
              <a:ext uri="{FF2B5EF4-FFF2-40B4-BE49-F238E27FC236}">
                <a16:creationId xmlns:a16="http://schemas.microsoft.com/office/drawing/2014/main" id="{65B4C116-71D7-C26E-BE9B-7AB0477005BB}"/>
              </a:ext>
            </a:extLst>
          </p:cNvPr>
          <p:cNvSpPr/>
          <p:nvPr/>
        </p:nvSpPr>
        <p:spPr>
          <a:xfrm>
            <a:off x="8353064" y="1928021"/>
            <a:ext cx="3157116" cy="3001958"/>
          </a:xfrm>
          <a:prstGeom prst="roundRect">
            <a:avLst/>
          </a:prstGeom>
          <a:solidFill>
            <a:schemeClr val="bg1"/>
          </a:solidFill>
          <a:ln w="3810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a:solidFill>
                  <a:prstClr val="black"/>
                </a:solidFill>
                <a:latin typeface="Calibri" panose="020F0502020204030204"/>
              </a:rPr>
              <a:t>Year 6 interdisciplinary  </a:t>
            </a:r>
            <a:r>
              <a:rPr lang="en-GB" sz="3200" b="1">
                <a:solidFill>
                  <a:prstClr val="black"/>
                </a:solidFill>
                <a:latin typeface="Calibri" panose="020F0502020204030204"/>
              </a:rPr>
              <a:t>Signature Work </a:t>
            </a:r>
            <a:r>
              <a:rPr lang="en-GB" sz="3200">
                <a:solidFill>
                  <a:prstClr val="black"/>
                </a:solidFill>
                <a:latin typeface="Calibri" panose="020F0502020204030204"/>
              </a:rPr>
              <a:t>leading to UK Science Award (CREST)</a:t>
            </a:r>
          </a:p>
        </p:txBody>
      </p:sp>
    </p:spTree>
    <p:extLst>
      <p:ext uri="{BB962C8B-B14F-4D97-AF65-F5344CB8AC3E}">
        <p14:creationId xmlns:p14="http://schemas.microsoft.com/office/powerpoint/2010/main" val="1932910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cience experiment&#10;&#10;Description automatically generated">
            <a:extLst>
              <a:ext uri="{FF2B5EF4-FFF2-40B4-BE49-F238E27FC236}">
                <a16:creationId xmlns:a16="http://schemas.microsoft.com/office/drawing/2014/main" id="{44E670CD-953A-6E69-0E7E-E9AB36CEBB0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9620" y="491316"/>
            <a:ext cx="10523046" cy="140446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3787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cience experiment&#10;&#10;Description automatically generated">
            <a:extLst>
              <a:ext uri="{FF2B5EF4-FFF2-40B4-BE49-F238E27FC236}">
                <a16:creationId xmlns:a16="http://schemas.microsoft.com/office/drawing/2014/main" id="{44E670CD-953A-6E69-0E7E-E9AB36CEBB0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4477" y="-3362487"/>
            <a:ext cx="10523046" cy="140446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BC7A9EA8-718F-D038-34F6-E4BAA5AEA885}"/>
              </a:ext>
            </a:extLst>
          </p:cNvPr>
          <p:cNvSpPr/>
          <p:nvPr/>
        </p:nvSpPr>
        <p:spPr>
          <a:xfrm>
            <a:off x="1037968" y="778476"/>
            <a:ext cx="3163329" cy="1371600"/>
          </a:xfrm>
          <a:prstGeom prst="rect">
            <a:avLst/>
          </a:prstGeom>
          <a:solidFill>
            <a:srgbClr val="FFFF00">
              <a:alpha val="25098"/>
            </a:srgbClr>
          </a:solidFill>
          <a:ln w="57150">
            <a:solidFill>
              <a:srgbClr val="E85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FC68101-29EA-6A16-0D56-45EBB684545C}"/>
              </a:ext>
            </a:extLst>
          </p:cNvPr>
          <p:cNvSpPr/>
          <p:nvPr/>
        </p:nvSpPr>
        <p:spPr>
          <a:xfrm>
            <a:off x="8015419" y="778476"/>
            <a:ext cx="3163329" cy="4683210"/>
          </a:xfrm>
          <a:prstGeom prst="rect">
            <a:avLst/>
          </a:prstGeom>
          <a:solidFill>
            <a:srgbClr val="FFFF00">
              <a:alpha val="25098"/>
            </a:srgbClr>
          </a:solidFill>
          <a:ln w="57150">
            <a:solidFill>
              <a:srgbClr val="E85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A6F12B0-59D6-01BA-C85B-76E7203EBF34}"/>
              </a:ext>
            </a:extLst>
          </p:cNvPr>
          <p:cNvSpPr/>
          <p:nvPr/>
        </p:nvSpPr>
        <p:spPr>
          <a:xfrm>
            <a:off x="1037968" y="2174790"/>
            <a:ext cx="3163329" cy="4448432"/>
          </a:xfrm>
          <a:prstGeom prst="rect">
            <a:avLst/>
          </a:prstGeom>
          <a:solidFill>
            <a:srgbClr val="FFFF00">
              <a:alpha val="25098"/>
            </a:srgbClr>
          </a:solidFill>
          <a:ln w="57150">
            <a:solidFill>
              <a:srgbClr val="E85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1B36013-2F61-6160-9BBE-C007324AE076}"/>
              </a:ext>
            </a:extLst>
          </p:cNvPr>
          <p:cNvSpPr/>
          <p:nvPr/>
        </p:nvSpPr>
        <p:spPr>
          <a:xfrm>
            <a:off x="4526693" y="778476"/>
            <a:ext cx="3163329" cy="5844746"/>
          </a:xfrm>
          <a:prstGeom prst="rect">
            <a:avLst/>
          </a:prstGeom>
          <a:solidFill>
            <a:srgbClr val="FFFF00">
              <a:alpha val="25098"/>
            </a:srgbClr>
          </a:solidFill>
          <a:ln w="57150">
            <a:solidFill>
              <a:srgbClr val="E85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73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cience experiment&#10;&#10;Description automatically generated">
            <a:extLst>
              <a:ext uri="{FF2B5EF4-FFF2-40B4-BE49-F238E27FC236}">
                <a16:creationId xmlns:a16="http://schemas.microsoft.com/office/drawing/2014/main" id="{44E670CD-953A-6E69-0E7E-E9AB36CEBB0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4477" y="-7186649"/>
            <a:ext cx="10523046" cy="140446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BFB3F0AD-9676-68A6-C84C-9D76512A72A2}"/>
              </a:ext>
            </a:extLst>
          </p:cNvPr>
          <p:cNvSpPr/>
          <p:nvPr/>
        </p:nvSpPr>
        <p:spPr>
          <a:xfrm>
            <a:off x="2303097" y="2743200"/>
            <a:ext cx="3163329" cy="1164921"/>
          </a:xfrm>
          <a:prstGeom prst="rect">
            <a:avLst/>
          </a:prstGeom>
          <a:solidFill>
            <a:srgbClr val="FFFF00">
              <a:alpha val="25098"/>
            </a:srgbClr>
          </a:solidFill>
          <a:ln w="57150">
            <a:solidFill>
              <a:srgbClr val="E85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D88449D-F4C2-349E-6BE6-9C484F9AFA43}"/>
              </a:ext>
            </a:extLst>
          </p:cNvPr>
          <p:cNvSpPr/>
          <p:nvPr/>
        </p:nvSpPr>
        <p:spPr>
          <a:xfrm>
            <a:off x="6935046" y="2743200"/>
            <a:ext cx="3737129" cy="1164921"/>
          </a:xfrm>
          <a:prstGeom prst="rect">
            <a:avLst/>
          </a:prstGeom>
          <a:solidFill>
            <a:srgbClr val="FFFF00">
              <a:alpha val="25098"/>
            </a:srgbClr>
          </a:solidFill>
          <a:ln w="57150">
            <a:solidFill>
              <a:srgbClr val="E85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A9421D6-AB1E-923A-0C5E-C83C9F931247}"/>
              </a:ext>
            </a:extLst>
          </p:cNvPr>
          <p:cNvSpPr/>
          <p:nvPr/>
        </p:nvSpPr>
        <p:spPr>
          <a:xfrm>
            <a:off x="2706018" y="4060520"/>
            <a:ext cx="6024623" cy="1263042"/>
          </a:xfrm>
          <a:prstGeom prst="rect">
            <a:avLst/>
          </a:prstGeom>
          <a:solidFill>
            <a:srgbClr val="FFFF00">
              <a:alpha val="25098"/>
            </a:srgbClr>
          </a:solidFill>
          <a:ln w="57150">
            <a:solidFill>
              <a:srgbClr val="E85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055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cience experiment&#10;&#10;Description automatically generated">
            <a:extLst>
              <a:ext uri="{FF2B5EF4-FFF2-40B4-BE49-F238E27FC236}">
                <a16:creationId xmlns:a16="http://schemas.microsoft.com/office/drawing/2014/main" id="{44E670CD-953A-6E69-0E7E-E9AB36CEBB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8686" y="174171"/>
            <a:ext cx="3338285" cy="1335316"/>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112019AD-6F41-CF28-E78E-957BC5026A26}"/>
              </a:ext>
            </a:extLst>
          </p:cNvPr>
          <p:cNvSpPr txBox="1"/>
          <p:nvPr/>
        </p:nvSpPr>
        <p:spPr>
          <a:xfrm>
            <a:off x="3936552" y="198359"/>
            <a:ext cx="8066762" cy="1311128"/>
          </a:xfrm>
          <a:prstGeom prst="rect">
            <a:avLst/>
          </a:prstGeom>
        </p:spPr>
        <p:txBody>
          <a:bodyPr vert="horz" lIns="91440" tIns="45720" rIns="91440" bIns="45720" rtlCol="0" anchor="ctr">
            <a:normAutofit/>
          </a:bodyPr>
          <a:lstStyle>
            <a:lvl1pPr algn="ctr">
              <a:lnSpc>
                <a:spcPct val="90000"/>
              </a:lnSpc>
              <a:spcBef>
                <a:spcPct val="0"/>
              </a:spcBef>
              <a:buNone/>
              <a:defRPr sz="4400">
                <a:solidFill>
                  <a:srgbClr val="E64F4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srgbClr val="E64F4F"/>
                </a:solidFill>
                <a:effectLst/>
                <a:uLnTx/>
                <a:uFillTx/>
                <a:latin typeface="Calibri Light" panose="020F0302020204030204"/>
                <a:ea typeface="+mj-ea"/>
                <a:cs typeface="+mj-cs"/>
              </a:rPr>
              <a:t>1. Embracing the curriculum content – knowledge </a:t>
            </a:r>
            <a:r>
              <a:rPr kumimoji="0" lang="en-GB" sz="4400" b="0" i="1" u="none" strike="noStrike" kern="1200" cap="none" spc="0" normalizeH="0" baseline="0" noProof="0">
                <a:ln>
                  <a:noFill/>
                </a:ln>
                <a:solidFill>
                  <a:srgbClr val="E64F4F"/>
                </a:solidFill>
                <a:effectLst/>
                <a:uLnTx/>
                <a:uFillTx/>
                <a:latin typeface="Calibri Light" panose="020F0302020204030204"/>
                <a:ea typeface="+mj-ea"/>
                <a:cs typeface="+mj-cs"/>
              </a:rPr>
              <a:t>and</a:t>
            </a:r>
            <a:r>
              <a:rPr kumimoji="0" lang="en-GB" sz="4400" b="0" i="0" u="none" strike="noStrike" kern="1200" cap="none" spc="0" normalizeH="0" baseline="0" noProof="0">
                <a:ln>
                  <a:noFill/>
                </a:ln>
                <a:solidFill>
                  <a:srgbClr val="E64F4F"/>
                </a:solidFill>
                <a:effectLst/>
                <a:uLnTx/>
                <a:uFillTx/>
                <a:latin typeface="Calibri Light" panose="020F0302020204030204"/>
                <a:ea typeface="+mj-ea"/>
                <a:cs typeface="+mj-cs"/>
              </a:rPr>
              <a:t> skills</a:t>
            </a:r>
          </a:p>
        </p:txBody>
      </p:sp>
      <p:sp>
        <p:nvSpPr>
          <p:cNvPr id="3" name="Content Placeholder 2">
            <a:extLst>
              <a:ext uri="{FF2B5EF4-FFF2-40B4-BE49-F238E27FC236}">
                <a16:creationId xmlns:a16="http://schemas.microsoft.com/office/drawing/2014/main" id="{DCC60846-19FA-A3A1-934F-7461E7DD87F6}"/>
              </a:ext>
            </a:extLst>
          </p:cNvPr>
          <p:cNvSpPr txBox="1">
            <a:spLocks/>
          </p:cNvSpPr>
          <p:nvPr/>
        </p:nvSpPr>
        <p:spPr>
          <a:xfrm>
            <a:off x="2325467" y="1647998"/>
            <a:ext cx="9031514" cy="2166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None/>
              <a:tabLst/>
              <a:defRPr/>
            </a:pPr>
            <a:r>
              <a:rPr kumimoji="0" lang="en-GB" b="0" i="0" u="none" strike="noStrike" kern="1200" cap="none" spc="0" normalizeH="0" baseline="0" noProof="0">
                <a:ln>
                  <a:noFill/>
                </a:ln>
                <a:solidFill>
                  <a:prstClr val="black"/>
                </a:solidFill>
                <a:effectLst/>
                <a:uLnTx/>
                <a:uFillTx/>
                <a:latin typeface="Calibri" panose="020F0502020204030204" pitchFamily="34" charset="0"/>
                <a:ea typeface="+mn-ea"/>
                <a:cs typeface="+mn-cs"/>
              </a:rPr>
              <a:t>Science curricular content</a:t>
            </a:r>
          </a:p>
          <a:p>
            <a:pPr marL="457200" lvl="1">
              <a:spcBef>
                <a:spcPts val="0"/>
              </a:spcBef>
            </a:pPr>
            <a:r>
              <a:rPr lang="en-GB" sz="2800">
                <a:solidFill>
                  <a:prstClr val="black"/>
                </a:solidFill>
                <a:latin typeface="Calibri" panose="020F0502020204030204" pitchFamily="34" charset="0"/>
              </a:rPr>
              <a:t>Heat transfer</a:t>
            </a:r>
          </a:p>
          <a:p>
            <a:pPr marL="457200" lvl="1">
              <a:spcBef>
                <a:spcPts val="0"/>
              </a:spcBef>
            </a:pPr>
            <a:r>
              <a:rPr lang="en-GB" sz="2800">
                <a:solidFill>
                  <a:prstClr val="black"/>
                </a:solidFill>
                <a:latin typeface="Calibri" panose="020F0502020204030204" pitchFamily="34" charset="0"/>
              </a:rPr>
              <a:t>Conductors and insulators: trapped air</a:t>
            </a:r>
          </a:p>
          <a:p>
            <a:pPr marL="457200" lvl="1">
              <a:spcBef>
                <a:spcPts val="0"/>
              </a:spcBef>
            </a:pPr>
            <a:r>
              <a:rPr kumimoji="0" lang="en-GB"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Experimental skills</a:t>
            </a:r>
          </a:p>
          <a:p>
            <a:pPr marL="0" marR="0" lvl="0" indent="0" algn="l" defTabSz="914400" rtl="0" eaLnBrk="1" fontAlgn="auto" latinLnBrk="0" hangingPunct="1">
              <a:lnSpc>
                <a:spcPct val="90000"/>
              </a:lnSpc>
              <a:spcBef>
                <a:spcPts val="0"/>
              </a:spcBef>
              <a:spcAft>
                <a:spcPts val="0"/>
              </a:spcAft>
              <a:buClrTx/>
              <a:buSzTx/>
              <a:buNone/>
              <a:tabLst/>
              <a:defRPr/>
            </a:pPr>
            <a:br>
              <a:rPr lang="en-GB">
                <a:solidFill>
                  <a:prstClr val="black"/>
                </a:solidFill>
                <a:latin typeface="Calibri" panose="020F0502020204030204" pitchFamily="34" charset="0"/>
              </a:rPr>
            </a:br>
            <a:r>
              <a:rPr lang="en-GB">
                <a:solidFill>
                  <a:prstClr val="black"/>
                </a:solidFill>
                <a:latin typeface="Calibri" panose="020F0502020204030204" pitchFamily="34" charset="0"/>
              </a:rPr>
              <a:t>CREST Bronze Award</a:t>
            </a:r>
            <a:endParaRPr kumimoji="0" lang="en-GB"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8" name="Group 7">
            <a:extLst>
              <a:ext uri="{FF2B5EF4-FFF2-40B4-BE49-F238E27FC236}">
                <a16:creationId xmlns:a16="http://schemas.microsoft.com/office/drawing/2014/main" id="{5895DDC7-BB61-82E2-E47F-B5B5F54295BA}"/>
              </a:ext>
            </a:extLst>
          </p:cNvPr>
          <p:cNvGrpSpPr/>
          <p:nvPr/>
        </p:nvGrpSpPr>
        <p:grpSpPr>
          <a:xfrm>
            <a:off x="9109616" y="1647998"/>
            <a:ext cx="2893698" cy="2293256"/>
            <a:chOff x="9399903" y="4564744"/>
            <a:chExt cx="2893698" cy="2293256"/>
          </a:xfrm>
        </p:grpSpPr>
        <p:pic>
          <p:nvPicPr>
            <p:cNvPr id="13" name="Picture 12" descr="A diagram of a variety of skills&#10;&#10;Description automatically generated">
              <a:extLst>
                <a:ext uri="{FF2B5EF4-FFF2-40B4-BE49-F238E27FC236}">
                  <a16:creationId xmlns:a16="http://schemas.microsoft.com/office/drawing/2014/main" id="{424A6E8B-D528-3016-2537-4D1854D030C2}"/>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399903" y="4564744"/>
              <a:ext cx="2893698" cy="2293256"/>
            </a:xfrm>
            <a:prstGeom prst="triangle">
              <a:avLst/>
            </a:prstGeom>
          </p:spPr>
        </p:pic>
        <p:pic>
          <p:nvPicPr>
            <p:cNvPr id="5" name="Graphic 4" descr="Magnifying glass outline">
              <a:extLst>
                <a:ext uri="{FF2B5EF4-FFF2-40B4-BE49-F238E27FC236}">
                  <a16:creationId xmlns:a16="http://schemas.microsoft.com/office/drawing/2014/main" id="{51476A38-3B23-7D26-64BB-60134C9D9B6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79201" y="5105400"/>
              <a:ext cx="914400" cy="914400"/>
            </a:xfrm>
            <a:prstGeom prst="rect">
              <a:avLst/>
            </a:prstGeom>
          </p:spPr>
        </p:pic>
      </p:grpSp>
      <p:grpSp>
        <p:nvGrpSpPr>
          <p:cNvPr id="9" name="Group 8">
            <a:extLst>
              <a:ext uri="{FF2B5EF4-FFF2-40B4-BE49-F238E27FC236}">
                <a16:creationId xmlns:a16="http://schemas.microsoft.com/office/drawing/2014/main" id="{621A945B-9F6D-8EB0-C69F-3F75F96951CE}"/>
              </a:ext>
            </a:extLst>
          </p:cNvPr>
          <p:cNvGrpSpPr/>
          <p:nvPr/>
        </p:nvGrpSpPr>
        <p:grpSpPr>
          <a:xfrm>
            <a:off x="-730433" y="4830256"/>
            <a:ext cx="12940465" cy="2042435"/>
            <a:chOff x="-757311" y="4806370"/>
            <a:chExt cx="12940465" cy="2042435"/>
          </a:xfrm>
        </p:grpSpPr>
        <p:pic>
          <p:nvPicPr>
            <p:cNvPr id="10" name="Picture 9">
              <a:extLst>
                <a:ext uri="{FF2B5EF4-FFF2-40B4-BE49-F238E27FC236}">
                  <a16:creationId xmlns:a16="http://schemas.microsoft.com/office/drawing/2014/main" id="{A9BD09EA-6238-8209-7272-791214BEE3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27478" y="4806370"/>
              <a:ext cx="3355676" cy="2042435"/>
            </a:xfrm>
            <a:prstGeom prst="rect">
              <a:avLst/>
            </a:prstGeom>
            <a:ln w="28575">
              <a:solidFill>
                <a:schemeClr val="bg1"/>
              </a:solidFill>
            </a:ln>
          </p:spPr>
        </p:pic>
        <p:pic>
          <p:nvPicPr>
            <p:cNvPr id="11" name="Picture 10">
              <a:extLst>
                <a:ext uri="{FF2B5EF4-FFF2-40B4-BE49-F238E27FC236}">
                  <a16:creationId xmlns:a16="http://schemas.microsoft.com/office/drawing/2014/main" id="{D43241E6-DAC8-04F6-E013-0D769A787B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72857" y="4806370"/>
              <a:ext cx="2768680" cy="2042435"/>
            </a:xfrm>
            <a:prstGeom prst="rect">
              <a:avLst/>
            </a:prstGeom>
            <a:ln w="28575">
              <a:solidFill>
                <a:schemeClr val="bg1"/>
              </a:solidFill>
            </a:ln>
          </p:spPr>
        </p:pic>
        <p:pic>
          <p:nvPicPr>
            <p:cNvPr id="12" name="Picture 11">
              <a:extLst>
                <a:ext uri="{FF2B5EF4-FFF2-40B4-BE49-F238E27FC236}">
                  <a16:creationId xmlns:a16="http://schemas.microsoft.com/office/drawing/2014/main" id="{B6E13D7B-B1B4-56DF-CE9D-6B663A0DC7F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7311" y="4806370"/>
              <a:ext cx="3630168" cy="2042435"/>
            </a:xfrm>
            <a:prstGeom prst="rect">
              <a:avLst/>
            </a:prstGeom>
            <a:ln w="28575">
              <a:solidFill>
                <a:schemeClr val="bg1"/>
              </a:solidFill>
            </a:ln>
          </p:spPr>
        </p:pic>
        <p:pic>
          <p:nvPicPr>
            <p:cNvPr id="14" name="Picture 13">
              <a:extLst>
                <a:ext uri="{FF2B5EF4-FFF2-40B4-BE49-F238E27FC236}">
                  <a16:creationId xmlns:a16="http://schemas.microsoft.com/office/drawing/2014/main" id="{917C0DC9-B30C-3F07-FEA7-3A647AEE668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97927" y="4806370"/>
              <a:ext cx="3629336" cy="2042435"/>
            </a:xfrm>
            <a:prstGeom prst="rect">
              <a:avLst/>
            </a:prstGeom>
            <a:ln w="28575">
              <a:solidFill>
                <a:schemeClr val="bg1"/>
              </a:solidFill>
            </a:ln>
          </p:spPr>
        </p:pic>
      </p:grpSp>
      <p:sp>
        <p:nvSpPr>
          <p:cNvPr id="15" name="TextBox 14">
            <a:extLst>
              <a:ext uri="{FF2B5EF4-FFF2-40B4-BE49-F238E27FC236}">
                <a16:creationId xmlns:a16="http://schemas.microsoft.com/office/drawing/2014/main" id="{93506510-C693-2C73-9F8E-06C6CE5303DE}"/>
              </a:ext>
            </a:extLst>
          </p:cNvPr>
          <p:cNvSpPr txBox="1"/>
          <p:nvPr/>
        </p:nvSpPr>
        <p:spPr>
          <a:xfrm>
            <a:off x="348344" y="4213851"/>
            <a:ext cx="4544514" cy="480131"/>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0"/>
              </a:spcAft>
              <a:buClrTx/>
              <a:buSzTx/>
              <a:buNone/>
              <a:tabLst/>
              <a:defRPr/>
            </a:pPr>
            <a:r>
              <a:rPr kumimoji="0" lang="en-GB"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Connections to other subjects</a:t>
            </a:r>
          </a:p>
        </p:txBody>
      </p:sp>
    </p:spTree>
    <p:extLst>
      <p:ext uri="{BB962C8B-B14F-4D97-AF65-F5344CB8AC3E}">
        <p14:creationId xmlns:p14="http://schemas.microsoft.com/office/powerpoint/2010/main" val="263584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9699-DCA6-8CF9-F1EB-603605B66C98}"/>
              </a:ext>
            </a:extLst>
          </p:cNvPr>
          <p:cNvSpPr>
            <a:spLocks noGrp="1"/>
          </p:cNvSpPr>
          <p:nvPr>
            <p:ph type="title"/>
          </p:nvPr>
        </p:nvSpPr>
        <p:spPr/>
        <p:txBody>
          <a:bodyPr vert="horz" lIns="91440" tIns="45720" rIns="91440" bIns="45720" rtlCol="0" anchor="ctr">
            <a:normAutofit/>
          </a:bodyPr>
          <a:lstStyle/>
          <a:p>
            <a:pPr algn="ctr"/>
            <a:r>
              <a:rPr lang="en-GB">
                <a:solidFill>
                  <a:srgbClr val="E64F4F"/>
                </a:solidFill>
              </a:rPr>
              <a:t>We’re better together</a:t>
            </a:r>
          </a:p>
        </p:txBody>
      </p:sp>
      <p:sp>
        <p:nvSpPr>
          <p:cNvPr id="3" name="Content Placeholder 2">
            <a:extLst>
              <a:ext uri="{FF2B5EF4-FFF2-40B4-BE49-F238E27FC236}">
                <a16:creationId xmlns:a16="http://schemas.microsoft.com/office/drawing/2014/main" id="{9B92BA87-0715-1FBA-9BC0-FE6573143EED}"/>
              </a:ext>
            </a:extLst>
          </p:cNvPr>
          <p:cNvSpPr>
            <a:spLocks noGrp="1"/>
          </p:cNvSpPr>
          <p:nvPr>
            <p:ph idx="1"/>
          </p:nvPr>
        </p:nvSpPr>
        <p:spPr/>
        <p:txBody>
          <a:bodyPr vert="horz" lIns="91440" tIns="45720" rIns="91440" bIns="45720" rtlCol="0" anchor="t">
            <a:normAutofit/>
          </a:bodyPr>
          <a:lstStyle/>
          <a:p>
            <a:r>
              <a:rPr lang="en-GB">
                <a:cs typeface="Calibri"/>
              </a:rPr>
              <a:t>Interdisciplinary collaboration can be challenging but also hugely beneficial.</a:t>
            </a:r>
            <a:endParaRPr lang="en-GB" i="1">
              <a:cs typeface="Calibri"/>
            </a:endParaRPr>
          </a:p>
          <a:p>
            <a:r>
              <a:rPr lang="en-GB">
                <a:cs typeface="Calibri"/>
              </a:rPr>
              <a:t>Students, parents and staff appreciate connections between subjects.</a:t>
            </a:r>
          </a:p>
          <a:p>
            <a:endParaRPr lang="en-GB">
              <a:cs typeface="Calibri"/>
            </a:endParaRPr>
          </a:p>
        </p:txBody>
      </p:sp>
      <p:pic>
        <p:nvPicPr>
          <p:cNvPr id="10" name="Picture 9" descr="A diagram of a person's head&#10;&#10;Description automatically generated">
            <a:extLst>
              <a:ext uri="{FF2B5EF4-FFF2-40B4-BE49-F238E27FC236}">
                <a16:creationId xmlns:a16="http://schemas.microsoft.com/office/drawing/2014/main" id="{44AE9669-9422-6559-0CC6-79EF0D9C46C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95906" y="-53051"/>
            <a:ext cx="1914126" cy="2114340"/>
          </a:xfrm>
          <a:prstGeom prst="rect">
            <a:avLst/>
          </a:prstGeom>
        </p:spPr>
      </p:pic>
      <p:sp>
        <p:nvSpPr>
          <p:cNvPr id="12" name="TextBox 11">
            <a:extLst>
              <a:ext uri="{FF2B5EF4-FFF2-40B4-BE49-F238E27FC236}">
                <a16:creationId xmlns:a16="http://schemas.microsoft.com/office/drawing/2014/main" id="{9DFF30D0-0855-4E17-AEA1-791D4D184967}"/>
              </a:ext>
            </a:extLst>
          </p:cNvPr>
          <p:cNvSpPr txBox="1"/>
          <p:nvPr/>
        </p:nvSpPr>
        <p:spPr>
          <a:xfrm>
            <a:off x="1156996" y="3456900"/>
            <a:ext cx="10313687" cy="1532334"/>
          </a:xfrm>
          <a:prstGeom prst="wedgeRoundRectCallout">
            <a:avLst>
              <a:gd name="adj1" fmla="val -3297"/>
              <a:gd name="adj2" fmla="val 72164"/>
              <a:gd name="adj3" fmla="val 16667"/>
            </a:avLst>
          </a:prstGeom>
          <a:solidFill>
            <a:srgbClr val="F2F2F2"/>
          </a:solidFill>
          <a:ln w="38100">
            <a:solidFill>
              <a:schemeClr val="bg1">
                <a:lumMod val="50000"/>
              </a:schemeClr>
            </a:solidFill>
          </a:ln>
        </p:spPr>
        <p:txBody>
          <a:bodyPr wrap="square" rtlCol="0">
            <a:spAutoFit/>
          </a:bodyPr>
          <a:lstStyle/>
          <a:p>
            <a:pPr algn="ctr"/>
            <a:r>
              <a:rPr lang="en-GB" sz="2800">
                <a:cs typeface="Calibri"/>
              </a:rPr>
              <a:t>[X] finds maths hard and always struggled to see the point, but linking it to Science experiments and DT suddenly made it more relevant for her</a:t>
            </a:r>
            <a:r>
              <a:rPr lang="en-GB" sz="2800">
                <a:solidFill>
                  <a:prstClr val="white">
                    <a:lumMod val="50000"/>
                  </a:prstClr>
                </a:solidFill>
                <a:latin typeface="Calibri" panose="020F0502020204030204"/>
              </a:rPr>
              <a:t> – Y6 Parent</a:t>
            </a:r>
            <a:endParaRPr lang="en-GB" sz="2800">
              <a:cs typeface="Calibri"/>
            </a:endParaRPr>
          </a:p>
        </p:txBody>
      </p:sp>
    </p:spTree>
    <p:extLst>
      <p:ext uri="{BB962C8B-B14F-4D97-AF65-F5344CB8AC3E}">
        <p14:creationId xmlns:p14="http://schemas.microsoft.com/office/powerpoint/2010/main" val="381945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uhlthau's model of the information searching process (Kuhlthau, 1991). ">
            <a:extLst>
              <a:ext uri="{FF2B5EF4-FFF2-40B4-BE49-F238E27FC236}">
                <a16:creationId xmlns:a16="http://schemas.microsoft.com/office/drawing/2014/main" id="{9F8BC278-A2F3-E646-8BB4-34FC400132E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4257" y="709881"/>
            <a:ext cx="8602506" cy="44804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6FB9FC8-8013-BD01-2966-5C81B7DFBA88}"/>
              </a:ext>
            </a:extLst>
          </p:cNvPr>
          <p:cNvSpPr txBox="1"/>
          <p:nvPr/>
        </p:nvSpPr>
        <p:spPr>
          <a:xfrm>
            <a:off x="2049517" y="5628290"/>
            <a:ext cx="8040414" cy="646331"/>
          </a:xfrm>
          <a:prstGeom prst="rect">
            <a:avLst/>
          </a:prstGeom>
          <a:noFill/>
        </p:spPr>
        <p:txBody>
          <a:bodyPr wrap="square" rtlCol="0">
            <a:spAutoFit/>
          </a:bodyPr>
          <a:lstStyle/>
          <a:p>
            <a:r>
              <a:rPr lang="en-GB" err="1"/>
              <a:t>Kuhlthau</a:t>
            </a:r>
            <a:r>
              <a:rPr lang="en-GB"/>
              <a:t>, C. (1991). Inside the search process information seeking from the user’s </a:t>
            </a:r>
          </a:p>
          <a:p>
            <a:r>
              <a:rPr lang="en-GB"/>
              <a:t>perspective. Journal of the American Society for Information Science, 42 (5), 361-71. </a:t>
            </a:r>
          </a:p>
        </p:txBody>
      </p:sp>
      <p:sp>
        <p:nvSpPr>
          <p:cNvPr id="3" name="TextBox 2">
            <a:extLst>
              <a:ext uri="{FF2B5EF4-FFF2-40B4-BE49-F238E27FC236}">
                <a16:creationId xmlns:a16="http://schemas.microsoft.com/office/drawing/2014/main" id="{BC14DB22-1EEE-B984-793F-957E10755553}"/>
              </a:ext>
            </a:extLst>
          </p:cNvPr>
          <p:cNvSpPr txBox="1"/>
          <p:nvPr/>
        </p:nvSpPr>
        <p:spPr>
          <a:xfrm>
            <a:off x="819807" y="54317"/>
            <a:ext cx="10499834" cy="1311128"/>
          </a:xfrm>
          <a:prstGeom prst="rect">
            <a:avLst/>
          </a:prstGeom>
        </p:spPr>
        <p:txBody>
          <a:bodyPr vert="horz" lIns="91440" tIns="45720" rIns="91440" bIns="45720" rtlCol="0" anchor="ctr">
            <a:normAutofit/>
          </a:bodyPr>
          <a:lstStyle>
            <a:lvl1pPr algn="ctr">
              <a:lnSpc>
                <a:spcPct val="90000"/>
              </a:lnSpc>
              <a:spcBef>
                <a:spcPct val="0"/>
              </a:spcBef>
              <a:buNone/>
              <a:defRPr sz="4400">
                <a:solidFill>
                  <a:srgbClr val="E64F4F"/>
                </a:solidFill>
                <a:latin typeface="+mj-lt"/>
                <a:ea typeface="+mj-ea"/>
                <a:cs typeface="+mj-cs"/>
              </a:defRPr>
            </a:lvl1pPr>
          </a:lstStyle>
          <a:p>
            <a:pPr algn="l"/>
            <a:r>
              <a:rPr lang="en-GB"/>
              <a:t>Inquiry planning is also inquiry</a:t>
            </a:r>
          </a:p>
        </p:txBody>
      </p:sp>
    </p:spTree>
    <p:extLst>
      <p:ext uri="{BB962C8B-B14F-4D97-AF65-F5344CB8AC3E}">
        <p14:creationId xmlns:p14="http://schemas.microsoft.com/office/powerpoint/2010/main" val="1462466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9699-DCA6-8CF9-F1EB-603605B66C98}"/>
              </a:ext>
            </a:extLst>
          </p:cNvPr>
          <p:cNvSpPr>
            <a:spLocks noGrp="1"/>
          </p:cNvSpPr>
          <p:nvPr>
            <p:ph type="title"/>
          </p:nvPr>
        </p:nvSpPr>
        <p:spPr/>
        <p:txBody>
          <a:bodyPr vert="horz" lIns="91440" tIns="45720" rIns="91440" bIns="45720" rtlCol="0" anchor="ctr">
            <a:normAutofit/>
          </a:bodyPr>
          <a:lstStyle/>
          <a:p>
            <a:pPr algn="ctr"/>
            <a:r>
              <a:rPr lang="en-GB">
                <a:solidFill>
                  <a:srgbClr val="E64F4F"/>
                </a:solidFill>
              </a:rPr>
              <a:t>Initial inquiry planning form</a:t>
            </a:r>
          </a:p>
        </p:txBody>
      </p:sp>
      <p:pic>
        <p:nvPicPr>
          <p:cNvPr id="10" name="Picture 9" descr="A diagram of a person's head&#10;&#10;Description automatically generated">
            <a:extLst>
              <a:ext uri="{FF2B5EF4-FFF2-40B4-BE49-F238E27FC236}">
                <a16:creationId xmlns:a16="http://schemas.microsoft.com/office/drawing/2014/main" id="{44AE9669-9422-6559-0CC6-79EF0D9C46C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95906" y="-53051"/>
            <a:ext cx="1914126" cy="2114340"/>
          </a:xfrm>
          <a:prstGeom prst="rect">
            <a:avLst/>
          </a:prstGeom>
        </p:spPr>
      </p:pic>
      <p:pic>
        <p:nvPicPr>
          <p:cNvPr id="13" name="Picture 12" descr="A qr code with black and white squares&#10;&#10;Description automatically generated">
            <a:extLst>
              <a:ext uri="{FF2B5EF4-FFF2-40B4-BE49-F238E27FC236}">
                <a16:creationId xmlns:a16="http://schemas.microsoft.com/office/drawing/2014/main" id="{99AFC0E9-6F50-D5C4-89F6-B48574043C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485" y="167254"/>
            <a:ext cx="1349829" cy="1349829"/>
          </a:xfrm>
          <a:prstGeom prst="rect">
            <a:avLst/>
          </a:prstGeom>
        </p:spPr>
      </p:pic>
      <p:pic>
        <p:nvPicPr>
          <p:cNvPr id="15" name="Picture 14" descr="A close-up of a questionnaire&#10;&#10;Description automatically generated">
            <a:hlinkClick r:id="rId5"/>
            <a:extLst>
              <a:ext uri="{FF2B5EF4-FFF2-40B4-BE49-F238E27FC236}">
                <a16:creationId xmlns:a16="http://schemas.microsoft.com/office/drawing/2014/main" id="{1BC16F81-F13C-92CB-B5FB-D9F805377E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78610" y="1690688"/>
            <a:ext cx="7634779" cy="107995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70606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9699-DCA6-8CF9-F1EB-603605B66C98}"/>
              </a:ext>
            </a:extLst>
          </p:cNvPr>
          <p:cNvSpPr>
            <a:spLocks noGrp="1"/>
          </p:cNvSpPr>
          <p:nvPr>
            <p:ph type="title"/>
          </p:nvPr>
        </p:nvSpPr>
        <p:spPr/>
        <p:txBody>
          <a:bodyPr vert="horz" lIns="91440" tIns="45720" rIns="91440" bIns="45720" rtlCol="0" anchor="ctr">
            <a:normAutofit/>
          </a:bodyPr>
          <a:lstStyle/>
          <a:p>
            <a:pPr algn="ctr"/>
            <a:r>
              <a:rPr lang="en-GB">
                <a:solidFill>
                  <a:srgbClr val="E64F4F"/>
                </a:solidFill>
              </a:rPr>
              <a:t>Initial inquiry planning form</a:t>
            </a:r>
          </a:p>
        </p:txBody>
      </p:sp>
      <p:pic>
        <p:nvPicPr>
          <p:cNvPr id="10" name="Picture 9" descr="A diagram of a person's head&#10;&#10;Description automatically generated">
            <a:extLst>
              <a:ext uri="{FF2B5EF4-FFF2-40B4-BE49-F238E27FC236}">
                <a16:creationId xmlns:a16="http://schemas.microsoft.com/office/drawing/2014/main" id="{44AE9669-9422-6559-0CC6-79EF0D9C46C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95906" y="-53051"/>
            <a:ext cx="1914126" cy="2114340"/>
          </a:xfrm>
          <a:prstGeom prst="rect">
            <a:avLst/>
          </a:prstGeom>
        </p:spPr>
      </p:pic>
      <p:pic>
        <p:nvPicPr>
          <p:cNvPr id="13" name="Picture 12" descr="A qr code with black and white squares&#10;&#10;Description automatically generated">
            <a:extLst>
              <a:ext uri="{FF2B5EF4-FFF2-40B4-BE49-F238E27FC236}">
                <a16:creationId xmlns:a16="http://schemas.microsoft.com/office/drawing/2014/main" id="{99AFC0E9-6F50-D5C4-89F6-B48574043C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485" y="167254"/>
            <a:ext cx="1349829" cy="1349829"/>
          </a:xfrm>
          <a:prstGeom prst="rect">
            <a:avLst/>
          </a:prstGeom>
        </p:spPr>
      </p:pic>
      <p:pic>
        <p:nvPicPr>
          <p:cNvPr id="3" name="Picture 2" descr="A close-up of a questionnaire&#10;&#10;Description automatically generated">
            <a:hlinkClick r:id="rId5"/>
            <a:extLst>
              <a:ext uri="{FF2B5EF4-FFF2-40B4-BE49-F238E27FC236}">
                <a16:creationId xmlns:a16="http://schemas.microsoft.com/office/drawing/2014/main" id="{A61E3CA7-C467-8B60-C5CD-050F70ED19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31010" y="-3556671"/>
            <a:ext cx="7634779" cy="107995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5722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F66A-6B20-4B48-9EA7-A16AF52BA20C}"/>
              </a:ext>
            </a:extLst>
          </p:cNvPr>
          <p:cNvSpPr>
            <a:spLocks noGrp="1"/>
          </p:cNvSpPr>
          <p:nvPr>
            <p:ph type="title"/>
          </p:nvPr>
        </p:nvSpPr>
        <p:spPr>
          <a:xfrm>
            <a:off x="838200" y="3226739"/>
            <a:ext cx="10515600" cy="1325563"/>
          </a:xfrm>
        </p:spPr>
        <p:txBody>
          <a:bodyPr>
            <a:normAutofit/>
          </a:bodyPr>
          <a:lstStyle/>
          <a:p>
            <a:pPr algn="ctr"/>
            <a:r>
              <a:rPr lang="en-GB" b="1">
                <a:solidFill>
                  <a:srgbClr val="E85051"/>
                </a:solidFill>
              </a:rPr>
              <a:t>A Library Integral to the Educational Process</a:t>
            </a:r>
            <a:br>
              <a:rPr lang="en-GB" b="1">
                <a:solidFill>
                  <a:srgbClr val="E85051"/>
                </a:solidFill>
              </a:rPr>
            </a:br>
            <a:r>
              <a:rPr lang="en-GB" sz="3600" b="1">
                <a:solidFill>
                  <a:srgbClr val="E85051"/>
                </a:solidFill>
              </a:rPr>
              <a:t>Through an Inquiry-Centred Instructional Program</a:t>
            </a:r>
            <a:endParaRPr lang="en-GB" sz="3600">
              <a:cs typeface="Calibri Light"/>
            </a:endParaRPr>
          </a:p>
        </p:txBody>
      </p:sp>
      <p:grpSp>
        <p:nvGrpSpPr>
          <p:cNvPr id="11" name="Group 10">
            <a:extLst>
              <a:ext uri="{FF2B5EF4-FFF2-40B4-BE49-F238E27FC236}">
                <a16:creationId xmlns:a16="http://schemas.microsoft.com/office/drawing/2014/main" id="{C70DAC6B-C0E8-2D7D-3C50-40A637F0AAB6}"/>
              </a:ext>
            </a:extLst>
          </p:cNvPr>
          <p:cNvGrpSpPr/>
          <p:nvPr/>
        </p:nvGrpSpPr>
        <p:grpSpPr>
          <a:xfrm>
            <a:off x="0" y="5544013"/>
            <a:ext cx="12203875" cy="1325563"/>
            <a:chOff x="11875" y="5544013"/>
            <a:chExt cx="12192000" cy="1325563"/>
          </a:xfrm>
        </p:grpSpPr>
        <p:sp>
          <p:nvSpPr>
            <p:cNvPr id="7" name="Rectangle 6">
              <a:extLst>
                <a:ext uri="{FF2B5EF4-FFF2-40B4-BE49-F238E27FC236}">
                  <a16:creationId xmlns:a16="http://schemas.microsoft.com/office/drawing/2014/main" id="{AB34886E-76D5-2B33-0F55-61AF566D9447}"/>
                </a:ext>
              </a:extLst>
            </p:cNvPr>
            <p:cNvSpPr/>
            <p:nvPr/>
          </p:nvSpPr>
          <p:spPr>
            <a:xfrm>
              <a:off x="11875" y="5544013"/>
              <a:ext cx="12192000" cy="1325563"/>
            </a:xfrm>
            <a:prstGeom prst="rect">
              <a:avLst/>
            </a:prstGeom>
            <a:solidFill>
              <a:srgbClr val="E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Logo&#10;&#10;Description automatically generated">
              <a:extLst>
                <a:ext uri="{FF2B5EF4-FFF2-40B4-BE49-F238E27FC236}">
                  <a16:creationId xmlns:a16="http://schemas.microsoft.com/office/drawing/2014/main" id="{32B41240-02D7-AEFB-C68A-974D7AA77A4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4090" y="5710387"/>
              <a:ext cx="839692" cy="1032121"/>
            </a:xfrm>
            <a:prstGeom prst="rect">
              <a:avLst/>
            </a:prstGeom>
          </p:spPr>
        </p:pic>
        <p:sp>
          <p:nvSpPr>
            <p:cNvPr id="9" name="TextBox 8">
              <a:extLst>
                <a:ext uri="{FF2B5EF4-FFF2-40B4-BE49-F238E27FC236}">
                  <a16:creationId xmlns:a16="http://schemas.microsoft.com/office/drawing/2014/main" id="{527425FA-D691-CF3D-BF63-6275581B5AD3}"/>
                </a:ext>
              </a:extLst>
            </p:cNvPr>
            <p:cNvSpPr txBox="1"/>
            <p:nvPr/>
          </p:nvSpPr>
          <p:spPr>
            <a:xfrm>
              <a:off x="5777888" y="5849956"/>
              <a:ext cx="5171954" cy="892552"/>
            </a:xfrm>
            <a:prstGeom prst="rect">
              <a:avLst/>
            </a:prstGeom>
            <a:noFill/>
          </p:spPr>
          <p:txBody>
            <a:bodyPr wrap="square" rtlCol="0">
              <a:spAutoFit/>
            </a:bodyPr>
            <a:lstStyle/>
            <a:p>
              <a:pPr algn="r"/>
              <a:r>
                <a:rPr lang="en-GB" sz="2800">
                  <a:solidFill>
                    <a:schemeClr val="bg1"/>
                  </a:solidFill>
                  <a:latin typeface="Perpetua" panose="02020502060401020303" pitchFamily="18" charset="0"/>
                </a:rPr>
                <a:t>Blanchelande College Libraries</a:t>
              </a:r>
            </a:p>
            <a:p>
              <a:pPr algn="r"/>
              <a:r>
                <a:rPr lang="en-GB" sz="2400" i="1">
                  <a:solidFill>
                    <a:schemeClr val="bg1"/>
                  </a:solidFill>
                  <a:latin typeface="Perpetua" panose="02020502060401020303" pitchFamily="18" charset="0"/>
                </a:rPr>
                <a:t>Enabling Heroic Inquiry</a:t>
              </a:r>
            </a:p>
          </p:txBody>
        </p:sp>
        <p:pic>
          <p:nvPicPr>
            <p:cNvPr id="10" name="Picture 9" descr="Graphical user interface, application&#10;&#10;Description automatically generated">
              <a:extLst>
                <a:ext uri="{FF2B5EF4-FFF2-40B4-BE49-F238E27FC236}">
                  <a16:creationId xmlns:a16="http://schemas.microsoft.com/office/drawing/2014/main" id="{EF8F6094-F061-DC89-3F2B-1CEDFC0A955A}"/>
                </a:ext>
              </a:extLst>
            </p:cNvPr>
            <p:cNvPicPr>
              <a:picLocks noChangeAspect="1"/>
            </p:cNvPicPr>
            <p:nvPr/>
          </p:nvPicPr>
          <p:blipFill rotWithShape="1">
            <a:blip r:embed="rId3" cstate="screen">
              <a:clrChange>
                <a:clrFrom>
                  <a:srgbClr val="FFFFFF"/>
                </a:clrFrom>
                <a:clrTo>
                  <a:srgbClr val="FFFFFF">
                    <a:alpha val="0"/>
                  </a:srgbClr>
                </a:clrTo>
              </a:clrChange>
              <a:biLevel thresh="25000"/>
              <a:extLst>
                <a:ext uri="{BEBA8EAE-BF5A-486C-A8C5-ECC9F3942E4B}">
                  <a14:imgProps xmlns:a14="http://schemas.microsoft.com/office/drawing/2010/main">
                    <a14:imgLayer r:embed="rId4">
                      <a14:imgEffect>
                        <a14:sharpenSoften amount="33000"/>
                      </a14:imgEffect>
                      <a14:imgEffect>
                        <a14:brightnessContrast bright="19000" contrast="71000"/>
                      </a14:imgEffect>
                    </a14:imgLayer>
                  </a14:imgProps>
                </a:ext>
                <a:ext uri="{28A0092B-C50C-407E-A947-70E740481C1C}">
                  <a14:useLocalDpi xmlns:a14="http://schemas.microsoft.com/office/drawing/2010/main"/>
                </a:ext>
              </a:extLst>
            </a:blip>
            <a:srcRect/>
            <a:stretch/>
          </p:blipFill>
          <p:spPr>
            <a:xfrm>
              <a:off x="11069505" y="5603981"/>
              <a:ext cx="981136" cy="1206260"/>
            </a:xfrm>
            <a:prstGeom prst="rect">
              <a:avLst/>
            </a:prstGeom>
          </p:spPr>
        </p:pic>
      </p:grpSp>
      <p:pic>
        <p:nvPicPr>
          <p:cNvPr id="6" name="Picture 5">
            <a:extLst>
              <a:ext uri="{FF2B5EF4-FFF2-40B4-BE49-F238E27FC236}">
                <a16:creationId xmlns:a16="http://schemas.microsoft.com/office/drawing/2014/main" id="{161EC8E4-7AD8-8870-7030-36B7225A08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6343" y="359706"/>
            <a:ext cx="2905125" cy="2059538"/>
          </a:xfrm>
          <a:prstGeom prst="rect">
            <a:avLst/>
          </a:prstGeom>
        </p:spPr>
      </p:pic>
      <p:pic>
        <p:nvPicPr>
          <p:cNvPr id="17" name="Picture 16">
            <a:extLst>
              <a:ext uri="{FF2B5EF4-FFF2-40B4-BE49-F238E27FC236}">
                <a16:creationId xmlns:a16="http://schemas.microsoft.com/office/drawing/2014/main" id="{EE1D323B-3365-407C-DAD9-AA2D105F7040}"/>
              </a:ext>
            </a:extLst>
          </p:cNvPr>
          <p:cNvPicPr>
            <a:picLocks noChangeAspect="1"/>
          </p:cNvPicPr>
          <p:nvPr/>
        </p:nvPicPr>
        <p:blipFill>
          <a:blip r:embed="rId6"/>
          <a:stretch>
            <a:fillRect/>
          </a:stretch>
        </p:blipFill>
        <p:spPr>
          <a:xfrm>
            <a:off x="10345101" y="543920"/>
            <a:ext cx="1207037" cy="1691109"/>
          </a:xfrm>
          <a:prstGeom prst="rect">
            <a:avLst/>
          </a:prstGeom>
        </p:spPr>
      </p:pic>
    </p:spTree>
    <p:extLst>
      <p:ext uri="{BB962C8B-B14F-4D97-AF65-F5344CB8AC3E}">
        <p14:creationId xmlns:p14="http://schemas.microsoft.com/office/powerpoint/2010/main" val="187607571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9699-DCA6-8CF9-F1EB-603605B66C98}"/>
              </a:ext>
            </a:extLst>
          </p:cNvPr>
          <p:cNvSpPr>
            <a:spLocks noGrp="1"/>
          </p:cNvSpPr>
          <p:nvPr>
            <p:ph type="title"/>
          </p:nvPr>
        </p:nvSpPr>
        <p:spPr/>
        <p:txBody>
          <a:bodyPr vert="horz" lIns="91440" tIns="45720" rIns="91440" bIns="45720" rtlCol="0" anchor="ctr">
            <a:normAutofit/>
          </a:bodyPr>
          <a:lstStyle/>
          <a:p>
            <a:pPr algn="ctr"/>
            <a:r>
              <a:rPr lang="en-GB">
                <a:solidFill>
                  <a:srgbClr val="E64F4F"/>
                </a:solidFill>
              </a:rPr>
              <a:t>Initial inquiry planning form p.2</a:t>
            </a:r>
          </a:p>
        </p:txBody>
      </p:sp>
      <p:pic>
        <p:nvPicPr>
          <p:cNvPr id="10" name="Picture 9" descr="A diagram of a person's head&#10;&#10;Description automatically generated">
            <a:extLst>
              <a:ext uri="{FF2B5EF4-FFF2-40B4-BE49-F238E27FC236}">
                <a16:creationId xmlns:a16="http://schemas.microsoft.com/office/drawing/2014/main" id="{44AE9669-9422-6559-0CC6-79EF0D9C46C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95906" y="-53051"/>
            <a:ext cx="1914126" cy="2114340"/>
          </a:xfrm>
          <a:prstGeom prst="rect">
            <a:avLst/>
          </a:prstGeom>
        </p:spPr>
      </p:pic>
      <p:pic>
        <p:nvPicPr>
          <p:cNvPr id="13" name="Picture 12" descr="A qr code with black and white squares&#10;&#10;Description automatically generated">
            <a:extLst>
              <a:ext uri="{FF2B5EF4-FFF2-40B4-BE49-F238E27FC236}">
                <a16:creationId xmlns:a16="http://schemas.microsoft.com/office/drawing/2014/main" id="{99AFC0E9-6F50-D5C4-89F6-B48574043C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485" y="167254"/>
            <a:ext cx="1349829" cy="1349829"/>
          </a:xfrm>
          <a:prstGeom prst="rect">
            <a:avLst/>
          </a:prstGeom>
        </p:spPr>
      </p:pic>
      <p:pic>
        <p:nvPicPr>
          <p:cNvPr id="4" name="Picture 3" descr="A close-up of a paper&#10;&#10;Description automatically generated">
            <a:extLst>
              <a:ext uri="{FF2B5EF4-FFF2-40B4-BE49-F238E27FC236}">
                <a16:creationId xmlns:a16="http://schemas.microsoft.com/office/drawing/2014/main" id="{757E848E-9B7F-AC72-D4EF-751D1827EE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8200" y="1517083"/>
            <a:ext cx="7635600" cy="108006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21976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9699-DCA6-8CF9-F1EB-603605B66C98}"/>
              </a:ext>
            </a:extLst>
          </p:cNvPr>
          <p:cNvSpPr>
            <a:spLocks noGrp="1"/>
          </p:cNvSpPr>
          <p:nvPr>
            <p:ph type="title"/>
          </p:nvPr>
        </p:nvSpPr>
        <p:spPr/>
        <p:txBody>
          <a:bodyPr vert="horz" lIns="91440" tIns="45720" rIns="91440" bIns="45720" rtlCol="0" anchor="ctr">
            <a:normAutofit/>
          </a:bodyPr>
          <a:lstStyle/>
          <a:p>
            <a:pPr algn="ctr"/>
            <a:r>
              <a:rPr lang="en-GB">
                <a:solidFill>
                  <a:srgbClr val="E64F4F"/>
                </a:solidFill>
              </a:rPr>
              <a:t>Initial inquiry planning form</a:t>
            </a:r>
          </a:p>
        </p:txBody>
      </p:sp>
      <p:pic>
        <p:nvPicPr>
          <p:cNvPr id="10" name="Picture 9" descr="A diagram of a person's head&#10;&#10;Description automatically generated">
            <a:extLst>
              <a:ext uri="{FF2B5EF4-FFF2-40B4-BE49-F238E27FC236}">
                <a16:creationId xmlns:a16="http://schemas.microsoft.com/office/drawing/2014/main" id="{44AE9669-9422-6559-0CC6-79EF0D9C46C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95906" y="-53051"/>
            <a:ext cx="1914126" cy="2114340"/>
          </a:xfrm>
          <a:prstGeom prst="rect">
            <a:avLst/>
          </a:prstGeom>
        </p:spPr>
      </p:pic>
      <p:pic>
        <p:nvPicPr>
          <p:cNvPr id="13" name="Picture 12" descr="A qr code with black and white squares&#10;&#10;Description automatically generated">
            <a:extLst>
              <a:ext uri="{FF2B5EF4-FFF2-40B4-BE49-F238E27FC236}">
                <a16:creationId xmlns:a16="http://schemas.microsoft.com/office/drawing/2014/main" id="{99AFC0E9-6F50-D5C4-89F6-B48574043C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485" y="167254"/>
            <a:ext cx="1349829" cy="1349829"/>
          </a:xfrm>
          <a:prstGeom prst="rect">
            <a:avLst/>
          </a:prstGeom>
        </p:spPr>
      </p:pic>
      <p:pic>
        <p:nvPicPr>
          <p:cNvPr id="4" name="Picture 3" descr="A close-up of a paper&#10;&#10;Description automatically generated">
            <a:extLst>
              <a:ext uri="{FF2B5EF4-FFF2-40B4-BE49-F238E27FC236}">
                <a16:creationId xmlns:a16="http://schemas.microsoft.com/office/drawing/2014/main" id="{757E848E-9B7F-AC72-D4EF-751D1827EE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8200" y="-4085431"/>
            <a:ext cx="7635600" cy="108006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937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a:xfrm>
            <a:off x="419100" y="332229"/>
            <a:ext cx="11353800" cy="1325563"/>
          </a:xfrm>
        </p:spPr>
        <p:txBody>
          <a:bodyPr>
            <a:normAutofit fontScale="90000"/>
          </a:bodyPr>
          <a:lstStyle/>
          <a:p>
            <a:r>
              <a:rPr lang="en-GB" b="1"/>
              <a:t>Your turn</a:t>
            </a:r>
            <a:r>
              <a:rPr lang="en-GB"/>
              <a:t> (1):</a:t>
            </a:r>
            <a:r>
              <a:rPr kumimoji="0" lang="en-GB" sz="4400" b="1" i="1" u="none" strike="noStrike" kern="1200" cap="none" spc="0" normalizeH="0" baseline="0" noProof="0">
                <a:ln>
                  <a:noFill/>
                </a:ln>
                <a:solidFill>
                  <a:prstClr val="black"/>
                </a:solidFill>
                <a:effectLst/>
                <a:uLnTx/>
                <a:uFillTx/>
                <a:latin typeface="Calibri" panose="020F0502020204030204"/>
                <a:ea typeface="+mn-ea"/>
                <a:cs typeface="+mn-cs"/>
              </a:rPr>
              <a:t> Work with the living </a:t>
            </a: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(Joyce </a:t>
            </a:r>
            <a:r>
              <a:rPr kumimoji="0" lang="en-GB" sz="4400" b="0" i="0" u="none" strike="noStrike" kern="1200" cap="none" spc="0" normalizeH="0" baseline="0" noProof="0" err="1">
                <a:ln>
                  <a:noFill/>
                </a:ln>
                <a:solidFill>
                  <a:prstClr val="black"/>
                </a:solidFill>
                <a:effectLst/>
                <a:uLnTx/>
                <a:uFillTx/>
                <a:latin typeface="Calibri" panose="020F0502020204030204"/>
                <a:ea typeface="+mn-ea"/>
                <a:cs typeface="+mn-cs"/>
              </a:rPr>
              <a:t>Valenza</a:t>
            </a: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a:t>
            </a:r>
            <a:b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br>
            <a:endParaRPr lang="en-GB" b="1"/>
          </a:p>
        </p:txBody>
      </p:sp>
      <p:sp>
        <p:nvSpPr>
          <p:cNvPr id="9" name="TextBox 8">
            <a:extLst>
              <a:ext uri="{FF2B5EF4-FFF2-40B4-BE49-F238E27FC236}">
                <a16:creationId xmlns:a16="http://schemas.microsoft.com/office/drawing/2014/main" id="{33BE3C3D-BA7D-DD98-B802-0E254DAB42CC}"/>
              </a:ext>
            </a:extLst>
          </p:cNvPr>
          <p:cNvSpPr txBox="1"/>
          <p:nvPr/>
        </p:nvSpPr>
        <p:spPr>
          <a:xfrm>
            <a:off x="0" y="5646542"/>
            <a:ext cx="47464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Image by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Clker-Free-Vector-Images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from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Pixabay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6597CE5-1E20-6422-4A2C-969703FF1718}"/>
              </a:ext>
            </a:extLst>
          </p:cNvPr>
          <p:cNvSpPr txBox="1"/>
          <p:nvPr/>
        </p:nvSpPr>
        <p:spPr>
          <a:xfrm>
            <a:off x="4657679" y="1657792"/>
            <a:ext cx="7476900" cy="35394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Who are your allies? Which departments/ subjects could you build relationships with to create showcase inquiries?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Do you already have any? How are you using them to draw other departments in?</a:t>
            </a:r>
          </a:p>
        </p:txBody>
      </p:sp>
      <p:grpSp>
        <p:nvGrpSpPr>
          <p:cNvPr id="6" name="Group 5">
            <a:extLst>
              <a:ext uri="{FF2B5EF4-FFF2-40B4-BE49-F238E27FC236}">
                <a16:creationId xmlns:a16="http://schemas.microsoft.com/office/drawing/2014/main" id="{4710A708-032D-52A9-ADCA-86B6679BFD32}"/>
              </a:ext>
            </a:extLst>
          </p:cNvPr>
          <p:cNvGrpSpPr/>
          <p:nvPr/>
        </p:nvGrpSpPr>
        <p:grpSpPr>
          <a:xfrm>
            <a:off x="222391" y="1832231"/>
            <a:ext cx="4212897" cy="3857434"/>
            <a:chOff x="222391" y="1832231"/>
            <a:chExt cx="4212897" cy="3857434"/>
          </a:xfrm>
        </p:grpSpPr>
        <p:pic>
          <p:nvPicPr>
            <p:cNvPr id="7" name="Picture 6" descr="A pair of white and orange speech bubbles&#10;&#10;Description automatically generated with low confidence">
              <a:extLst>
                <a:ext uri="{FF2B5EF4-FFF2-40B4-BE49-F238E27FC236}">
                  <a16:creationId xmlns:a16="http://schemas.microsoft.com/office/drawing/2014/main" id="{0D87B14D-0DA7-0978-7597-E35E5D7F3A80}"/>
                </a:ext>
              </a:extLst>
            </p:cNvPr>
            <p:cNvPicPr>
              <a:picLocks noChangeAspect="1"/>
            </p:cNvPicPr>
            <p:nvPr/>
          </p:nvPicPr>
          <p:blipFill>
            <a:blip r:embed="rId4">
              <a:biLevel thresh="75000"/>
              <a:extLst>
                <a:ext uri="{28A0092B-C50C-407E-A947-70E740481C1C}">
                  <a14:useLocalDpi xmlns:a14="http://schemas.microsoft.com/office/drawing/2010/main"/>
                </a:ext>
              </a:extLst>
            </a:blip>
            <a:stretch>
              <a:fillRect/>
            </a:stretch>
          </p:blipFill>
          <p:spPr>
            <a:xfrm>
              <a:off x="222391" y="1832231"/>
              <a:ext cx="4212897" cy="3857434"/>
            </a:xfrm>
            <a:prstGeom prst="rect">
              <a:avLst/>
            </a:prstGeom>
          </p:spPr>
        </p:pic>
        <p:pic>
          <p:nvPicPr>
            <p:cNvPr id="5" name="Picture 4" descr="A diagram of a person's head&#10;&#10;Description automatically generated">
              <a:extLst>
                <a:ext uri="{FF2B5EF4-FFF2-40B4-BE49-F238E27FC236}">
                  <a16:creationId xmlns:a16="http://schemas.microsoft.com/office/drawing/2014/main" id="{C995B39D-4FAE-BF99-0FAF-9E44FB61818C}"/>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15646" y="2010798"/>
              <a:ext cx="1783497" cy="1970047"/>
            </a:xfrm>
            <a:prstGeom prst="rect">
              <a:avLst/>
            </a:prstGeom>
          </p:spPr>
        </p:pic>
      </p:grpSp>
    </p:spTree>
    <p:extLst>
      <p:ext uri="{BB962C8B-B14F-4D97-AF65-F5344CB8AC3E}">
        <p14:creationId xmlns:p14="http://schemas.microsoft.com/office/powerpoint/2010/main" val="3793487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cience experiment&#10;&#10;Description automatically generated">
            <a:extLst>
              <a:ext uri="{FF2B5EF4-FFF2-40B4-BE49-F238E27FC236}">
                <a16:creationId xmlns:a16="http://schemas.microsoft.com/office/drawing/2014/main" id="{44E670CD-953A-6E69-0E7E-E9AB36CEBB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20531" y="488515"/>
            <a:ext cx="4550937" cy="60739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9257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b="1">
                <a:solidFill>
                  <a:srgbClr val="F07D00"/>
                </a:solidFill>
              </a:rPr>
              <a:t>Why should I care?</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566057" y="1903865"/>
            <a:ext cx="10515600" cy="4060825"/>
          </a:xfrm>
        </p:spPr>
        <p:txBody>
          <a:bodyPr vert="horz" lIns="91440" tIns="45720" rIns="91440" bIns="45720" rtlCol="0" anchor="t">
            <a:normAutofit/>
          </a:bodyPr>
          <a:lstStyle/>
          <a:p>
            <a:r>
              <a:rPr lang="en-GB">
                <a:cs typeface="Calibri"/>
              </a:rPr>
              <a:t>Engaging intellect AND emotions</a:t>
            </a:r>
          </a:p>
        </p:txBody>
      </p:sp>
      <p:pic>
        <p:nvPicPr>
          <p:cNvPr id="5" name="Picture 2">
            <a:extLst>
              <a:ext uri="{FF2B5EF4-FFF2-40B4-BE49-F238E27FC236}">
                <a16:creationId xmlns:a16="http://schemas.microsoft.com/office/drawing/2014/main" id="{3EF274AF-A669-766B-92EB-361B89378063}"/>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882934" y="0"/>
            <a:ext cx="2309066" cy="233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2727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C73B04-F0FE-C4E4-4954-4A3B99B343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400"/>
            <a:ext cx="12558820" cy="7012008"/>
          </a:xfrm>
          <a:prstGeom prst="rect">
            <a:avLst/>
          </a:prstGeom>
        </p:spPr>
      </p:pic>
      <p:grpSp>
        <p:nvGrpSpPr>
          <p:cNvPr id="7" name="Group 6">
            <a:extLst>
              <a:ext uri="{FF2B5EF4-FFF2-40B4-BE49-F238E27FC236}">
                <a16:creationId xmlns:a16="http://schemas.microsoft.com/office/drawing/2014/main" id="{33EA6331-840F-80C9-9038-E1B527ED4ECD}"/>
              </a:ext>
            </a:extLst>
          </p:cNvPr>
          <p:cNvGrpSpPr/>
          <p:nvPr/>
        </p:nvGrpSpPr>
        <p:grpSpPr>
          <a:xfrm>
            <a:off x="128337" y="5495928"/>
            <a:ext cx="12063663" cy="1080000"/>
            <a:chOff x="0" y="4668058"/>
            <a:chExt cx="12063663" cy="1080000"/>
          </a:xfrm>
        </p:grpSpPr>
        <p:sp>
          <p:nvSpPr>
            <p:cNvPr id="6" name="Rectangle 5">
              <a:extLst>
                <a:ext uri="{FF2B5EF4-FFF2-40B4-BE49-F238E27FC236}">
                  <a16:creationId xmlns:a16="http://schemas.microsoft.com/office/drawing/2014/main" id="{A14950D9-9719-0F3E-0704-0D145FD484D8}"/>
                </a:ext>
              </a:extLst>
            </p:cNvPr>
            <p:cNvSpPr/>
            <p:nvPr/>
          </p:nvSpPr>
          <p:spPr>
            <a:xfrm>
              <a:off x="0" y="4668058"/>
              <a:ext cx="12063663" cy="1080000"/>
            </a:xfrm>
            <a:prstGeom prst="rect">
              <a:avLst/>
            </a:prstGeom>
            <a:gradFill flip="none" rotWithShape="1">
              <a:gsLst>
                <a:gs pos="0">
                  <a:srgbClr val="F07D00">
                    <a:alpha val="0"/>
                  </a:srgbClr>
                </a:gs>
                <a:gs pos="100000">
                  <a:srgbClr val="F07D00"/>
                </a:gs>
              </a:gsLst>
              <a:lin ang="0" scaled="1"/>
              <a:tileRect/>
            </a:gra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tab pos="9636125" algn="l"/>
                </a:tabLst>
                <a:defRPr/>
              </a:pPr>
              <a:r>
                <a:rPr kumimoji="0" lang="en-GB" sz="4000" b="0" i="0" u="none" strike="noStrike" kern="1200" cap="none" spc="0" normalizeH="0" baseline="0" noProof="0">
                  <a:ln>
                    <a:noFill/>
                  </a:ln>
                  <a:solidFill>
                    <a:srgbClr val="FDE1C6"/>
                  </a:solidFill>
                  <a:effectLst/>
                  <a:uLnTx/>
                  <a:uFillTx/>
                  <a:latin typeface="Calibri" panose="020F0502020204030204"/>
                  <a:ea typeface="+mn-ea"/>
                  <a:cs typeface="+mn-cs"/>
                </a:rPr>
                <a:t>	English</a:t>
              </a:r>
            </a:p>
          </p:txBody>
        </p:sp>
        <p:pic>
          <p:nvPicPr>
            <p:cNvPr id="5" name="Picture 4" descr="A grey line drawing of a person&#10;&#10;Description automatically generated with low confidence">
              <a:extLst>
                <a:ext uri="{FF2B5EF4-FFF2-40B4-BE49-F238E27FC236}">
                  <a16:creationId xmlns:a16="http://schemas.microsoft.com/office/drawing/2014/main" id="{D86CB004-62AC-67CD-6C90-83D224ED22BB}"/>
                </a:ext>
              </a:extLst>
            </p:cNvPr>
            <p:cNvPicPr>
              <a:picLocks noChangeAspect="1"/>
            </p:cNvPicPr>
            <p:nvPr/>
          </p:nvPicPr>
          <p:blipFill>
            <a:blip r:embed="rId3" cstate="screen">
              <a:clrChange>
                <a:clrFrom>
                  <a:srgbClr val="FFFFFF"/>
                </a:clrFrom>
                <a:clrTo>
                  <a:srgbClr val="FFFFFF">
                    <a:alpha val="0"/>
                  </a:srgbClr>
                </a:clrTo>
              </a:clrChange>
              <a:biLevel thresh="50000"/>
              <a:extLst>
                <a:ext uri="{28A0092B-C50C-407E-A947-70E740481C1C}">
                  <a14:useLocalDpi xmlns:a14="http://schemas.microsoft.com/office/drawing/2010/main"/>
                </a:ext>
              </a:extLst>
            </a:blip>
            <a:stretch>
              <a:fillRect/>
            </a:stretch>
          </p:blipFill>
          <p:spPr>
            <a:xfrm>
              <a:off x="11145085" y="4748769"/>
              <a:ext cx="918578" cy="918578"/>
            </a:xfrm>
            <a:prstGeom prst="rect">
              <a:avLst/>
            </a:prstGeom>
          </p:spPr>
        </p:pic>
      </p:grpSp>
    </p:spTree>
    <p:extLst>
      <p:ext uri="{BB962C8B-B14F-4D97-AF65-F5344CB8AC3E}">
        <p14:creationId xmlns:p14="http://schemas.microsoft.com/office/powerpoint/2010/main" val="70032318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b="1">
                <a:solidFill>
                  <a:srgbClr val="F07D00"/>
                </a:solidFill>
              </a:rPr>
              <a:t>As we begin, so shall we go*</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521867" y="2132056"/>
            <a:ext cx="10515600" cy="2887663"/>
          </a:xfrm>
        </p:spPr>
        <p:txBody>
          <a:bodyPr vert="horz" lIns="91440" tIns="45720" rIns="91440" bIns="45720" rtlCol="0" anchor="t">
            <a:normAutofit/>
          </a:bodyPr>
          <a:lstStyle/>
          <a:p>
            <a:r>
              <a:rPr lang="en-GB">
                <a:cs typeface="Calibri"/>
              </a:rPr>
              <a:t>Use curated resources to connect with a topic</a:t>
            </a:r>
          </a:p>
          <a:p>
            <a:r>
              <a:rPr lang="en-GB">
                <a:cs typeface="Calibri"/>
              </a:rPr>
              <a:t>Without some background understanding, Investigate is very hard</a:t>
            </a:r>
          </a:p>
          <a:p>
            <a:r>
              <a:rPr lang="en-GB">
                <a:cs typeface="Calibri"/>
              </a:rPr>
              <a:t>Takes much longer than you might expect, especially if students have a high degree of choice</a:t>
            </a:r>
          </a:p>
          <a:p>
            <a:r>
              <a:rPr lang="en-GB">
                <a:cs typeface="Calibri"/>
              </a:rPr>
              <a:t>A bad topic choice here can waste a huge amount of time later</a:t>
            </a:r>
          </a:p>
          <a:p>
            <a:endParaRPr lang="en-GB">
              <a:cs typeface="Calibri"/>
            </a:endParaRPr>
          </a:p>
        </p:txBody>
      </p:sp>
      <p:sp>
        <p:nvSpPr>
          <p:cNvPr id="11" name="TextBox 10">
            <a:extLst>
              <a:ext uri="{FF2B5EF4-FFF2-40B4-BE49-F238E27FC236}">
                <a16:creationId xmlns:a16="http://schemas.microsoft.com/office/drawing/2014/main" id="{81E3D953-F12F-DC9C-B065-F24F8538AD8E}"/>
              </a:ext>
            </a:extLst>
          </p:cNvPr>
          <p:cNvSpPr txBox="1"/>
          <p:nvPr/>
        </p:nvSpPr>
        <p:spPr>
          <a:xfrm>
            <a:off x="6809564" y="5665683"/>
            <a:ext cx="53824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1800" b="0" i="1" u="none" strike="noStrike" kern="1200" cap="none" spc="0" normalizeH="0" baseline="0" noProof="0">
                <a:ln>
                  <a:noFill/>
                </a:ln>
                <a:solidFill>
                  <a:prstClr val="black"/>
                </a:solidFill>
                <a:effectLst/>
                <a:uLnTx/>
                <a:uFillTx/>
                <a:latin typeface="Calibri" panose="020F0502020204030204"/>
                <a:ea typeface="+mn-ea"/>
                <a:cs typeface="+mn-cs"/>
              </a:rPr>
              <a:t>The Medium is The Massage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Marshall McLuhan, p. 45</a:t>
            </a:r>
          </a:p>
        </p:txBody>
      </p:sp>
      <p:pic>
        <p:nvPicPr>
          <p:cNvPr id="4" name="Picture 2">
            <a:extLst>
              <a:ext uri="{FF2B5EF4-FFF2-40B4-BE49-F238E27FC236}">
                <a16:creationId xmlns:a16="http://schemas.microsoft.com/office/drawing/2014/main" id="{0AB9C356-3AD8-1D9D-8532-3D0B02722D06}"/>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882934" y="0"/>
            <a:ext cx="2309066" cy="233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2254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36">
            <a:extLst>
              <a:ext uri="{FF2B5EF4-FFF2-40B4-BE49-F238E27FC236}">
                <a16:creationId xmlns:a16="http://schemas.microsoft.com/office/drawing/2014/main" id="{1591EBB9-2EC2-81B2-6BA6-A70BA163AF81}"/>
              </a:ext>
            </a:extLst>
          </p:cNvPr>
          <p:cNvSpPr/>
          <p:nvPr/>
        </p:nvSpPr>
        <p:spPr>
          <a:xfrm>
            <a:off x="1028739" y="1733156"/>
            <a:ext cx="10134522" cy="2726718"/>
          </a:xfrm>
          <a:prstGeom prst="wedgeRoundRectCallout">
            <a:avLst>
              <a:gd name="adj1" fmla="val 2032"/>
              <a:gd name="adj2" fmla="val 61825"/>
              <a:gd name="adj3" fmla="val 16667"/>
            </a:avLst>
          </a:prstGeom>
          <a:solidFill>
            <a:srgbClr val="FDE1C6"/>
          </a:solidFill>
          <a:ln>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4288"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07D00"/>
                </a:solidFill>
                <a:effectLst/>
                <a:uLnTx/>
                <a:uFillTx/>
                <a:latin typeface="Calibri" panose="020F0502020204030204"/>
                <a:ea typeface="Times New Roman" panose="02020603050405020304" pitchFamily="18" charset="0"/>
                <a:cs typeface="+mn-cs"/>
              </a:rPr>
              <a:t>“Choose a topic you are thoroughly intrigued about. I started my project doing a different topic which I thought I was interested in but being interested in the topic isn't enough. You have to be passionate about it.”</a:t>
            </a:r>
            <a:endParaRPr kumimoji="0" lang="en-GB" sz="2800" b="0" i="0" u="none" strike="noStrike" kern="1200" cap="none" spc="0" normalizeH="0" baseline="0" noProof="0">
              <a:ln>
                <a:noFill/>
              </a:ln>
              <a:solidFill>
                <a:srgbClr val="F07D00"/>
              </a:solidFill>
              <a:effectLst/>
              <a:uLnTx/>
              <a:uFillTx/>
              <a:latin typeface="Times New Roman" panose="02020603050405020304" pitchFamily="18" charset="0"/>
              <a:ea typeface="Times New Roman" panose="02020603050405020304" pitchFamily="18" charset="0"/>
              <a:cs typeface="+mn-cs"/>
            </a:endParaRPr>
          </a:p>
          <a:p>
            <a:pPr marL="153035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07D00"/>
                </a:solidFill>
                <a:effectLst/>
                <a:uLnTx/>
                <a:uFillTx/>
                <a:latin typeface="Calibri" panose="020F0502020204030204"/>
                <a:ea typeface="Times New Roman" panose="02020603050405020304" pitchFamily="18" charset="0"/>
                <a:cs typeface="+mn-cs"/>
              </a:rPr>
              <a:t>- EPQ student</a:t>
            </a:r>
            <a:endParaRPr kumimoji="0" lang="en-GB" sz="2800" b="0" i="0" u="none" strike="noStrike" kern="1200" cap="none" spc="0" normalizeH="0" baseline="0" noProof="0">
              <a:ln>
                <a:noFill/>
              </a:ln>
              <a:solidFill>
                <a:srgbClr val="F07D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2051536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normAutofit/>
          </a:bodyPr>
          <a:lstStyle/>
          <a:p>
            <a:r>
              <a:rPr lang="en-GB" b="1">
                <a:solidFill>
                  <a:srgbClr val="EC7B00"/>
                </a:solidFill>
              </a:rPr>
              <a:t>Your turn (2): </a:t>
            </a:r>
            <a:r>
              <a:rPr kumimoji="0" lang="en-GB" sz="4400" b="1" i="1" u="none" strike="noStrike" kern="1200" cap="none" spc="0" normalizeH="0" baseline="0" noProof="0">
                <a:ln>
                  <a:noFill/>
                </a:ln>
                <a:solidFill>
                  <a:srgbClr val="EC7B00"/>
                </a:solidFill>
                <a:effectLst/>
                <a:uLnTx/>
                <a:uFillTx/>
                <a:latin typeface="Calibri" panose="020F0502020204030204"/>
                <a:ea typeface="+mn-ea"/>
                <a:cs typeface="+mn-cs"/>
              </a:rPr>
              <a:t>The greatest showman?</a:t>
            </a:r>
            <a:br>
              <a:rPr kumimoji="0" lang="en-GB" sz="4400" b="0" i="0" u="none" strike="noStrike" kern="1200" cap="none" spc="0" normalizeH="0" baseline="0" noProof="0">
                <a:ln>
                  <a:noFill/>
                </a:ln>
                <a:solidFill>
                  <a:srgbClr val="EC7B00"/>
                </a:solidFill>
                <a:effectLst/>
                <a:uLnTx/>
                <a:uFillTx/>
                <a:latin typeface="Calibri" panose="020F0502020204030204"/>
                <a:ea typeface="+mn-ea"/>
                <a:cs typeface="+mn-cs"/>
              </a:rPr>
            </a:br>
            <a:endParaRPr lang="en-GB" b="1">
              <a:solidFill>
                <a:srgbClr val="EC7B00"/>
              </a:solidFill>
            </a:endParaRPr>
          </a:p>
        </p:txBody>
      </p:sp>
      <p:sp>
        <p:nvSpPr>
          <p:cNvPr id="9" name="TextBox 8">
            <a:extLst>
              <a:ext uri="{FF2B5EF4-FFF2-40B4-BE49-F238E27FC236}">
                <a16:creationId xmlns:a16="http://schemas.microsoft.com/office/drawing/2014/main" id="{33BE3C3D-BA7D-DD98-B802-0E254DAB42CC}"/>
              </a:ext>
            </a:extLst>
          </p:cNvPr>
          <p:cNvSpPr txBox="1"/>
          <p:nvPr/>
        </p:nvSpPr>
        <p:spPr>
          <a:xfrm>
            <a:off x="0" y="5646542"/>
            <a:ext cx="47464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Image by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Clker-Free-Vector-Images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from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Pixabay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6597CE5-1E20-6422-4A2C-969703FF1718}"/>
              </a:ext>
            </a:extLst>
          </p:cNvPr>
          <p:cNvSpPr txBox="1"/>
          <p:nvPr/>
        </p:nvSpPr>
        <p:spPr>
          <a:xfrm>
            <a:off x="4657679" y="3137308"/>
            <a:ext cx="7476900" cy="156966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How do we engage students’ hearts and minds with an inquiry? What dangers are there?</a:t>
            </a:r>
          </a:p>
        </p:txBody>
      </p:sp>
      <p:pic>
        <p:nvPicPr>
          <p:cNvPr id="1026" name="Picture 2" descr="The Greatest Showman: Is this the greatest show? (Review) - Lucy Rambles">
            <a:extLst>
              <a:ext uri="{FF2B5EF4-FFF2-40B4-BE49-F238E27FC236}">
                <a16:creationId xmlns:a16="http://schemas.microsoft.com/office/drawing/2014/main" id="{39526571-B8B1-7FA7-8381-E27926E1EF1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02084" y="112633"/>
            <a:ext cx="1827706" cy="27077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F24A08A-3DD6-C7B4-D544-FF92BCE805E9}"/>
              </a:ext>
            </a:extLst>
          </p:cNvPr>
          <p:cNvGrpSpPr/>
          <p:nvPr/>
        </p:nvGrpSpPr>
        <p:grpSpPr>
          <a:xfrm>
            <a:off x="222391" y="1832231"/>
            <a:ext cx="4212897" cy="3857434"/>
            <a:chOff x="222391" y="1832231"/>
            <a:chExt cx="4212897" cy="3857434"/>
          </a:xfrm>
        </p:grpSpPr>
        <p:pic>
          <p:nvPicPr>
            <p:cNvPr id="7" name="Picture 6" descr="A pair of white and orange speech bubbles&#10;&#10;Description automatically generated with low confidence">
              <a:extLst>
                <a:ext uri="{FF2B5EF4-FFF2-40B4-BE49-F238E27FC236}">
                  <a16:creationId xmlns:a16="http://schemas.microsoft.com/office/drawing/2014/main" id="{0D87B14D-0DA7-0978-7597-E35E5D7F3A80}"/>
                </a:ext>
              </a:extLst>
            </p:cNvPr>
            <p:cNvPicPr>
              <a:picLocks noChangeAspect="1"/>
            </p:cNvPicPr>
            <p:nvPr/>
          </p:nvPicPr>
          <p:blipFill>
            <a:blip r:embed="rId5">
              <a:biLevel thresh="75000"/>
              <a:extLst>
                <a:ext uri="{28A0092B-C50C-407E-A947-70E740481C1C}">
                  <a14:useLocalDpi xmlns:a14="http://schemas.microsoft.com/office/drawing/2010/main"/>
                </a:ext>
              </a:extLst>
            </a:blip>
            <a:stretch>
              <a:fillRect/>
            </a:stretch>
          </p:blipFill>
          <p:spPr>
            <a:xfrm>
              <a:off x="222391" y="1832231"/>
              <a:ext cx="4212897" cy="3857434"/>
            </a:xfrm>
            <a:prstGeom prst="rect">
              <a:avLst/>
            </a:prstGeom>
          </p:spPr>
        </p:pic>
        <p:pic>
          <p:nvPicPr>
            <p:cNvPr id="5" name="Picture 4" descr="A white circle with orange text&#10;&#10;Description automatically generated">
              <a:extLst>
                <a:ext uri="{FF2B5EF4-FFF2-40B4-BE49-F238E27FC236}">
                  <a16:creationId xmlns:a16="http://schemas.microsoft.com/office/drawing/2014/main" id="{3CCBC1A4-CE6F-6354-3B0E-5842EADFFA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06963" y="2249648"/>
              <a:ext cx="1511300" cy="1511300"/>
            </a:xfrm>
            <a:prstGeom prst="rect">
              <a:avLst/>
            </a:prstGeom>
          </p:spPr>
        </p:pic>
      </p:grpSp>
    </p:spTree>
    <p:extLst>
      <p:ext uri="{BB962C8B-B14F-4D97-AF65-F5344CB8AC3E}">
        <p14:creationId xmlns:p14="http://schemas.microsoft.com/office/powerpoint/2010/main" val="13145938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variety of skills&#10;&#10;Description automatically generated">
            <a:extLst>
              <a:ext uri="{FF2B5EF4-FFF2-40B4-BE49-F238E27FC236}">
                <a16:creationId xmlns:a16="http://schemas.microsoft.com/office/drawing/2014/main" id="{6D0B3C64-A356-9838-49C9-574393B104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99903" y="3726544"/>
            <a:ext cx="2893698" cy="2293256"/>
          </a:xfrm>
          <a:prstGeom prst="triangle">
            <a:avLst/>
          </a:prstGeom>
        </p:spPr>
      </p:pic>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b="1">
                <a:solidFill>
                  <a:srgbClr val="3AAA35"/>
                </a:solidFill>
              </a:rPr>
              <a:t>No such thing as a silly question?</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466611" y="1937483"/>
            <a:ext cx="10515600" cy="3959225"/>
          </a:xfrm>
        </p:spPr>
        <p:txBody>
          <a:bodyPr vert="horz" lIns="91440" tIns="45720" rIns="91440" bIns="45720" rtlCol="0" anchor="t">
            <a:normAutofit/>
          </a:bodyPr>
          <a:lstStyle/>
          <a:p>
            <a:r>
              <a:rPr lang="en-GB">
                <a:cs typeface="Calibri"/>
              </a:rPr>
              <a:t>Engaging through intriguing inquiry questions</a:t>
            </a:r>
          </a:p>
          <a:p>
            <a:pPr lvl="1"/>
            <a:r>
              <a:rPr lang="en-GB">
                <a:cs typeface="Calibri"/>
              </a:rPr>
              <a:t>Questions are easy, good questions are difficult</a:t>
            </a:r>
          </a:p>
          <a:p>
            <a:pPr lvl="1"/>
            <a:r>
              <a:rPr lang="en-GB">
                <a:cs typeface="Calibri"/>
              </a:rPr>
              <a:t>Questions emerge out of a growing understanding of a topic</a:t>
            </a:r>
          </a:p>
          <a:p>
            <a:r>
              <a:rPr lang="en-GB">
                <a:cs typeface="Calibri"/>
              </a:rPr>
              <a:t>Engaging through authentic products</a:t>
            </a:r>
          </a:p>
          <a:p>
            <a:pPr lvl="1"/>
            <a:r>
              <a:rPr lang="en-GB">
                <a:cs typeface="Calibri"/>
              </a:rPr>
              <a:t>Something they can see the value in – authentic audiences</a:t>
            </a:r>
          </a:p>
          <a:p>
            <a:pPr lvl="1"/>
            <a:r>
              <a:rPr lang="en-GB">
                <a:cs typeface="Calibri"/>
              </a:rPr>
              <a:t>Something they want</a:t>
            </a:r>
          </a:p>
        </p:txBody>
      </p:sp>
      <p:pic>
        <p:nvPicPr>
          <p:cNvPr id="4" name="Graphic 3" descr="Magnifying glass outline">
            <a:extLst>
              <a:ext uri="{FF2B5EF4-FFF2-40B4-BE49-F238E27FC236}">
                <a16:creationId xmlns:a16="http://schemas.microsoft.com/office/drawing/2014/main" id="{2CBCD0D8-8FA6-7E7E-0BD1-4CEEFEECC87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46752" y="5896708"/>
            <a:ext cx="914400" cy="914400"/>
          </a:xfrm>
          <a:prstGeom prst="rect">
            <a:avLst/>
          </a:prstGeom>
        </p:spPr>
      </p:pic>
      <p:pic>
        <p:nvPicPr>
          <p:cNvPr id="3074" name="Picture 2" descr="FOSIL Cycle - Wonder">
            <a:extLst>
              <a:ext uri="{FF2B5EF4-FFF2-40B4-BE49-F238E27FC236}">
                <a16:creationId xmlns:a16="http://schemas.microsoft.com/office/drawing/2014/main" id="{F33E1891-A0E3-CD7B-B8F7-229DDCF5792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27771" y="0"/>
            <a:ext cx="2108881" cy="227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863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descr="Blanchelande College SLA Enterprise of the Year Award 2023">
            <a:hlinkClick r:id="" action="ppaction://media"/>
            <a:extLst>
              <a:ext uri="{FF2B5EF4-FFF2-40B4-BE49-F238E27FC236}">
                <a16:creationId xmlns:a16="http://schemas.microsoft.com/office/drawing/2014/main" id="{12C04457-8B27-9595-7E21-17B77BC27ECD}"/>
              </a:ext>
            </a:extLst>
          </p:cNvPr>
          <p:cNvPicPr>
            <a:picLocks noRot="1" noChangeAspect="1"/>
          </p:cNvPicPr>
          <p:nvPr>
            <a:videoFile r:link="rId1"/>
          </p:nvPr>
        </p:nvPicPr>
        <p:blipFill rotWithShape="1">
          <a:blip r:embed="rId4"/>
          <a:srcRect t="1472" b="1"/>
          <a:stretch/>
        </p:blipFill>
        <p:spPr>
          <a:xfrm>
            <a:off x="1368549" y="1322445"/>
            <a:ext cx="9454901" cy="5263412"/>
          </a:xfrm>
          <a:prstGeom prst="rect">
            <a:avLst/>
          </a:prstGeom>
        </p:spPr>
      </p:pic>
      <p:sp>
        <p:nvSpPr>
          <p:cNvPr id="2" name="Title 1">
            <a:extLst>
              <a:ext uri="{FF2B5EF4-FFF2-40B4-BE49-F238E27FC236}">
                <a16:creationId xmlns:a16="http://schemas.microsoft.com/office/drawing/2014/main" id="{499F276D-B01E-A33C-EC6D-AD757608152B}"/>
              </a:ext>
            </a:extLst>
          </p:cNvPr>
          <p:cNvSpPr txBox="1">
            <a:spLocks/>
          </p:cNvSpPr>
          <p:nvPr/>
        </p:nvSpPr>
        <p:spPr>
          <a:xfrm>
            <a:off x="838198" y="508170"/>
            <a:ext cx="10515600" cy="8142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GB" dirty="0">
                <a:solidFill>
                  <a:srgbClr val="E85051"/>
                </a:solidFill>
              </a:rPr>
              <a:t>UK SLA Enterprise of the Year Award Entry</a:t>
            </a:r>
            <a:endParaRPr lang="en-GB" sz="1800" dirty="0">
              <a:solidFill>
                <a:srgbClr val="E85051"/>
              </a:solidFill>
            </a:endParaRPr>
          </a:p>
        </p:txBody>
      </p:sp>
    </p:spTree>
    <p:extLst>
      <p:ext uri="{BB962C8B-B14F-4D97-AF65-F5344CB8AC3E}">
        <p14:creationId xmlns:p14="http://schemas.microsoft.com/office/powerpoint/2010/main" val="167131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cience experiment&#10;&#10;Description automatically generated">
            <a:extLst>
              <a:ext uri="{FF2B5EF4-FFF2-40B4-BE49-F238E27FC236}">
                <a16:creationId xmlns:a16="http://schemas.microsoft.com/office/drawing/2014/main" id="{44E670CD-953A-6E69-0E7E-E9AB36CEBB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9314" y="123374"/>
            <a:ext cx="3207657" cy="2772226"/>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112019AD-6F41-CF28-E78E-957BC5026A26}"/>
              </a:ext>
            </a:extLst>
          </p:cNvPr>
          <p:cNvSpPr txBox="1"/>
          <p:nvPr/>
        </p:nvSpPr>
        <p:spPr>
          <a:xfrm>
            <a:off x="3936552" y="198359"/>
            <a:ext cx="8066762" cy="1311128"/>
          </a:xfrm>
          <a:prstGeom prst="rect">
            <a:avLst/>
          </a:prstGeom>
        </p:spPr>
        <p:txBody>
          <a:bodyPr vert="horz" lIns="91440" tIns="45720" rIns="91440" bIns="45720" rtlCol="0" anchor="ctr">
            <a:normAutofit/>
          </a:bodyPr>
          <a:lstStyle>
            <a:lvl1pPr algn="ctr">
              <a:lnSpc>
                <a:spcPct val="90000"/>
              </a:lnSpc>
              <a:spcBef>
                <a:spcPct val="0"/>
              </a:spcBef>
              <a:buNone/>
              <a:defRPr sz="4400">
                <a:solidFill>
                  <a:srgbClr val="E64F4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a:latin typeface="Calibri Light" panose="020F0302020204030204"/>
              </a:rPr>
              <a:t>Making connections…</a:t>
            </a:r>
            <a:endParaRPr kumimoji="0" lang="en-GB" sz="4400" b="0" i="0" u="none" strike="noStrike" kern="1200" cap="none" spc="0" normalizeH="0" baseline="0" noProof="0">
              <a:ln>
                <a:noFill/>
              </a:ln>
              <a:solidFill>
                <a:srgbClr val="E64F4F"/>
              </a:solidFill>
              <a:effectLst/>
              <a:uLnTx/>
              <a:uFillTx/>
              <a:latin typeface="Calibri Light" panose="020F0302020204030204"/>
              <a:ea typeface="+mj-ea"/>
              <a:cs typeface="+mj-cs"/>
            </a:endParaRPr>
          </a:p>
        </p:txBody>
      </p:sp>
      <p:pic>
        <p:nvPicPr>
          <p:cNvPr id="7" name="Picture 6" descr="A close-up of a sunflower&#10;&#10;Description automatically generated">
            <a:extLst>
              <a:ext uri="{FF2B5EF4-FFF2-40B4-BE49-F238E27FC236}">
                <a16:creationId xmlns:a16="http://schemas.microsoft.com/office/drawing/2014/main" id="{12B8E0AD-5A9B-1D9D-1068-D883E6CF1E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628" y="3230641"/>
            <a:ext cx="6096000" cy="3429000"/>
          </a:xfrm>
          <a:prstGeom prst="rect">
            <a:avLst/>
          </a:prstGeom>
        </p:spPr>
      </p:pic>
      <p:pic>
        <p:nvPicPr>
          <p:cNvPr id="9" name="Picture 8" descr="A white circles with a couple of images&#10;&#10;Description automatically generated">
            <a:extLst>
              <a:ext uri="{FF2B5EF4-FFF2-40B4-BE49-F238E27FC236}">
                <a16:creationId xmlns:a16="http://schemas.microsoft.com/office/drawing/2014/main" id="{2CFAAF5F-D3D7-5492-82C5-A1C8A735E1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0803" y="1844528"/>
            <a:ext cx="6301883" cy="3544809"/>
          </a:xfrm>
          <a:prstGeom prst="rect">
            <a:avLst/>
          </a:prstGeom>
        </p:spPr>
      </p:pic>
      <p:sp>
        <p:nvSpPr>
          <p:cNvPr id="10" name="Rounded Rectangular Callout 9">
            <a:extLst>
              <a:ext uri="{FF2B5EF4-FFF2-40B4-BE49-F238E27FC236}">
                <a16:creationId xmlns:a16="http://schemas.microsoft.com/office/drawing/2014/main" id="{1A923BC8-6C82-1472-93B1-E6DA5BDAD7C9}"/>
              </a:ext>
            </a:extLst>
          </p:cNvPr>
          <p:cNvSpPr/>
          <p:nvPr/>
        </p:nvSpPr>
        <p:spPr>
          <a:xfrm>
            <a:off x="3576006" y="4281714"/>
            <a:ext cx="4392337" cy="1826206"/>
          </a:xfrm>
          <a:prstGeom prst="wedgeRoundRectCallout">
            <a:avLst>
              <a:gd name="adj1" fmla="val -48176"/>
              <a:gd name="adj2" fmla="val 86782"/>
              <a:gd name="adj3" fmla="val 16667"/>
            </a:avLst>
          </a:prstGeom>
          <a:solidFill>
            <a:srgbClr val="DDD1E8"/>
          </a:solidFill>
          <a:ln w="6350">
            <a:solidFill>
              <a:srgbClr val="662483"/>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a:ln>
                  <a:noFill/>
                </a:ln>
                <a:solidFill>
                  <a:srgbClr val="662483"/>
                </a:solidFill>
                <a:effectLst/>
                <a:uLnTx/>
                <a:uFillTx/>
                <a:latin typeface="Calibri"/>
                <a:ea typeface="+mn-ea"/>
                <a:cs typeface="Times New Roman"/>
              </a:rPr>
              <a:t>It</a:t>
            </a:r>
            <a:r>
              <a:rPr kumimoji="0" lang="en-US" sz="2800" b="0" i="0" u="none" strike="noStrike" kern="1200" cap="none" spc="0" normalizeH="0" noProof="0">
                <a:ln>
                  <a:noFill/>
                </a:ln>
                <a:solidFill>
                  <a:srgbClr val="662483"/>
                </a:solidFill>
                <a:effectLst/>
                <a:uLnTx/>
                <a:uFillTx/>
                <a:latin typeface="Calibri"/>
                <a:ea typeface="+mn-ea"/>
                <a:cs typeface="Times New Roman"/>
              </a:rPr>
              <a:t> made </a:t>
            </a:r>
            <a:r>
              <a:rPr kumimoji="0" lang="en-US" sz="2800" b="0" i="0" u="none" strike="noStrike" kern="1200" cap="none" spc="0" normalizeH="0" noProof="0" err="1">
                <a:ln>
                  <a:noFill/>
                </a:ln>
                <a:solidFill>
                  <a:srgbClr val="662483"/>
                </a:solidFill>
                <a:effectLst/>
                <a:uLnTx/>
                <a:uFillTx/>
                <a:latin typeface="Calibri"/>
                <a:ea typeface="+mn-ea"/>
                <a:cs typeface="Times New Roman"/>
              </a:rPr>
              <a:t>Maths</a:t>
            </a:r>
            <a:r>
              <a:rPr kumimoji="0" lang="en-US" sz="2800" b="0" i="0" u="none" strike="noStrike" kern="1200" cap="none" spc="0" normalizeH="0" noProof="0">
                <a:ln>
                  <a:noFill/>
                </a:ln>
                <a:solidFill>
                  <a:srgbClr val="662483"/>
                </a:solidFill>
                <a:effectLst/>
                <a:uLnTx/>
                <a:uFillTx/>
                <a:latin typeface="Calibri"/>
                <a:ea typeface="+mn-ea"/>
                <a:cs typeface="Times New Roman"/>
              </a:rPr>
              <a:t> lessons better. Instead of dreading them I looked forward to them.</a:t>
            </a:r>
            <a:endParaRPr kumimoji="0" lang="en-US" sz="2800" b="0" i="0" u="none" strike="noStrike" kern="1200" cap="none" spc="0" normalizeH="0" baseline="0" noProof="0">
              <a:ln>
                <a:noFill/>
              </a:ln>
              <a:solidFill>
                <a:srgbClr val="662483"/>
              </a:solidFill>
              <a:effectLst/>
              <a:uLnTx/>
              <a:uFillTx/>
              <a:latin typeface="Calibri"/>
              <a:ea typeface="+mn-ea"/>
              <a:cs typeface="Times New Roman"/>
            </a:endParaRPr>
          </a:p>
        </p:txBody>
      </p:sp>
    </p:spTree>
    <p:extLst>
      <p:ext uri="{BB962C8B-B14F-4D97-AF65-F5344CB8AC3E}">
        <p14:creationId xmlns:p14="http://schemas.microsoft.com/office/powerpoint/2010/main" val="1276792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normAutofit/>
          </a:bodyPr>
          <a:lstStyle/>
          <a:p>
            <a:r>
              <a:rPr lang="en-GB" b="1"/>
              <a:t>Your turn (3): </a:t>
            </a:r>
            <a:r>
              <a:rPr kumimoji="0" lang="en-GB" sz="4400" b="1" i="1" u="none" strike="noStrike" kern="1200" cap="none" spc="0" normalizeH="0" baseline="0" noProof="0">
                <a:ln>
                  <a:noFill/>
                </a:ln>
                <a:solidFill>
                  <a:prstClr val="black"/>
                </a:solidFill>
                <a:effectLst/>
                <a:uLnTx/>
                <a:uFillTx/>
                <a:latin typeface="Calibri" panose="020F0502020204030204"/>
                <a:ea typeface="+mn-ea"/>
                <a:cs typeface="+mn-cs"/>
              </a:rPr>
              <a:t>Questions, questions…</a:t>
            </a:r>
            <a:b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br>
            <a:endParaRPr lang="en-GB" b="1"/>
          </a:p>
        </p:txBody>
      </p:sp>
      <p:sp>
        <p:nvSpPr>
          <p:cNvPr id="9" name="TextBox 8">
            <a:extLst>
              <a:ext uri="{FF2B5EF4-FFF2-40B4-BE49-F238E27FC236}">
                <a16:creationId xmlns:a16="http://schemas.microsoft.com/office/drawing/2014/main" id="{33BE3C3D-BA7D-DD98-B802-0E254DAB42CC}"/>
              </a:ext>
            </a:extLst>
          </p:cNvPr>
          <p:cNvSpPr txBox="1"/>
          <p:nvPr/>
        </p:nvSpPr>
        <p:spPr>
          <a:xfrm>
            <a:off x="0" y="5646542"/>
            <a:ext cx="47464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Image by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Clker-Free-Vector-Images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from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Pixabay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6597CE5-1E20-6422-4A2C-969703FF1718}"/>
              </a:ext>
            </a:extLst>
          </p:cNvPr>
          <p:cNvSpPr txBox="1"/>
          <p:nvPr/>
        </p:nvSpPr>
        <p:spPr>
          <a:xfrm>
            <a:off x="4715100" y="1977427"/>
            <a:ext cx="7476900" cy="35394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What makes a good inquiry question?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a:solidFill>
                  <a:prstClr val="black"/>
                </a:solidFill>
                <a:latin typeface="Calibri" panose="020F0502020204030204"/>
              </a:rPr>
              <a:t>Do all inquiry questions need to come from students, or is it acceptable for teachers to provide them?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a:solidFill>
                  <a:prstClr val="black"/>
                </a:solidFill>
                <a:latin typeface="Calibri" panose="020F0502020204030204"/>
              </a:rPr>
              <a:t>What ‘good questions’ can you think of linked to the subject/topic you identified in section 1?</a:t>
            </a:r>
            <a:endParaRPr kumimoji="0" lang="en-GB"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E1DBD855-DAD7-A2BB-AACD-987D90EBFAD9}"/>
              </a:ext>
            </a:extLst>
          </p:cNvPr>
          <p:cNvGrpSpPr/>
          <p:nvPr/>
        </p:nvGrpSpPr>
        <p:grpSpPr>
          <a:xfrm>
            <a:off x="222391" y="1832231"/>
            <a:ext cx="4212897" cy="3857434"/>
            <a:chOff x="222391" y="1832231"/>
            <a:chExt cx="4212897" cy="3857434"/>
          </a:xfrm>
        </p:grpSpPr>
        <p:pic>
          <p:nvPicPr>
            <p:cNvPr id="7" name="Picture 6" descr="A pair of white and orange speech bubbles&#10;&#10;Description automatically generated with low confidence">
              <a:extLst>
                <a:ext uri="{FF2B5EF4-FFF2-40B4-BE49-F238E27FC236}">
                  <a16:creationId xmlns:a16="http://schemas.microsoft.com/office/drawing/2014/main" id="{0D87B14D-0DA7-0978-7597-E35E5D7F3A80}"/>
                </a:ext>
              </a:extLst>
            </p:cNvPr>
            <p:cNvPicPr>
              <a:picLocks noChangeAspect="1"/>
            </p:cNvPicPr>
            <p:nvPr/>
          </p:nvPicPr>
          <p:blipFill>
            <a:blip r:embed="rId4">
              <a:biLevel thresh="75000"/>
              <a:extLst>
                <a:ext uri="{28A0092B-C50C-407E-A947-70E740481C1C}">
                  <a14:useLocalDpi xmlns:a14="http://schemas.microsoft.com/office/drawing/2010/main"/>
                </a:ext>
              </a:extLst>
            </a:blip>
            <a:stretch>
              <a:fillRect/>
            </a:stretch>
          </p:blipFill>
          <p:spPr>
            <a:xfrm>
              <a:off x="222391" y="1832231"/>
              <a:ext cx="4212897" cy="3857434"/>
            </a:xfrm>
            <a:prstGeom prst="rect">
              <a:avLst/>
            </a:prstGeom>
          </p:spPr>
        </p:pic>
        <p:pic>
          <p:nvPicPr>
            <p:cNvPr id="6" name="Picture 5" descr="A green and white circle with text&#10;&#10;Description automatically generated">
              <a:extLst>
                <a:ext uri="{FF2B5EF4-FFF2-40B4-BE49-F238E27FC236}">
                  <a16:creationId xmlns:a16="http://schemas.microsoft.com/office/drawing/2014/main" id="{0C9FB870-2A9F-581D-4C43-E238842965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18178" y="2249648"/>
              <a:ext cx="1511300" cy="1511300"/>
            </a:xfrm>
            <a:prstGeom prst="rect">
              <a:avLst/>
            </a:prstGeom>
          </p:spPr>
        </p:pic>
      </p:grpSp>
    </p:spTree>
    <p:extLst>
      <p:ext uri="{BB962C8B-B14F-4D97-AF65-F5344CB8AC3E}">
        <p14:creationId xmlns:p14="http://schemas.microsoft.com/office/powerpoint/2010/main" val="12652100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cience experiment&#10;&#10;Description automatically generated">
            <a:extLst>
              <a:ext uri="{FF2B5EF4-FFF2-40B4-BE49-F238E27FC236}">
                <a16:creationId xmlns:a16="http://schemas.microsoft.com/office/drawing/2014/main" id="{44E670CD-953A-6E69-0E7E-E9AB36CEBB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0" y="246744"/>
            <a:ext cx="2714843" cy="6183085"/>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112019AD-6F41-CF28-E78E-957BC5026A26}"/>
              </a:ext>
            </a:extLst>
          </p:cNvPr>
          <p:cNvSpPr txBox="1"/>
          <p:nvPr/>
        </p:nvSpPr>
        <p:spPr>
          <a:xfrm>
            <a:off x="4401458" y="246744"/>
            <a:ext cx="6952342" cy="1311128"/>
          </a:xfrm>
          <a:prstGeom prst="rect">
            <a:avLst/>
          </a:prstGeom>
        </p:spPr>
        <p:txBody>
          <a:bodyPr vert="horz" lIns="91440" tIns="45720" rIns="91440" bIns="45720" rtlCol="0" anchor="ctr">
            <a:normAutofit/>
          </a:bodyPr>
          <a:lstStyle>
            <a:lvl1pPr algn="ctr">
              <a:lnSpc>
                <a:spcPct val="90000"/>
              </a:lnSpc>
              <a:spcBef>
                <a:spcPct val="0"/>
              </a:spcBef>
              <a:buNone/>
              <a:defRPr sz="4400">
                <a:solidFill>
                  <a:srgbClr val="E64F4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srgbClr val="E64F4F"/>
                </a:solidFill>
                <a:effectLst/>
                <a:uLnTx/>
                <a:uFillTx/>
                <a:latin typeface="Calibri Light" panose="020F0302020204030204"/>
                <a:ea typeface="+mj-ea"/>
                <a:cs typeface="+mj-cs"/>
              </a:rPr>
              <a:t>The skill of reading for information</a:t>
            </a:r>
          </a:p>
        </p:txBody>
      </p:sp>
      <p:sp>
        <p:nvSpPr>
          <p:cNvPr id="3" name="Content Placeholder 2">
            <a:extLst>
              <a:ext uri="{FF2B5EF4-FFF2-40B4-BE49-F238E27FC236}">
                <a16:creationId xmlns:a16="http://schemas.microsoft.com/office/drawing/2014/main" id="{DCC60846-19FA-A3A1-934F-7461E7DD87F6}"/>
              </a:ext>
            </a:extLst>
          </p:cNvPr>
          <p:cNvSpPr txBox="1">
            <a:spLocks/>
          </p:cNvSpPr>
          <p:nvPr/>
        </p:nvSpPr>
        <p:spPr>
          <a:xfrm>
            <a:off x="4572000" y="3131910"/>
            <a:ext cx="6781800" cy="32979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C72F1053-AEC4-203B-0496-37F222D2163A}"/>
              </a:ext>
            </a:extLst>
          </p:cNvPr>
          <p:cNvGrpSpPr/>
          <p:nvPr/>
        </p:nvGrpSpPr>
        <p:grpSpPr>
          <a:xfrm>
            <a:off x="5693620" y="1848158"/>
            <a:ext cx="4368018" cy="3461655"/>
            <a:chOff x="9399903" y="3726544"/>
            <a:chExt cx="2893698" cy="2293256"/>
          </a:xfrm>
        </p:grpSpPr>
        <p:pic>
          <p:nvPicPr>
            <p:cNvPr id="5" name="Picture 4" descr="A diagram of a variety of skills&#10;&#10;Description automatically generated">
              <a:extLst>
                <a:ext uri="{FF2B5EF4-FFF2-40B4-BE49-F238E27FC236}">
                  <a16:creationId xmlns:a16="http://schemas.microsoft.com/office/drawing/2014/main" id="{587A8621-DA00-643B-2982-737D08AEA6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99903" y="3726544"/>
              <a:ext cx="2893698" cy="2293256"/>
            </a:xfrm>
            <a:prstGeom prst="triangle">
              <a:avLst/>
            </a:prstGeom>
          </p:spPr>
        </p:pic>
        <p:pic>
          <p:nvPicPr>
            <p:cNvPr id="7" name="Graphic 6" descr="Magnifying glass outline">
              <a:extLst>
                <a:ext uri="{FF2B5EF4-FFF2-40B4-BE49-F238E27FC236}">
                  <a16:creationId xmlns:a16="http://schemas.microsoft.com/office/drawing/2014/main" id="{E9D1B9BA-89D6-141B-5CD7-A23D006CE41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69495" y="4996823"/>
              <a:ext cx="914400" cy="914400"/>
            </a:xfrm>
            <a:prstGeom prst="rect">
              <a:avLst/>
            </a:prstGeom>
          </p:spPr>
        </p:pic>
      </p:grpSp>
    </p:spTree>
    <p:extLst>
      <p:ext uri="{BB962C8B-B14F-4D97-AF65-F5344CB8AC3E}">
        <p14:creationId xmlns:p14="http://schemas.microsoft.com/office/powerpoint/2010/main" val="3789973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2C298-816F-0D88-0B81-2F7AB933C191}"/>
              </a:ext>
            </a:extLst>
          </p:cNvPr>
          <p:cNvSpPr>
            <a:spLocks noGrp="1"/>
          </p:cNvSpPr>
          <p:nvPr>
            <p:ph type="title"/>
          </p:nvPr>
        </p:nvSpPr>
        <p:spPr>
          <a:xfrm>
            <a:off x="838200" y="365125"/>
            <a:ext cx="8857593" cy="1325563"/>
          </a:xfrm>
        </p:spPr>
        <p:txBody>
          <a:bodyPr/>
          <a:lstStyle/>
          <a:p>
            <a:r>
              <a:rPr lang="en-GB" b="1">
                <a:cs typeface="Calibri Light"/>
              </a:rPr>
              <a:t>Reading isn't just reading</a:t>
            </a:r>
            <a:endParaRPr lang="en-GB" b="1"/>
          </a:p>
        </p:txBody>
      </p:sp>
      <p:grpSp>
        <p:nvGrpSpPr>
          <p:cNvPr id="18" name="Group 17">
            <a:extLst>
              <a:ext uri="{FF2B5EF4-FFF2-40B4-BE49-F238E27FC236}">
                <a16:creationId xmlns:a16="http://schemas.microsoft.com/office/drawing/2014/main" id="{DC1FAF95-5CCD-143A-98DD-DF8409566691}"/>
              </a:ext>
            </a:extLst>
          </p:cNvPr>
          <p:cNvGrpSpPr/>
          <p:nvPr/>
        </p:nvGrpSpPr>
        <p:grpSpPr>
          <a:xfrm>
            <a:off x="622799" y="2091772"/>
            <a:ext cx="3548510" cy="1754326"/>
            <a:chOff x="541707" y="1691000"/>
            <a:chExt cx="3548510" cy="1754326"/>
          </a:xfrm>
        </p:grpSpPr>
        <p:pic>
          <p:nvPicPr>
            <p:cNvPr id="5" name="Picture 4">
              <a:extLst>
                <a:ext uri="{FF2B5EF4-FFF2-40B4-BE49-F238E27FC236}">
                  <a16:creationId xmlns:a16="http://schemas.microsoft.com/office/drawing/2014/main" id="{2755EB1C-918D-E1E7-A71B-9443E532626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41707" y="1827426"/>
              <a:ext cx="1481473" cy="1481473"/>
            </a:xfrm>
            <a:prstGeom prst="rect">
              <a:avLst/>
            </a:prstGeom>
          </p:spPr>
        </p:pic>
        <p:sp>
          <p:nvSpPr>
            <p:cNvPr id="12" name="TextBox 11">
              <a:extLst>
                <a:ext uri="{FF2B5EF4-FFF2-40B4-BE49-F238E27FC236}">
                  <a16:creationId xmlns:a16="http://schemas.microsoft.com/office/drawing/2014/main" id="{563FD666-99DD-E33B-DA31-E023F56631FE}"/>
                </a:ext>
              </a:extLst>
            </p:cNvPr>
            <p:cNvSpPr txBox="1"/>
            <p:nvPr/>
          </p:nvSpPr>
          <p:spPr>
            <a:xfrm>
              <a:off x="2129995" y="1691000"/>
              <a:ext cx="1960222"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F07D00"/>
                  </a:solidFill>
                  <a:effectLst/>
                  <a:uLnTx/>
                  <a:uFillTx/>
                  <a:latin typeface="Calibri" panose="020F0502020204030204"/>
                  <a:ea typeface="+mn-ea"/>
                  <a:cs typeface="+mn-cs"/>
                </a:rPr>
                <a:t>Reading for intellectual and emotional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F07D00"/>
                  </a:solidFill>
                  <a:effectLst/>
                  <a:uLnTx/>
                  <a:uFillTx/>
                  <a:latin typeface="Calibri" panose="020F0502020204030204"/>
                  <a:ea typeface="+mn-ea"/>
                  <a:cs typeface="+mn-cs"/>
                </a:rPr>
                <a:t>Exploratory notetaking</a:t>
              </a:r>
            </a:p>
          </p:txBody>
        </p:sp>
      </p:grpSp>
      <p:grpSp>
        <p:nvGrpSpPr>
          <p:cNvPr id="19" name="Group 18">
            <a:extLst>
              <a:ext uri="{FF2B5EF4-FFF2-40B4-BE49-F238E27FC236}">
                <a16:creationId xmlns:a16="http://schemas.microsoft.com/office/drawing/2014/main" id="{2CC129B3-ED8C-A488-E8F0-ECD30CF84D2B}"/>
              </a:ext>
            </a:extLst>
          </p:cNvPr>
          <p:cNvGrpSpPr/>
          <p:nvPr/>
        </p:nvGrpSpPr>
        <p:grpSpPr>
          <a:xfrm>
            <a:off x="8545720" y="2047499"/>
            <a:ext cx="3817968" cy="1754326"/>
            <a:chOff x="5898975" y="1464965"/>
            <a:chExt cx="3817968" cy="1754326"/>
          </a:xfrm>
        </p:grpSpPr>
        <p:pic>
          <p:nvPicPr>
            <p:cNvPr id="7" name="Picture 6">
              <a:extLst>
                <a:ext uri="{FF2B5EF4-FFF2-40B4-BE49-F238E27FC236}">
                  <a16:creationId xmlns:a16="http://schemas.microsoft.com/office/drawing/2014/main" id="{5EBA0253-8406-3E67-AE5C-E06FE0AE45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898975" y="1545112"/>
              <a:ext cx="1548000" cy="1548000"/>
            </a:xfrm>
            <a:prstGeom prst="rect">
              <a:avLst/>
            </a:prstGeom>
          </p:spPr>
        </p:pic>
        <p:sp>
          <p:nvSpPr>
            <p:cNvPr id="13" name="TextBox 12">
              <a:extLst>
                <a:ext uri="{FF2B5EF4-FFF2-40B4-BE49-F238E27FC236}">
                  <a16:creationId xmlns:a16="http://schemas.microsoft.com/office/drawing/2014/main" id="{3D34F38A-E537-D9E5-122B-4CD287BFB821}"/>
                </a:ext>
              </a:extLst>
            </p:cNvPr>
            <p:cNvSpPr txBox="1"/>
            <p:nvPr/>
          </p:nvSpPr>
          <p:spPr>
            <a:xfrm>
              <a:off x="7505853" y="1464965"/>
              <a:ext cx="2211090"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D80C31"/>
                  </a:solidFill>
                  <a:effectLst/>
                  <a:uLnTx/>
                  <a:uFillTx/>
                  <a:latin typeface="Calibri" panose="020F0502020204030204"/>
                  <a:ea typeface="+mn-ea"/>
                  <a:cs typeface="+mn-cs"/>
                </a:rPr>
                <a:t>Reading for meaning and knowledge not just 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D80C31"/>
                  </a:solidFill>
                  <a:effectLst/>
                  <a:uLnTx/>
                  <a:uFillTx/>
                  <a:latin typeface="Calibri" panose="020F0502020204030204"/>
                  <a:ea typeface="+mn-ea"/>
                  <a:cs typeface="+mn-cs"/>
                </a:rPr>
                <a:t>Investigative notetaking</a:t>
              </a:r>
            </a:p>
          </p:txBody>
        </p:sp>
      </p:grpSp>
      <p:grpSp>
        <p:nvGrpSpPr>
          <p:cNvPr id="20" name="Group 19">
            <a:extLst>
              <a:ext uri="{FF2B5EF4-FFF2-40B4-BE49-F238E27FC236}">
                <a16:creationId xmlns:a16="http://schemas.microsoft.com/office/drawing/2014/main" id="{AAAEC71E-CBD1-21DA-9161-982CFE67E8B7}"/>
              </a:ext>
            </a:extLst>
          </p:cNvPr>
          <p:cNvGrpSpPr/>
          <p:nvPr/>
        </p:nvGrpSpPr>
        <p:grpSpPr>
          <a:xfrm>
            <a:off x="508118" y="4496161"/>
            <a:ext cx="3591271" cy="1867177"/>
            <a:chOff x="474422" y="4423422"/>
            <a:chExt cx="3591271" cy="1867177"/>
          </a:xfrm>
        </p:grpSpPr>
        <p:pic>
          <p:nvPicPr>
            <p:cNvPr id="9" name="Picture 8">
              <a:extLst>
                <a:ext uri="{FF2B5EF4-FFF2-40B4-BE49-F238E27FC236}">
                  <a16:creationId xmlns:a16="http://schemas.microsoft.com/office/drawing/2014/main" id="{6F687C78-06FA-FBC9-D6BE-7337B8276DA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74422" y="4423422"/>
              <a:ext cx="1596154" cy="1609568"/>
            </a:xfrm>
            <a:prstGeom prst="rect">
              <a:avLst/>
            </a:prstGeom>
          </p:spPr>
        </p:pic>
        <p:sp>
          <p:nvSpPr>
            <p:cNvPr id="14" name="TextBox 13">
              <a:extLst>
                <a:ext uri="{FF2B5EF4-FFF2-40B4-BE49-F238E27FC236}">
                  <a16:creationId xmlns:a16="http://schemas.microsoft.com/office/drawing/2014/main" id="{F9FDFD03-332F-1ED6-8E92-C25A0525505D}"/>
                </a:ext>
              </a:extLst>
            </p:cNvPr>
            <p:cNvSpPr txBox="1"/>
            <p:nvPr/>
          </p:nvSpPr>
          <p:spPr>
            <a:xfrm>
              <a:off x="2227613" y="4536273"/>
              <a:ext cx="1838080"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9FE3"/>
                  </a:solidFill>
                  <a:effectLst/>
                  <a:uLnTx/>
                  <a:uFillTx/>
                  <a:latin typeface="Calibri" panose="020F0502020204030204"/>
                  <a:ea typeface="+mn-ea"/>
                  <a:cs typeface="+mn-cs"/>
                </a:rPr>
                <a:t>Reading for understanding beyond the text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9FE3"/>
                  </a:solidFill>
                  <a:effectLst/>
                  <a:uLnTx/>
                  <a:uFillTx/>
                  <a:latin typeface="Calibri" panose="020F0502020204030204"/>
                  <a:ea typeface="+mn-ea"/>
                  <a:cs typeface="+mn-cs"/>
                </a:rPr>
                <a:t>Constructive notetaking</a:t>
              </a:r>
            </a:p>
          </p:txBody>
        </p:sp>
      </p:grpSp>
      <p:pic>
        <p:nvPicPr>
          <p:cNvPr id="17" name="Picture 16">
            <a:extLst>
              <a:ext uri="{FF2B5EF4-FFF2-40B4-BE49-F238E27FC236}">
                <a16:creationId xmlns:a16="http://schemas.microsoft.com/office/drawing/2014/main" id="{907E2261-21E4-59A4-9507-918D5D50F0F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733" b="-290"/>
          <a:stretch/>
        </p:blipFill>
        <p:spPr>
          <a:xfrm>
            <a:off x="10726057" y="58054"/>
            <a:ext cx="1328072" cy="1482013"/>
          </a:xfrm>
          <a:prstGeom prst="roundRect">
            <a:avLst/>
          </a:prstGeom>
          <a:ln>
            <a:noFill/>
          </a:ln>
          <a:effectLst/>
        </p:spPr>
      </p:pic>
      <p:grpSp>
        <p:nvGrpSpPr>
          <p:cNvPr id="23" name="Group 22">
            <a:extLst>
              <a:ext uri="{FF2B5EF4-FFF2-40B4-BE49-F238E27FC236}">
                <a16:creationId xmlns:a16="http://schemas.microsoft.com/office/drawing/2014/main" id="{712C225E-F794-FDD3-3C36-C6C55464DF7D}"/>
              </a:ext>
            </a:extLst>
          </p:cNvPr>
          <p:cNvGrpSpPr/>
          <p:nvPr/>
        </p:nvGrpSpPr>
        <p:grpSpPr>
          <a:xfrm>
            <a:off x="4561134" y="4496161"/>
            <a:ext cx="3678742" cy="1635836"/>
            <a:chOff x="6185719" y="4480512"/>
            <a:chExt cx="3678742" cy="1635836"/>
          </a:xfrm>
        </p:grpSpPr>
        <p:sp>
          <p:nvSpPr>
            <p:cNvPr id="15" name="TextBox 14">
              <a:extLst>
                <a:ext uri="{FF2B5EF4-FFF2-40B4-BE49-F238E27FC236}">
                  <a16:creationId xmlns:a16="http://schemas.microsoft.com/office/drawing/2014/main" id="{0BDA92C7-7D3A-3496-7F3D-FA0033066038}"/>
                </a:ext>
              </a:extLst>
            </p:cNvPr>
            <p:cNvSpPr txBox="1"/>
            <p:nvPr/>
          </p:nvSpPr>
          <p:spPr>
            <a:xfrm>
              <a:off x="7634206" y="4480512"/>
              <a:ext cx="2230255"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EC619F"/>
                  </a:solidFill>
                  <a:effectLst/>
                  <a:uLnTx/>
                  <a:uFillTx/>
                  <a:latin typeface="Calibri" panose="020F0502020204030204"/>
                  <a:ea typeface="+mn-ea"/>
                  <a:cs typeface="+mn-cs"/>
                </a:rPr>
                <a:t>Reading for communicating personal knowledge and understanding</a:t>
              </a:r>
            </a:p>
          </p:txBody>
        </p:sp>
        <p:pic>
          <p:nvPicPr>
            <p:cNvPr id="22" name="Picture 21">
              <a:extLst>
                <a:ext uri="{FF2B5EF4-FFF2-40B4-BE49-F238E27FC236}">
                  <a16:creationId xmlns:a16="http://schemas.microsoft.com/office/drawing/2014/main" id="{EF46FFD5-8ED5-6B9E-15D2-79F8B6A9627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185719" y="4482735"/>
              <a:ext cx="1620000" cy="1633613"/>
            </a:xfrm>
            <a:prstGeom prst="rect">
              <a:avLst/>
            </a:prstGeom>
          </p:spPr>
        </p:pic>
      </p:grpSp>
      <p:grpSp>
        <p:nvGrpSpPr>
          <p:cNvPr id="21" name="Group 20">
            <a:extLst>
              <a:ext uri="{FF2B5EF4-FFF2-40B4-BE49-F238E27FC236}">
                <a16:creationId xmlns:a16="http://schemas.microsoft.com/office/drawing/2014/main" id="{397A11D8-4619-E11D-ABA0-938D6BB9C38A}"/>
              </a:ext>
            </a:extLst>
          </p:cNvPr>
          <p:cNvGrpSpPr/>
          <p:nvPr/>
        </p:nvGrpSpPr>
        <p:grpSpPr>
          <a:xfrm>
            <a:off x="4561134" y="2043872"/>
            <a:ext cx="3583746" cy="1754326"/>
            <a:chOff x="4561134" y="2043872"/>
            <a:chExt cx="3583746" cy="1754326"/>
          </a:xfrm>
        </p:grpSpPr>
        <p:sp>
          <p:nvSpPr>
            <p:cNvPr id="3" name="TextBox 2">
              <a:extLst>
                <a:ext uri="{FF2B5EF4-FFF2-40B4-BE49-F238E27FC236}">
                  <a16:creationId xmlns:a16="http://schemas.microsoft.com/office/drawing/2014/main" id="{97053EDD-8AE5-06B2-A392-2B9FD3C4B92A}"/>
                </a:ext>
              </a:extLst>
            </p:cNvPr>
            <p:cNvSpPr txBox="1"/>
            <p:nvPr/>
          </p:nvSpPr>
          <p:spPr>
            <a:xfrm>
              <a:off x="6129358" y="2043872"/>
              <a:ext cx="2015522"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3AAA35"/>
                  </a:solidFill>
                  <a:effectLst/>
                  <a:uLnTx/>
                  <a:uFillTx/>
                  <a:latin typeface="Calibri" panose="020F0502020204030204"/>
                  <a:ea typeface="+mn-ea"/>
                  <a:cs typeface="+mn-cs"/>
                </a:rPr>
                <a:t>Entering into dialogue with the text – what questions does this raise for me?</a:t>
              </a:r>
            </a:p>
          </p:txBody>
        </p:sp>
        <p:pic>
          <p:nvPicPr>
            <p:cNvPr id="10" name="Picture 9">
              <a:extLst>
                <a:ext uri="{FF2B5EF4-FFF2-40B4-BE49-F238E27FC236}">
                  <a16:creationId xmlns:a16="http://schemas.microsoft.com/office/drawing/2014/main" id="{9D74E2F1-6567-F949-9EE6-71B60A6CA95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561134" y="2162696"/>
              <a:ext cx="1546975" cy="1546975"/>
            </a:xfrm>
            <a:prstGeom prst="rect">
              <a:avLst/>
            </a:prstGeom>
          </p:spPr>
        </p:pic>
      </p:grpSp>
      <p:grpSp>
        <p:nvGrpSpPr>
          <p:cNvPr id="24" name="Group 23">
            <a:extLst>
              <a:ext uri="{FF2B5EF4-FFF2-40B4-BE49-F238E27FC236}">
                <a16:creationId xmlns:a16="http://schemas.microsoft.com/office/drawing/2014/main" id="{1948709F-BA60-A351-A886-6599E251F2D0}"/>
              </a:ext>
            </a:extLst>
          </p:cNvPr>
          <p:cNvGrpSpPr/>
          <p:nvPr/>
        </p:nvGrpSpPr>
        <p:grpSpPr>
          <a:xfrm>
            <a:off x="8571522" y="4524653"/>
            <a:ext cx="3596598" cy="1581076"/>
            <a:chOff x="8571522" y="4524653"/>
            <a:chExt cx="3596598" cy="1581076"/>
          </a:xfrm>
        </p:grpSpPr>
        <p:sp>
          <p:nvSpPr>
            <p:cNvPr id="4" name="TextBox 3">
              <a:extLst>
                <a:ext uri="{FF2B5EF4-FFF2-40B4-BE49-F238E27FC236}">
                  <a16:creationId xmlns:a16="http://schemas.microsoft.com/office/drawing/2014/main" id="{291156BD-8CC9-196F-2841-056B332FE027}"/>
                </a:ext>
              </a:extLst>
            </p:cNvPr>
            <p:cNvSpPr txBox="1"/>
            <p:nvPr/>
          </p:nvSpPr>
          <p:spPr>
            <a:xfrm>
              <a:off x="10152598" y="4839280"/>
              <a:ext cx="2015522"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662483"/>
                  </a:solidFill>
                  <a:effectLst/>
                  <a:uLnTx/>
                  <a:uFillTx/>
                  <a:latin typeface="Calibri" panose="020F0502020204030204"/>
                  <a:ea typeface="+mn-ea"/>
                  <a:cs typeface="+mn-cs"/>
                </a:rPr>
                <a:t>Reading for reflection on learning</a:t>
              </a:r>
            </a:p>
          </p:txBody>
        </p:sp>
        <p:pic>
          <p:nvPicPr>
            <p:cNvPr id="16" name="Picture 15">
              <a:extLst>
                <a:ext uri="{FF2B5EF4-FFF2-40B4-BE49-F238E27FC236}">
                  <a16:creationId xmlns:a16="http://schemas.microsoft.com/office/drawing/2014/main" id="{E0D6D3B4-8077-7DF2-279B-D6FD4D10CEA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571522" y="4524653"/>
              <a:ext cx="1581076" cy="1581076"/>
            </a:xfrm>
            <a:prstGeom prst="rect">
              <a:avLst/>
            </a:prstGeom>
          </p:spPr>
        </p:pic>
      </p:grpSp>
    </p:spTree>
    <p:extLst>
      <p:ext uri="{BB962C8B-B14F-4D97-AF65-F5344CB8AC3E}">
        <p14:creationId xmlns:p14="http://schemas.microsoft.com/office/powerpoint/2010/main" val="181110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65CA-CAFA-A44B-A73D-E7D9223B02B1}"/>
              </a:ext>
            </a:extLst>
          </p:cNvPr>
          <p:cNvSpPr>
            <a:spLocks noGrp="1"/>
          </p:cNvSpPr>
          <p:nvPr>
            <p:ph type="title"/>
          </p:nvPr>
        </p:nvSpPr>
        <p:spPr>
          <a:xfrm>
            <a:off x="0" y="9337"/>
            <a:ext cx="12192001" cy="1245476"/>
          </a:xfrm>
          <a:solidFill>
            <a:srgbClr val="FDE1C6"/>
          </a:solidFill>
          <a:ln w="28575">
            <a:solidFill>
              <a:srgbClr val="F07D00"/>
            </a:solidFill>
          </a:ln>
        </p:spPr>
        <p:txBody>
          <a:bodyPr>
            <a:normAutofit/>
          </a:bodyPr>
          <a:lstStyle/>
          <a:p>
            <a:pPr algn="ctr"/>
            <a:r>
              <a:rPr lang="en-US" sz="6000" b="1">
                <a:solidFill>
                  <a:srgbClr val="F07D00"/>
                </a:solidFill>
              </a:rPr>
              <a:t>Books vs websites vs databases</a:t>
            </a:r>
          </a:p>
        </p:txBody>
      </p:sp>
      <p:pic>
        <p:nvPicPr>
          <p:cNvPr id="6" name="Content Placeholder 5" descr="A stack of books&#10;&#10;Description automatically generated with medium confidence">
            <a:extLst>
              <a:ext uri="{FF2B5EF4-FFF2-40B4-BE49-F238E27FC236}">
                <a16:creationId xmlns:a16="http://schemas.microsoft.com/office/drawing/2014/main" id="{B3BA6A56-AECB-4231-79AF-C32E172785F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389935" y="1406293"/>
            <a:ext cx="1407485" cy="1376697"/>
          </a:xfrm>
        </p:spPr>
      </p:pic>
      <p:pic>
        <p:nvPicPr>
          <p:cNvPr id="1026" name="Picture 2">
            <a:extLst>
              <a:ext uri="{FF2B5EF4-FFF2-40B4-BE49-F238E27FC236}">
                <a16:creationId xmlns:a16="http://schemas.microsoft.com/office/drawing/2014/main" id="{ED3D18D3-DB45-82A4-949E-0DA0BE18B3A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369" y="2950432"/>
            <a:ext cx="1680064" cy="17001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B36BDA-D1ED-D912-8CB4-5E22378C4DA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4392" y="5084814"/>
            <a:ext cx="1382018" cy="14855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con&#10;&#10;Description automatically generated with medium confidence">
            <a:extLst>
              <a:ext uri="{FF2B5EF4-FFF2-40B4-BE49-F238E27FC236}">
                <a16:creationId xmlns:a16="http://schemas.microsoft.com/office/drawing/2014/main" id="{1705A7A6-1EF4-507B-C98F-2DD19F2B37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6402" y="1543051"/>
            <a:ext cx="1072152" cy="1103179"/>
          </a:xfrm>
          <a:prstGeom prst="rect">
            <a:avLst/>
          </a:prstGeom>
        </p:spPr>
      </p:pic>
      <p:pic>
        <p:nvPicPr>
          <p:cNvPr id="9" name="Picture 8">
            <a:extLst>
              <a:ext uri="{FF2B5EF4-FFF2-40B4-BE49-F238E27FC236}">
                <a16:creationId xmlns:a16="http://schemas.microsoft.com/office/drawing/2014/main" id="{264D1CE5-D91A-2E89-0D98-CC1B2FBB39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05571" y="1447255"/>
            <a:ext cx="2409472" cy="1082698"/>
          </a:xfrm>
          <a:prstGeom prst="rect">
            <a:avLst/>
          </a:prstGeom>
        </p:spPr>
      </p:pic>
      <p:sp>
        <p:nvSpPr>
          <p:cNvPr id="10" name="TextBox 9">
            <a:extLst>
              <a:ext uri="{FF2B5EF4-FFF2-40B4-BE49-F238E27FC236}">
                <a16:creationId xmlns:a16="http://schemas.microsoft.com/office/drawing/2014/main" id="{D228AAA6-A1C2-8460-AE00-181461D49145}"/>
              </a:ext>
            </a:extLst>
          </p:cNvPr>
          <p:cNvSpPr txBox="1"/>
          <p:nvPr/>
        </p:nvSpPr>
        <p:spPr>
          <a:xfrm>
            <a:off x="4067917" y="3061836"/>
            <a:ext cx="2305934"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General reference books.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Skim and scan.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Use CONTENTS page.</a:t>
            </a:r>
          </a:p>
        </p:txBody>
      </p:sp>
      <p:sp>
        <p:nvSpPr>
          <p:cNvPr id="11" name="TextBox 10">
            <a:extLst>
              <a:ext uri="{FF2B5EF4-FFF2-40B4-BE49-F238E27FC236}">
                <a16:creationId xmlns:a16="http://schemas.microsoft.com/office/drawing/2014/main" id="{69D1B28E-CE12-2356-52E2-2A2C3F7F6460}"/>
              </a:ext>
            </a:extLst>
          </p:cNvPr>
          <p:cNvSpPr txBox="1"/>
          <p:nvPr/>
        </p:nvSpPr>
        <p:spPr>
          <a:xfrm>
            <a:off x="6727620" y="3061836"/>
            <a:ext cx="2305934"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General websites &amp; </a:t>
            </a:r>
            <a:r>
              <a:rPr kumimoji="0" lang="en-US" sz="1800" b="0" i="0" u="none" strike="noStrike" kern="1200" cap="none" spc="0" normalizeH="0" baseline="0" noProof="0" err="1">
                <a:ln>
                  <a:noFill/>
                </a:ln>
                <a:solidFill>
                  <a:srgbClr val="F07D00"/>
                </a:solidFill>
                <a:effectLst/>
                <a:uLnTx/>
                <a:uFillTx/>
                <a:latin typeface="Calibri" panose="020F0502020204030204"/>
                <a:ea typeface="+mn-ea"/>
                <a:cs typeface="+mn-cs"/>
              </a:rPr>
              <a:t>encyclopaedias</a:t>
            </a: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e.g., </a:t>
            </a:r>
            <a:r>
              <a:rPr kumimoji="0" lang="en-US" sz="1800" b="0" i="1" u="none" strike="noStrike" kern="1200" cap="none" spc="0" normalizeH="0" baseline="0" noProof="0">
                <a:ln>
                  <a:noFill/>
                </a:ln>
                <a:solidFill>
                  <a:srgbClr val="F07D00"/>
                </a:solidFill>
                <a:effectLst/>
                <a:uLnTx/>
                <a:uFillTx/>
                <a:latin typeface="Calibri" panose="020F0502020204030204"/>
                <a:ea typeface="+mn-ea"/>
                <a:cs typeface="+mn-cs"/>
              </a:rPr>
              <a:t>Stanford </a:t>
            </a:r>
            <a:r>
              <a:rPr kumimoji="0" lang="en-US" sz="1800" b="0" i="1" u="none" strike="noStrike" kern="1200" cap="none" spc="0" normalizeH="0" baseline="0" noProof="0" err="1">
                <a:ln>
                  <a:noFill/>
                </a:ln>
                <a:solidFill>
                  <a:srgbClr val="F07D00"/>
                </a:solidFill>
                <a:effectLst/>
                <a:uLnTx/>
                <a:uFillTx/>
                <a:latin typeface="Calibri" panose="020F0502020204030204"/>
                <a:ea typeface="+mn-ea"/>
                <a:cs typeface="+mn-cs"/>
              </a:rPr>
              <a:t>Encyclopaedia</a:t>
            </a:r>
            <a:r>
              <a:rPr kumimoji="0" lang="en-US" sz="1800" b="0" i="1" u="none" strike="noStrike" kern="1200" cap="none" spc="0" normalizeH="0" baseline="0" noProof="0">
                <a:ln>
                  <a:noFill/>
                </a:ln>
                <a:solidFill>
                  <a:srgbClr val="F07D00"/>
                </a:solidFill>
                <a:effectLst/>
                <a:uLnTx/>
                <a:uFillTx/>
                <a:latin typeface="Calibri" panose="020F0502020204030204"/>
                <a:ea typeface="+mn-ea"/>
                <a:cs typeface="+mn-cs"/>
              </a:rPr>
              <a:t> of Philosophy</a:t>
            </a: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0EABD349-916E-F372-7FD3-623F0C85164A}"/>
              </a:ext>
            </a:extLst>
          </p:cNvPr>
          <p:cNvSpPr txBox="1"/>
          <p:nvPr/>
        </p:nvSpPr>
        <p:spPr>
          <a:xfrm>
            <a:off x="9387323" y="3061836"/>
            <a:ext cx="2671060"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err="1">
                <a:ln>
                  <a:noFill/>
                </a:ln>
                <a:solidFill>
                  <a:srgbClr val="F07D00"/>
                </a:solidFill>
                <a:effectLst/>
                <a:uLnTx/>
                <a:uFillTx/>
                <a:latin typeface="Calibri" panose="020F0502020204030204"/>
                <a:ea typeface="+mn-ea"/>
                <a:cs typeface="+mn-cs"/>
              </a:rPr>
              <a:t>Encylopaedias</a:t>
            </a: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 &amp; lower-level articles.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e.g., </a:t>
            </a:r>
            <a:r>
              <a:rPr kumimoji="0" lang="en-US" sz="1800" b="0" i="1" u="none" strike="noStrike" kern="1200" cap="none" spc="0" normalizeH="0" baseline="0" noProof="0">
                <a:ln>
                  <a:noFill/>
                </a:ln>
                <a:solidFill>
                  <a:srgbClr val="F07D00"/>
                </a:solidFill>
                <a:effectLst/>
                <a:uLnTx/>
                <a:uFillTx/>
                <a:latin typeface="Calibri" panose="020F0502020204030204"/>
                <a:ea typeface="+mn-ea"/>
                <a:cs typeface="+mn-cs"/>
              </a:rPr>
              <a:t>Britannica</a:t>
            </a: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 </a:t>
            </a:r>
            <a:r>
              <a:rPr kumimoji="0" lang="en-US" sz="1800" b="0" i="1" u="none" strike="noStrike" kern="1200" cap="none" spc="0" normalizeH="0" baseline="0" noProof="0">
                <a:ln>
                  <a:noFill/>
                </a:ln>
                <a:solidFill>
                  <a:srgbClr val="F07D00"/>
                </a:solidFill>
                <a:effectLst/>
                <a:uLnTx/>
                <a:uFillTx/>
                <a:latin typeface="Calibri" panose="020F0502020204030204"/>
                <a:ea typeface="+mn-ea"/>
                <a:cs typeface="+mn-cs"/>
              </a:rPr>
              <a:t>The Day</a:t>
            </a: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 </a:t>
            </a:r>
            <a:r>
              <a:rPr kumimoji="0" lang="en-US" sz="1800" b="0" i="1" u="none" strike="noStrike" kern="1200" cap="none" spc="0" normalizeH="0" baseline="0" noProof="0">
                <a:ln>
                  <a:noFill/>
                </a:ln>
                <a:solidFill>
                  <a:srgbClr val="F07D00"/>
                </a:solidFill>
                <a:effectLst/>
                <a:uLnTx/>
                <a:uFillTx/>
                <a:latin typeface="Calibri" panose="020F0502020204030204"/>
                <a:ea typeface="+mn-ea"/>
                <a:cs typeface="+mn-cs"/>
              </a:rPr>
              <a:t>Hodder Education</a:t>
            </a: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 </a:t>
            </a:r>
            <a:r>
              <a:rPr kumimoji="0" lang="en-US" sz="1800" b="0" i="1" u="none" strike="noStrike" kern="1200" cap="none" spc="0" normalizeH="0" baseline="0" noProof="0">
                <a:ln>
                  <a:noFill/>
                </a:ln>
                <a:solidFill>
                  <a:srgbClr val="F07D00"/>
                </a:solidFill>
                <a:effectLst/>
                <a:uLnTx/>
                <a:uFillTx/>
                <a:latin typeface="Calibri" panose="020F0502020204030204"/>
                <a:ea typeface="+mn-ea"/>
                <a:cs typeface="+mn-cs"/>
              </a:rPr>
              <a:t>Global Issues</a:t>
            </a: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 </a:t>
            </a:r>
            <a:r>
              <a:rPr kumimoji="0" lang="en-US" sz="1800" b="0" i="1" u="none" strike="noStrike" kern="1200" cap="none" spc="0" normalizeH="0" baseline="0" noProof="0" err="1">
                <a:ln>
                  <a:noFill/>
                </a:ln>
                <a:solidFill>
                  <a:srgbClr val="F07D00"/>
                </a:solidFill>
                <a:effectLst/>
                <a:uLnTx/>
                <a:uFillTx/>
                <a:latin typeface="Calibri" panose="020F0502020204030204"/>
                <a:ea typeface="+mn-ea"/>
                <a:cs typeface="+mn-cs"/>
              </a:rPr>
              <a:t>emagazine</a:t>
            </a: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 </a:t>
            </a:r>
            <a:r>
              <a:rPr kumimoji="0" lang="en-US" sz="1800" b="0" i="1" u="none" strike="noStrike" kern="1200" cap="none" spc="0" normalizeH="0" baseline="0" noProof="0">
                <a:ln>
                  <a:noFill/>
                </a:ln>
                <a:solidFill>
                  <a:srgbClr val="F07D00"/>
                </a:solidFill>
                <a:effectLst/>
                <a:uLnTx/>
                <a:uFillTx/>
                <a:latin typeface="Calibri" panose="020F0502020204030204"/>
                <a:ea typeface="+mn-ea"/>
                <a:cs typeface="+mn-cs"/>
              </a:rPr>
              <a:t>Dialogue</a:t>
            </a: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CC9B11BE-2E3E-F578-551E-02CD719BEC58}"/>
              </a:ext>
            </a:extLst>
          </p:cNvPr>
          <p:cNvSpPr txBox="1"/>
          <p:nvPr/>
        </p:nvSpPr>
        <p:spPr>
          <a:xfrm>
            <a:off x="1795433" y="3061836"/>
            <a:ext cx="2180972" cy="1477328"/>
          </a:xfrm>
          <a:prstGeom prst="rect">
            <a:avLst/>
          </a:prstGeom>
          <a:solidFill>
            <a:srgbClr val="FDE1C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D00"/>
                </a:solidFill>
                <a:effectLst/>
                <a:uLnTx/>
                <a:uFillTx/>
                <a:latin typeface="Calibri" panose="020F0502020204030204"/>
                <a:ea typeface="+mn-ea"/>
                <a:cs typeface="+mn-cs"/>
              </a:rPr>
              <a:t>Connect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Understanding and refining </a:t>
            </a:r>
            <a:r>
              <a:rPr kumimoji="0" lang="en-US" sz="1800" b="1" i="0" u="none" strike="noStrike" kern="1200" cap="none" spc="0" normalizeH="0" baseline="0" noProof="0">
                <a:ln>
                  <a:noFill/>
                </a:ln>
                <a:solidFill>
                  <a:srgbClr val="F07D00"/>
                </a:solidFill>
                <a:effectLst/>
                <a:uLnTx/>
                <a:uFillTx/>
                <a:latin typeface="Calibri" panose="020F0502020204030204"/>
                <a:ea typeface="+mn-ea"/>
                <a:cs typeface="+mn-cs"/>
              </a:rPr>
              <a:t>topic.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Gathering </a:t>
            </a:r>
            <a:r>
              <a:rPr kumimoji="0" lang="en-US" sz="1800" b="1" i="0" u="none" strike="noStrike" kern="1200" cap="none" spc="0" normalizeH="0" baseline="0" noProof="0">
                <a:ln>
                  <a:noFill/>
                </a:ln>
                <a:solidFill>
                  <a:srgbClr val="F07D00"/>
                </a:solidFill>
                <a:effectLst/>
                <a:uLnTx/>
                <a:uFillTx/>
                <a:latin typeface="Calibri" panose="020F0502020204030204"/>
                <a:ea typeface="+mn-ea"/>
                <a:cs typeface="+mn-cs"/>
              </a:rPr>
              <a:t>keywords</a:t>
            </a:r>
          </a:p>
        </p:txBody>
      </p:sp>
      <p:sp>
        <p:nvSpPr>
          <p:cNvPr id="14" name="TextBox 13">
            <a:extLst>
              <a:ext uri="{FF2B5EF4-FFF2-40B4-BE49-F238E27FC236}">
                <a16:creationId xmlns:a16="http://schemas.microsoft.com/office/drawing/2014/main" id="{4D5B63DA-5D80-3ED7-99AF-5C0F8B176480}"/>
              </a:ext>
            </a:extLst>
          </p:cNvPr>
          <p:cNvSpPr txBox="1"/>
          <p:nvPr/>
        </p:nvSpPr>
        <p:spPr>
          <a:xfrm>
            <a:off x="1795433" y="4826241"/>
            <a:ext cx="2180972" cy="2031325"/>
          </a:xfrm>
          <a:prstGeom prst="rect">
            <a:avLst/>
          </a:prstGeom>
          <a:solidFill>
            <a:srgbClr val="F7D5CD"/>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80C31"/>
                </a:solidFill>
                <a:effectLst/>
                <a:uLnTx/>
                <a:uFillTx/>
                <a:latin typeface="Calibri" panose="020F0502020204030204"/>
                <a:ea typeface="+mn-ea"/>
                <a:cs typeface="+mn-cs"/>
              </a:rPr>
              <a:t>Investigate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Investigating and refining </a:t>
            </a:r>
            <a:r>
              <a:rPr kumimoji="0" lang="en-US" sz="1800" b="1" i="0" u="none" strike="noStrike" kern="1200" cap="none" spc="0" normalizeH="0" baseline="0" noProof="0">
                <a:ln>
                  <a:noFill/>
                </a:ln>
                <a:solidFill>
                  <a:srgbClr val="D80C31"/>
                </a:solidFill>
                <a:effectLst/>
                <a:uLnTx/>
                <a:uFillTx/>
                <a:latin typeface="Calibri" panose="020F0502020204030204"/>
                <a:ea typeface="+mn-ea"/>
                <a:cs typeface="+mn-cs"/>
              </a:rPr>
              <a:t>question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Gathering </a:t>
            </a:r>
            <a:r>
              <a:rPr kumimoji="0" lang="en-US" sz="1800" b="1" i="0" u="none" strike="noStrike" kern="1200" cap="none" spc="0" normalizeH="0" baseline="0" noProof="0">
                <a:ln>
                  <a:noFill/>
                </a:ln>
                <a:solidFill>
                  <a:srgbClr val="D80C31"/>
                </a:solidFill>
                <a:effectLst/>
                <a:uLnTx/>
                <a:uFillTx/>
                <a:latin typeface="Calibri" panose="020F0502020204030204"/>
                <a:ea typeface="+mn-ea"/>
                <a:cs typeface="+mn-cs"/>
              </a:rPr>
              <a:t>evidence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Mapping </a:t>
            </a:r>
            <a:r>
              <a:rPr kumimoji="0" lang="en-US" sz="1800" b="1" i="0" u="none" strike="noStrike" kern="1200" cap="none" spc="0" normalizeH="0" baseline="0" noProof="0">
                <a:ln>
                  <a:noFill/>
                </a:ln>
                <a:solidFill>
                  <a:srgbClr val="D80C31"/>
                </a:solidFill>
                <a:effectLst/>
                <a:uLnTx/>
                <a:uFillTx/>
                <a:latin typeface="Calibri" panose="020F0502020204030204"/>
                <a:ea typeface="+mn-ea"/>
                <a:cs typeface="+mn-cs"/>
              </a:rPr>
              <a:t>arguments</a:t>
            </a:r>
          </a:p>
        </p:txBody>
      </p:sp>
      <p:sp>
        <p:nvSpPr>
          <p:cNvPr id="15" name="TextBox 14">
            <a:extLst>
              <a:ext uri="{FF2B5EF4-FFF2-40B4-BE49-F238E27FC236}">
                <a16:creationId xmlns:a16="http://schemas.microsoft.com/office/drawing/2014/main" id="{397FF2C0-9C1A-220B-B78B-3C1B72D1568E}"/>
              </a:ext>
            </a:extLst>
          </p:cNvPr>
          <p:cNvSpPr txBox="1"/>
          <p:nvPr/>
        </p:nvSpPr>
        <p:spPr>
          <a:xfrm>
            <a:off x="4067917" y="4811914"/>
            <a:ext cx="2305934"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Books and book chapters relating </a:t>
            </a:r>
            <a:r>
              <a:rPr kumimoji="0" lang="en-US" sz="1800" b="1" i="0" u="none" strike="noStrike" kern="1200" cap="none" spc="0" normalizeH="0" baseline="0" noProof="0">
                <a:ln>
                  <a:noFill/>
                </a:ln>
                <a:solidFill>
                  <a:srgbClr val="D80C31"/>
                </a:solidFill>
                <a:effectLst/>
                <a:uLnTx/>
                <a:uFillTx/>
                <a:latin typeface="Calibri" panose="020F0502020204030204"/>
                <a:ea typeface="+mn-ea"/>
                <a:cs typeface="+mn-cs"/>
              </a:rPr>
              <a:t>directly to question</a:t>
            </a: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Read carefully and make notes.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Use INDEX.</a:t>
            </a:r>
          </a:p>
        </p:txBody>
      </p:sp>
      <p:sp>
        <p:nvSpPr>
          <p:cNvPr id="16" name="TextBox 15">
            <a:extLst>
              <a:ext uri="{FF2B5EF4-FFF2-40B4-BE49-F238E27FC236}">
                <a16:creationId xmlns:a16="http://schemas.microsoft.com/office/drawing/2014/main" id="{AA51DF7C-2883-9CA3-85A6-40D4B5386F72}"/>
              </a:ext>
            </a:extLst>
          </p:cNvPr>
          <p:cNvSpPr txBox="1"/>
          <p:nvPr/>
        </p:nvSpPr>
        <p:spPr>
          <a:xfrm>
            <a:off x="6727620" y="4805343"/>
            <a:ext cx="2305934"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More technical websites and search engines.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E.g., use Google Scholar to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E.g., </a:t>
            </a:r>
            <a:r>
              <a:rPr kumimoji="0" lang="en-US" sz="1800" b="0" i="1" u="none" strike="noStrike" kern="1200" cap="none" spc="0" normalizeH="0" baseline="0" noProof="0">
                <a:ln>
                  <a:noFill/>
                </a:ln>
                <a:solidFill>
                  <a:srgbClr val="D80C31"/>
                </a:solidFill>
                <a:effectLst/>
                <a:uLnTx/>
                <a:uFillTx/>
                <a:latin typeface="Calibri" panose="020F0502020204030204"/>
                <a:ea typeface="+mn-ea"/>
                <a:cs typeface="+mn-cs"/>
              </a:rPr>
              <a:t>PubMed Central</a:t>
            </a: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 </a:t>
            </a:r>
            <a:r>
              <a:rPr kumimoji="0" lang="en-US" sz="1800" b="0" i="1" u="none" strike="noStrike" kern="1200" cap="none" spc="0" normalizeH="0" baseline="0" noProof="0">
                <a:ln>
                  <a:noFill/>
                </a:ln>
                <a:solidFill>
                  <a:srgbClr val="D80C31"/>
                </a:solidFill>
                <a:effectLst/>
                <a:uLnTx/>
                <a:uFillTx/>
                <a:latin typeface="Calibri" panose="020F0502020204030204"/>
                <a:ea typeface="+mn-ea"/>
                <a:cs typeface="+mn-cs"/>
              </a:rPr>
              <a:t>JSTOR</a:t>
            </a: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a:t>
            </a:r>
          </a:p>
        </p:txBody>
      </p:sp>
      <p:sp>
        <p:nvSpPr>
          <p:cNvPr id="17" name="TextBox 16">
            <a:extLst>
              <a:ext uri="{FF2B5EF4-FFF2-40B4-BE49-F238E27FC236}">
                <a16:creationId xmlns:a16="http://schemas.microsoft.com/office/drawing/2014/main" id="{FA9CD3B1-3726-68D4-9B64-15313AA16BC6}"/>
              </a:ext>
            </a:extLst>
          </p:cNvPr>
          <p:cNvSpPr txBox="1"/>
          <p:nvPr/>
        </p:nvSpPr>
        <p:spPr>
          <a:xfrm>
            <a:off x="9387323" y="4826241"/>
            <a:ext cx="2427720"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Databases that give access to journal articles and </a:t>
            </a:r>
            <a:r>
              <a:rPr kumimoji="0" lang="en-US" sz="1800" b="0" i="0" u="none" strike="noStrike" kern="1200" cap="none" spc="0" normalizeH="0" baseline="0" noProof="0" err="1">
                <a:ln>
                  <a:noFill/>
                </a:ln>
                <a:solidFill>
                  <a:srgbClr val="D80C31"/>
                </a:solidFill>
                <a:effectLst/>
                <a:uLnTx/>
                <a:uFillTx/>
                <a:latin typeface="Calibri" panose="020F0502020204030204"/>
                <a:ea typeface="+mn-ea"/>
                <a:cs typeface="+mn-cs"/>
              </a:rPr>
              <a:t>ebooks</a:t>
            </a: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E.g., EBSCO databases, </a:t>
            </a:r>
            <a:r>
              <a:rPr kumimoji="0" lang="en-US" sz="1800" b="0" i="1" u="none" strike="noStrike" kern="1200" cap="none" spc="0" normalizeH="0" baseline="0" noProof="0">
                <a:ln>
                  <a:noFill/>
                </a:ln>
                <a:solidFill>
                  <a:srgbClr val="D80C31"/>
                </a:solidFill>
                <a:effectLst/>
                <a:uLnTx/>
                <a:uFillTx/>
                <a:latin typeface="Calibri" panose="020F0502020204030204"/>
                <a:ea typeface="+mn-ea"/>
                <a:cs typeface="+mn-cs"/>
              </a:rPr>
              <a:t>History Today</a:t>
            </a: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32967B48-0970-A104-6B13-9E1DC2CCE3F8}"/>
              </a:ext>
            </a:extLst>
          </p:cNvPr>
          <p:cNvSpPr txBox="1"/>
          <p:nvPr/>
        </p:nvSpPr>
        <p:spPr>
          <a:xfrm>
            <a:off x="607273" y="1543051"/>
            <a:ext cx="2477954" cy="1077218"/>
          </a:xfrm>
          <a:prstGeom prst="rect">
            <a:avLst/>
          </a:prstGeom>
          <a:solidFill>
            <a:srgbClr val="FFFF00"/>
          </a:solidFill>
          <a:ln>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FF0000"/>
                </a:solidFill>
                <a:effectLst/>
                <a:uLnTx/>
                <a:uFillTx/>
                <a:latin typeface="Calibri" panose="020F0502020204030204"/>
                <a:ea typeface="+mn-ea"/>
                <a:cs typeface="+mn-cs"/>
              </a:rPr>
              <a:t>EPQ taught course slide</a:t>
            </a:r>
          </a:p>
        </p:txBody>
      </p:sp>
    </p:spTree>
    <p:extLst>
      <p:ext uri="{BB962C8B-B14F-4D97-AF65-F5344CB8AC3E}">
        <p14:creationId xmlns:p14="http://schemas.microsoft.com/office/powerpoint/2010/main" val="3100621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b="1">
                <a:solidFill>
                  <a:srgbClr val="D80C31"/>
                </a:solidFill>
              </a:rPr>
              <a:t>What have you been doing!?</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838200" y="1945859"/>
            <a:ext cx="10515600" cy="3959225"/>
          </a:xfrm>
        </p:spPr>
        <p:txBody>
          <a:bodyPr vert="horz" lIns="91440" tIns="45720" rIns="91440" bIns="45720" rtlCol="0" anchor="t">
            <a:normAutofit/>
          </a:bodyPr>
          <a:lstStyle/>
          <a:p>
            <a:r>
              <a:rPr lang="en-GB">
                <a:cs typeface="Calibri"/>
              </a:rPr>
              <a:t>Takes longer than expected – have you tried?</a:t>
            </a:r>
          </a:p>
          <a:p>
            <a:r>
              <a:rPr lang="en-GB">
                <a:cs typeface="Calibri"/>
              </a:rPr>
              <a:t>Experimental planning is hard, needs firm guidance and takes as much time as other forms of investigation – hugely rewarding!</a:t>
            </a:r>
          </a:p>
          <a:p>
            <a:r>
              <a:rPr lang="en-GB">
                <a:cs typeface="Calibri"/>
              </a:rPr>
              <a:t>Know what sort of answers you expect them to find – can you find them? Where?</a:t>
            </a:r>
          </a:p>
        </p:txBody>
      </p:sp>
      <p:pic>
        <p:nvPicPr>
          <p:cNvPr id="4" name="Picture 3" descr="A graphic of a person holding a sword and a dragon&#10;&#10;Description automatically generated with low confidence">
            <a:extLst>
              <a:ext uri="{FF2B5EF4-FFF2-40B4-BE49-F238E27FC236}">
                <a16:creationId xmlns:a16="http://schemas.microsoft.com/office/drawing/2014/main" id="{DD82FF67-CC0A-4199-8B91-B3A85D4B2A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80732" y="109954"/>
            <a:ext cx="2955812" cy="1800000"/>
          </a:xfrm>
          <a:prstGeom prst="roundRect">
            <a:avLst/>
          </a:prstGeom>
          <a:ln>
            <a:noFill/>
          </a:ln>
          <a:effectLst/>
        </p:spPr>
      </p:pic>
    </p:spTree>
    <p:extLst>
      <p:ext uri="{BB962C8B-B14F-4D97-AF65-F5344CB8AC3E}">
        <p14:creationId xmlns:p14="http://schemas.microsoft.com/office/powerpoint/2010/main" val="17894085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girls in a classroom&#10;&#10;Description automatically generated with low confidence">
            <a:extLst>
              <a:ext uri="{FF2B5EF4-FFF2-40B4-BE49-F238E27FC236}">
                <a16:creationId xmlns:a16="http://schemas.microsoft.com/office/drawing/2014/main" id="{080A715D-F389-38C9-1F21-7FE88A773B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44752" y="0"/>
            <a:ext cx="3954121" cy="4334754"/>
          </a:xfrm>
          <a:prstGeom prst="rect">
            <a:avLst/>
          </a:prstGeom>
        </p:spPr>
      </p:pic>
      <p:pic>
        <p:nvPicPr>
          <p:cNvPr id="22" name="Picture 21" descr="A picture containing wall, clothing, person, indoor&#10;&#10;Description automatically generated">
            <a:extLst>
              <a:ext uri="{FF2B5EF4-FFF2-40B4-BE49-F238E27FC236}">
                <a16:creationId xmlns:a16="http://schemas.microsoft.com/office/drawing/2014/main" id="{35F19598-7E02-0735-5ADB-59A8926A69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61201"/>
            <a:ext cx="5287322" cy="5396799"/>
          </a:xfrm>
          <a:prstGeom prst="rect">
            <a:avLst/>
          </a:prstGeom>
        </p:spPr>
      </p:pic>
      <p:pic>
        <p:nvPicPr>
          <p:cNvPr id="16" name="Picture 15" descr="A group of kids in a classroom&#10;&#10;Description automatically generated with low confidence">
            <a:extLst>
              <a:ext uri="{FF2B5EF4-FFF2-40B4-BE49-F238E27FC236}">
                <a16:creationId xmlns:a16="http://schemas.microsoft.com/office/drawing/2014/main" id="{D10D9A5E-604A-8208-99D1-3495035A85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599186" y="-489222"/>
            <a:ext cx="4070277" cy="4213568"/>
          </a:xfrm>
          <a:prstGeom prst="rect">
            <a:avLst/>
          </a:prstGeom>
        </p:spPr>
      </p:pic>
      <p:pic>
        <p:nvPicPr>
          <p:cNvPr id="14" name="Picture 13" descr="A group of kids in a classroom&#10;&#10;Description automatically generated with low confidence">
            <a:extLst>
              <a:ext uri="{FF2B5EF4-FFF2-40B4-BE49-F238E27FC236}">
                <a16:creationId xmlns:a16="http://schemas.microsoft.com/office/drawing/2014/main" id="{B425235F-BF74-0B15-0A07-79BE3830C1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37935" y="3235124"/>
            <a:ext cx="3747997" cy="3622876"/>
          </a:xfrm>
          <a:prstGeom prst="rect">
            <a:avLst/>
          </a:prstGeom>
        </p:spPr>
      </p:pic>
      <p:grpSp>
        <p:nvGrpSpPr>
          <p:cNvPr id="3" name="Group 2">
            <a:extLst>
              <a:ext uri="{FF2B5EF4-FFF2-40B4-BE49-F238E27FC236}">
                <a16:creationId xmlns:a16="http://schemas.microsoft.com/office/drawing/2014/main" id="{05FD7822-7B01-7F3C-AB46-1C3CA4E95F1C}"/>
              </a:ext>
            </a:extLst>
          </p:cNvPr>
          <p:cNvGrpSpPr/>
          <p:nvPr/>
        </p:nvGrpSpPr>
        <p:grpSpPr>
          <a:xfrm>
            <a:off x="0" y="5417721"/>
            <a:ext cx="12192000" cy="1080000"/>
            <a:chOff x="0" y="5417721"/>
            <a:chExt cx="12192000" cy="1080000"/>
          </a:xfrm>
        </p:grpSpPr>
        <p:sp>
          <p:nvSpPr>
            <p:cNvPr id="4" name="Rectangle 3">
              <a:extLst>
                <a:ext uri="{FF2B5EF4-FFF2-40B4-BE49-F238E27FC236}">
                  <a16:creationId xmlns:a16="http://schemas.microsoft.com/office/drawing/2014/main" id="{D8244079-C29E-5008-5906-90428386605F}"/>
                </a:ext>
              </a:extLst>
            </p:cNvPr>
            <p:cNvSpPr/>
            <p:nvPr/>
          </p:nvSpPr>
          <p:spPr>
            <a:xfrm>
              <a:off x="0" y="5417721"/>
              <a:ext cx="12192000" cy="1080000"/>
            </a:xfrm>
            <a:prstGeom prst="rect">
              <a:avLst/>
            </a:prstGeom>
            <a:gradFill flip="none" rotWithShape="1">
              <a:gsLst>
                <a:gs pos="0">
                  <a:srgbClr val="D80C31">
                    <a:alpha val="0"/>
                  </a:srgbClr>
                </a:gs>
                <a:gs pos="100000">
                  <a:srgbClr val="D80C31"/>
                </a:gs>
              </a:gsLst>
              <a:lin ang="0" scaled="1"/>
              <a:tileRect/>
            </a:gra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9366250" algn="l"/>
                  <a:tab pos="9731375" algn="l"/>
                </a:tabLst>
                <a:defRPr/>
              </a:pPr>
              <a:r>
                <a:rPr kumimoji="0" lang="en-GB" sz="4000" b="0" i="0" u="none" strike="noStrike" kern="1200" cap="none" spc="0" normalizeH="0" baseline="0" noProof="0">
                  <a:ln>
                    <a:noFill/>
                  </a:ln>
                  <a:solidFill>
                    <a:srgbClr val="F7D5CD"/>
                  </a:solidFill>
                  <a:effectLst/>
                  <a:uLnTx/>
                  <a:uFillTx/>
                  <a:latin typeface="Calibri" panose="020F0502020204030204"/>
                  <a:ea typeface="+mn-ea"/>
                  <a:cs typeface="+mn-cs"/>
                </a:rPr>
                <a:t>	Science</a:t>
              </a:r>
            </a:p>
          </p:txBody>
        </p:sp>
        <p:pic>
          <p:nvPicPr>
            <p:cNvPr id="5" name="Picture 4" descr="A graphic of a person holding a globe&#10;&#10;Description automatically generated with medium confidence">
              <a:extLst>
                <a:ext uri="{FF2B5EF4-FFF2-40B4-BE49-F238E27FC236}">
                  <a16:creationId xmlns:a16="http://schemas.microsoft.com/office/drawing/2014/main" id="{EFCC10BF-88FE-767D-ABB7-71DEB54FB576}"/>
                </a:ext>
              </a:extLst>
            </p:cNvPr>
            <p:cNvPicPr>
              <a:picLocks noChangeAspect="1"/>
            </p:cNvPicPr>
            <p:nvPr/>
          </p:nvPicPr>
          <p:blipFill>
            <a:blip r:embed="rId6" cstate="screen">
              <a:clrChange>
                <a:clrFrom>
                  <a:srgbClr val="FFFFFF"/>
                </a:clrFrom>
                <a:clrTo>
                  <a:srgbClr val="FFFFFF">
                    <a:alpha val="0"/>
                  </a:srgbClr>
                </a:clrTo>
              </a:clrChange>
              <a:biLevel thresh="50000"/>
              <a:extLst>
                <a:ext uri="{28A0092B-C50C-407E-A947-70E740481C1C}">
                  <a14:useLocalDpi xmlns:a14="http://schemas.microsoft.com/office/drawing/2010/main"/>
                </a:ext>
              </a:extLst>
            </a:blip>
            <a:stretch>
              <a:fillRect/>
            </a:stretch>
          </p:blipFill>
          <p:spPr>
            <a:xfrm>
              <a:off x="11165305" y="5492499"/>
              <a:ext cx="936000" cy="936000"/>
            </a:xfrm>
            <a:prstGeom prst="rect">
              <a:avLst/>
            </a:prstGeom>
          </p:spPr>
        </p:pic>
      </p:grpSp>
      <p:sp>
        <p:nvSpPr>
          <p:cNvPr id="2" name="Rounded Rectangular Callout 1">
            <a:extLst>
              <a:ext uri="{FF2B5EF4-FFF2-40B4-BE49-F238E27FC236}">
                <a16:creationId xmlns:a16="http://schemas.microsoft.com/office/drawing/2014/main" id="{AA855624-31EB-184C-28C2-FC6792834B79}"/>
              </a:ext>
            </a:extLst>
          </p:cNvPr>
          <p:cNvSpPr/>
          <p:nvPr/>
        </p:nvSpPr>
        <p:spPr>
          <a:xfrm>
            <a:off x="2612500" y="1572836"/>
            <a:ext cx="6947228" cy="3324576"/>
          </a:xfrm>
          <a:prstGeom prst="wedgeRoundRectCallout">
            <a:avLst>
              <a:gd name="adj1" fmla="val 40284"/>
              <a:gd name="adj2" fmla="val 59316"/>
              <a:gd name="adj3" fmla="val 16667"/>
            </a:avLst>
          </a:prstGeom>
          <a:solidFill>
            <a:srgbClr val="DDD1E8"/>
          </a:solidFill>
          <a:ln w="6350">
            <a:solidFill>
              <a:srgbClr val="662483"/>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0" i="0" u="none" strike="noStrike" kern="1200" cap="none" spc="0" normalizeH="0" baseline="0" noProof="0">
                <a:ln>
                  <a:noFill/>
                </a:ln>
                <a:solidFill>
                  <a:srgbClr val="662483"/>
                </a:solidFill>
                <a:effectLst/>
                <a:uLnTx/>
                <a:uFillTx/>
                <a:latin typeface="Calibri" panose="020F0502020204030204" pitchFamily="34" charset="0"/>
                <a:ea typeface="+mn-ea"/>
                <a:cs typeface="Times New Roman" panose="02020603050405020304" pitchFamily="18" charset="0"/>
              </a:rPr>
              <a:t>At first, I found the science experiment about heating water hard because I started the stopwatch at the wrong time, but I started again and didn’t give up.</a:t>
            </a:r>
          </a:p>
        </p:txBody>
      </p:sp>
    </p:spTree>
    <p:extLst>
      <p:ext uri="{BB962C8B-B14F-4D97-AF65-F5344CB8AC3E}">
        <p14:creationId xmlns:p14="http://schemas.microsoft.com/office/powerpoint/2010/main" val="1076656908"/>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b="1">
                <a:solidFill>
                  <a:srgbClr val="D80C31"/>
                </a:solidFill>
              </a:rPr>
              <a:t>The internet said so</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838200" y="1909954"/>
            <a:ext cx="10515600" cy="3959225"/>
          </a:xfrm>
        </p:spPr>
        <p:txBody>
          <a:bodyPr vert="horz" lIns="91440" tIns="45720" rIns="91440" bIns="45720" rtlCol="0" anchor="t">
            <a:normAutofit/>
          </a:bodyPr>
          <a:lstStyle/>
          <a:p>
            <a:r>
              <a:rPr lang="en-GB">
                <a:cs typeface="Calibri"/>
              </a:rPr>
              <a:t>Students need support in finding resources – curated sets for younger students, jumping off points for older ones.</a:t>
            </a:r>
          </a:p>
          <a:p>
            <a:r>
              <a:rPr lang="en-GB">
                <a:cs typeface="Calibri"/>
              </a:rPr>
              <a:t>Students are generally not very discriminating.</a:t>
            </a:r>
          </a:p>
          <a:p>
            <a:r>
              <a:rPr lang="en-GB">
                <a:cs typeface="Calibri"/>
              </a:rPr>
              <a:t>Students do not collect referencing data as a matter of course, particularly for images.</a:t>
            </a:r>
          </a:p>
          <a:p>
            <a:r>
              <a:rPr lang="en-GB">
                <a:cs typeface="Calibri"/>
              </a:rPr>
              <a:t>Are we modelling and valuing this?</a:t>
            </a:r>
          </a:p>
        </p:txBody>
      </p:sp>
      <p:pic>
        <p:nvPicPr>
          <p:cNvPr id="6" name="Picture 5" descr="A graphic of a person holding a sword and a dragon&#10;&#10;Description automatically generated with low confidence">
            <a:extLst>
              <a:ext uri="{FF2B5EF4-FFF2-40B4-BE49-F238E27FC236}">
                <a16:creationId xmlns:a16="http://schemas.microsoft.com/office/drawing/2014/main" id="{D4BD8886-3B11-3267-62A4-AF0412A8FC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80732" y="109954"/>
            <a:ext cx="2955812" cy="1800000"/>
          </a:xfrm>
          <a:prstGeom prst="roundRect">
            <a:avLst/>
          </a:prstGeom>
          <a:ln>
            <a:noFill/>
          </a:ln>
          <a:effectLst/>
        </p:spPr>
      </p:pic>
    </p:spTree>
    <p:extLst>
      <p:ext uri="{BB962C8B-B14F-4D97-AF65-F5344CB8AC3E}">
        <p14:creationId xmlns:p14="http://schemas.microsoft.com/office/powerpoint/2010/main" val="33647470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b="1">
                <a:solidFill>
                  <a:srgbClr val="D80C31"/>
                </a:solidFill>
              </a:rPr>
              <a:t>I don’t know what to write!</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838200" y="2404836"/>
            <a:ext cx="10515600" cy="3578225"/>
          </a:xfrm>
        </p:spPr>
        <p:txBody>
          <a:bodyPr vert="horz" lIns="91440" tIns="45720" rIns="91440" bIns="45720" rtlCol="0" anchor="t">
            <a:normAutofit/>
          </a:bodyPr>
          <a:lstStyle/>
          <a:p>
            <a:r>
              <a:rPr lang="en-GB">
                <a:cs typeface="Calibri"/>
              </a:rPr>
              <a:t>Students need age-appropriate support in notetaking (sometimes quite targeted).</a:t>
            </a:r>
          </a:p>
          <a:p>
            <a:r>
              <a:rPr lang="en-GB">
                <a:cs typeface="Calibri"/>
              </a:rPr>
              <a:t>Might even need live modelling!</a:t>
            </a:r>
          </a:p>
        </p:txBody>
      </p:sp>
      <p:pic>
        <p:nvPicPr>
          <p:cNvPr id="11" name="Picture 10" descr="A graphic of a person holding a sword and a dragon&#10;&#10;Description automatically generated with low confidence">
            <a:extLst>
              <a:ext uri="{FF2B5EF4-FFF2-40B4-BE49-F238E27FC236}">
                <a16:creationId xmlns:a16="http://schemas.microsoft.com/office/drawing/2014/main" id="{0B3E3125-806A-DE0B-3462-200A142BB5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80732" y="109954"/>
            <a:ext cx="2955812" cy="1800000"/>
          </a:xfrm>
          <a:prstGeom prst="roundRect">
            <a:avLst/>
          </a:prstGeom>
          <a:ln>
            <a:noFill/>
          </a:ln>
          <a:effectLst/>
        </p:spPr>
      </p:pic>
    </p:spTree>
    <p:extLst>
      <p:ext uri="{BB962C8B-B14F-4D97-AF65-F5344CB8AC3E}">
        <p14:creationId xmlns:p14="http://schemas.microsoft.com/office/powerpoint/2010/main" val="24605854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5E4713CE-D058-E826-6E2A-48F276EE36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94224" y="927034"/>
            <a:ext cx="7097776" cy="50039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FE437CDA-950E-296B-A30B-36C145D0D5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8225" cy="685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AF7A9C5-EFDF-E87C-3AD5-B72D8C046351}"/>
              </a:ext>
            </a:extLst>
          </p:cNvPr>
          <p:cNvPicPr>
            <a:picLocks noChangeAspect="1"/>
          </p:cNvPicPr>
          <p:nvPr/>
        </p:nvPicPr>
        <p:blipFill>
          <a:blip r:embed="rId4"/>
          <a:stretch>
            <a:fillRect/>
          </a:stretch>
        </p:blipFill>
        <p:spPr>
          <a:xfrm>
            <a:off x="11063515" y="135164"/>
            <a:ext cx="895350" cy="895350"/>
          </a:xfrm>
          <a:prstGeom prst="rect">
            <a:avLst/>
          </a:prstGeom>
        </p:spPr>
      </p:pic>
    </p:spTree>
    <p:extLst>
      <p:ext uri="{BB962C8B-B14F-4D97-AF65-F5344CB8AC3E}">
        <p14:creationId xmlns:p14="http://schemas.microsoft.com/office/powerpoint/2010/main" val="2015670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Re-Thinking the Idea of a School Library …</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200" y="1825625"/>
            <a:ext cx="5420096" cy="4351338"/>
          </a:xfrm>
        </p:spPr>
        <p:txBody>
          <a:bodyPr anchor="ctr">
            <a:normAutofit/>
          </a:bodyPr>
          <a:lstStyle/>
          <a:p>
            <a:pPr marL="0" indent="0">
              <a:buNone/>
            </a:pPr>
            <a:r>
              <a:rPr lang="en-GB">
                <a:solidFill>
                  <a:srgbClr val="E84E50"/>
                </a:solidFill>
              </a:rPr>
              <a:t>… as integral to the educational process.</a:t>
            </a:r>
          </a:p>
          <a:p>
            <a:pPr marL="0" indent="0">
              <a:buNone/>
            </a:pPr>
            <a:endParaRPr lang="en-GB"/>
          </a:p>
          <a:p>
            <a:pPr marL="0" indent="0">
              <a:buNone/>
            </a:pPr>
            <a:r>
              <a:rPr lang="en-GB"/>
              <a:t>History is the consequence of ideas.</a:t>
            </a:r>
          </a:p>
          <a:p>
            <a:pPr marL="0" indent="0">
              <a:buNone/>
            </a:pPr>
            <a:endParaRPr lang="en-GB" sz="2400"/>
          </a:p>
          <a:p>
            <a:pPr marL="0" indent="0" algn="r">
              <a:buNone/>
            </a:pPr>
            <a:r>
              <a:rPr lang="en-GB" sz="2400"/>
              <a:t>Jacques Ellul (1989)</a:t>
            </a:r>
            <a:endParaRPr lang="en-GB"/>
          </a:p>
        </p:txBody>
      </p:sp>
      <p:pic>
        <p:nvPicPr>
          <p:cNvPr id="6" name="Content Placeholder 5" descr="A book cover with text&#10;&#10;Description automatically generated">
            <a:extLst>
              <a:ext uri="{FF2B5EF4-FFF2-40B4-BE49-F238E27FC236}">
                <a16:creationId xmlns:a16="http://schemas.microsoft.com/office/drawing/2014/main" id="{4D7B3E49-7E79-C337-EBA0-2FDF4A6BA6AE}"/>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984607" y="1687315"/>
            <a:ext cx="2905066" cy="4489648"/>
          </a:xfrm>
        </p:spPr>
      </p:pic>
    </p:spTree>
    <p:extLst>
      <p:ext uri="{BB962C8B-B14F-4D97-AF65-F5344CB8AC3E}">
        <p14:creationId xmlns:p14="http://schemas.microsoft.com/office/powerpoint/2010/main" val="33858090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b="1">
                <a:solidFill>
                  <a:srgbClr val="009FE3"/>
                </a:solidFill>
              </a:rPr>
              <a:t>Yes, but what do YOU think?</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838200" y="2389868"/>
            <a:ext cx="10515600" cy="3549650"/>
          </a:xfrm>
        </p:spPr>
        <p:txBody>
          <a:bodyPr vert="horz" lIns="91440" tIns="45720" rIns="91440" bIns="45720" rtlCol="0" anchor="t">
            <a:normAutofit/>
          </a:bodyPr>
          <a:lstStyle/>
          <a:p>
            <a:r>
              <a:rPr lang="en-GB">
                <a:cs typeface="Calibri"/>
              </a:rPr>
              <a:t>Students need help </a:t>
            </a:r>
            <a:r>
              <a:rPr lang="en-GB" b="1">
                <a:cs typeface="Calibri"/>
              </a:rPr>
              <a:t>applying</a:t>
            </a:r>
            <a:r>
              <a:rPr lang="en-GB">
                <a:cs typeface="Calibri"/>
              </a:rPr>
              <a:t> what they have found out, particularly if they are switching format</a:t>
            </a:r>
          </a:p>
          <a:p>
            <a:r>
              <a:rPr lang="en-GB">
                <a:cs typeface="Calibri"/>
              </a:rPr>
              <a:t>Students need help constructing understanding</a:t>
            </a:r>
          </a:p>
          <a:p>
            <a:endParaRPr lang="en-GB">
              <a:cs typeface="Calibri"/>
            </a:endParaRPr>
          </a:p>
        </p:txBody>
      </p:sp>
      <p:pic>
        <p:nvPicPr>
          <p:cNvPr id="4" name="Picture 3" descr="A picture containing clipart, line art, font, design&#10;&#10;Description automatically generated">
            <a:extLst>
              <a:ext uri="{FF2B5EF4-FFF2-40B4-BE49-F238E27FC236}">
                <a16:creationId xmlns:a16="http://schemas.microsoft.com/office/drawing/2014/main" id="{14F975B6-023E-FF96-FB8C-754756D64F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81187" y="61292"/>
            <a:ext cx="3271566" cy="1800000"/>
          </a:xfrm>
          <a:prstGeom prst="roundRect">
            <a:avLst/>
          </a:prstGeom>
          <a:ln>
            <a:noFill/>
          </a:ln>
          <a:effectLst/>
        </p:spPr>
      </p:pic>
    </p:spTree>
    <p:extLst>
      <p:ext uri="{BB962C8B-B14F-4D97-AF65-F5344CB8AC3E}">
        <p14:creationId xmlns:p14="http://schemas.microsoft.com/office/powerpoint/2010/main" val="42321570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normAutofit/>
          </a:bodyPr>
          <a:lstStyle/>
          <a:p>
            <a:r>
              <a:rPr lang="en-GB" b="1"/>
              <a:t>Your turn (4): </a:t>
            </a:r>
            <a:r>
              <a:rPr kumimoji="0" lang="en-GB" sz="4400" b="1" i="1" u="none" strike="noStrike" kern="1200" cap="none" spc="0" normalizeH="0" baseline="0" noProof="0">
                <a:ln>
                  <a:noFill/>
                </a:ln>
                <a:solidFill>
                  <a:prstClr val="black"/>
                </a:solidFill>
                <a:effectLst/>
                <a:uLnTx/>
                <a:uFillTx/>
                <a:latin typeface="Calibri" panose="020F0502020204030204"/>
                <a:ea typeface="+mn-ea"/>
                <a:cs typeface="+mn-cs"/>
              </a:rPr>
              <a:t>Skilfully does it</a:t>
            </a:r>
            <a:b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br>
            <a:endParaRPr lang="en-GB" b="1"/>
          </a:p>
        </p:txBody>
      </p:sp>
      <p:sp>
        <p:nvSpPr>
          <p:cNvPr id="9" name="TextBox 8">
            <a:extLst>
              <a:ext uri="{FF2B5EF4-FFF2-40B4-BE49-F238E27FC236}">
                <a16:creationId xmlns:a16="http://schemas.microsoft.com/office/drawing/2014/main" id="{33BE3C3D-BA7D-DD98-B802-0E254DAB42CC}"/>
              </a:ext>
            </a:extLst>
          </p:cNvPr>
          <p:cNvSpPr txBox="1"/>
          <p:nvPr/>
        </p:nvSpPr>
        <p:spPr>
          <a:xfrm>
            <a:off x="0" y="5646542"/>
            <a:ext cx="47464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Image by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Clker-Free-Vector-Images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from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Pixabay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6597CE5-1E20-6422-4A2C-969703FF1718}"/>
              </a:ext>
            </a:extLst>
          </p:cNvPr>
          <p:cNvSpPr txBox="1"/>
          <p:nvPr/>
        </p:nvSpPr>
        <p:spPr>
          <a:xfrm>
            <a:off x="4715100" y="1977427"/>
            <a:ext cx="7476900" cy="35394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1" u="none" strike="noStrike" kern="1200" cap="none" spc="0" normalizeH="0" baseline="0" noProof="0">
                <a:ln>
                  <a:noFill/>
                </a:ln>
                <a:solidFill>
                  <a:prstClr val="black"/>
                </a:solidFill>
                <a:effectLst/>
                <a:uLnTx/>
                <a:uFillTx/>
                <a:latin typeface="Calibri" panose="020F0502020204030204"/>
                <a:ea typeface="+mn-ea"/>
                <a:cs typeface="+mn-cs"/>
              </a:rPr>
              <a:t>Have a look at the skill sets. </a:t>
            </a:r>
            <a:r>
              <a:rPr lang="en-GB" sz="3200">
                <a:solidFill>
                  <a:prstClr val="black"/>
                </a:solidFill>
                <a:latin typeface="Calibri" panose="020F0502020204030204"/>
              </a:rPr>
              <a:t>Are there particular skill sets that you as a librarian tend to focus on more than others? If so, why?</a:t>
            </a:r>
            <a:endParaRPr kumimoji="0" lang="en-GB"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a:solidFill>
                  <a:prstClr val="black"/>
                </a:solidFill>
                <a:latin typeface="Calibri" panose="020F0502020204030204"/>
              </a:rPr>
              <a:t>How do </a:t>
            </a:r>
            <a:r>
              <a:rPr lang="en-GB" sz="3200" i="1">
                <a:solidFill>
                  <a:prstClr val="black"/>
                </a:solidFill>
                <a:latin typeface="Calibri" panose="020F0502020204030204"/>
              </a:rPr>
              <a:t>you</a:t>
            </a:r>
            <a:r>
              <a:rPr lang="en-GB" sz="3200">
                <a:solidFill>
                  <a:prstClr val="black"/>
                </a:solidFill>
                <a:latin typeface="Calibri" panose="020F0502020204030204"/>
              </a:rPr>
              <a:t> scaffold reading for information and thoughtful note making?</a:t>
            </a:r>
            <a:endParaRPr kumimoji="0" lang="en-GB"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295F5B08-3ECE-AFB9-0620-2D8B6FB4AFDC}"/>
              </a:ext>
            </a:extLst>
          </p:cNvPr>
          <p:cNvGrpSpPr/>
          <p:nvPr/>
        </p:nvGrpSpPr>
        <p:grpSpPr>
          <a:xfrm>
            <a:off x="222391" y="1832231"/>
            <a:ext cx="4212897" cy="3857434"/>
            <a:chOff x="222391" y="1832231"/>
            <a:chExt cx="4212897" cy="3857434"/>
          </a:xfrm>
        </p:grpSpPr>
        <p:pic>
          <p:nvPicPr>
            <p:cNvPr id="7" name="Picture 6" descr="A pair of white and orange speech bubbles&#10;&#10;Description automatically generated with low confidence">
              <a:extLst>
                <a:ext uri="{FF2B5EF4-FFF2-40B4-BE49-F238E27FC236}">
                  <a16:creationId xmlns:a16="http://schemas.microsoft.com/office/drawing/2014/main" id="{0D87B14D-0DA7-0978-7597-E35E5D7F3A80}"/>
                </a:ext>
              </a:extLst>
            </p:cNvPr>
            <p:cNvPicPr>
              <a:picLocks noChangeAspect="1"/>
            </p:cNvPicPr>
            <p:nvPr/>
          </p:nvPicPr>
          <p:blipFill>
            <a:blip r:embed="rId4">
              <a:biLevel thresh="75000"/>
              <a:extLst>
                <a:ext uri="{28A0092B-C50C-407E-A947-70E740481C1C}">
                  <a14:useLocalDpi xmlns:a14="http://schemas.microsoft.com/office/drawing/2010/main"/>
                </a:ext>
              </a:extLst>
            </a:blip>
            <a:stretch>
              <a:fillRect/>
            </a:stretch>
          </p:blipFill>
          <p:spPr>
            <a:xfrm>
              <a:off x="222391" y="1832231"/>
              <a:ext cx="4212897" cy="3857434"/>
            </a:xfrm>
            <a:prstGeom prst="rect">
              <a:avLst/>
            </a:prstGeom>
          </p:spPr>
        </p:pic>
        <p:pic>
          <p:nvPicPr>
            <p:cNvPr id="8" name="Picture 7" descr="A white circle with red text&#10;&#10;Description automatically generated">
              <a:extLst>
                <a:ext uri="{FF2B5EF4-FFF2-40B4-BE49-F238E27FC236}">
                  <a16:creationId xmlns:a16="http://schemas.microsoft.com/office/drawing/2014/main" id="{91A48E3B-79B3-E195-8578-E006AC7C1D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7550" y="2210967"/>
              <a:ext cx="1150964" cy="1150964"/>
            </a:xfrm>
            <a:prstGeom prst="rect">
              <a:avLst/>
            </a:prstGeom>
          </p:spPr>
        </p:pic>
        <p:pic>
          <p:nvPicPr>
            <p:cNvPr id="12" name="Picture 11" descr="A blue text on a white circle&#10;&#10;Description automatically generated">
              <a:extLst>
                <a:ext uri="{FF2B5EF4-FFF2-40B4-BE49-F238E27FC236}">
                  <a16:creationId xmlns:a16="http://schemas.microsoft.com/office/drawing/2014/main" id="{526EA86E-0971-858E-E9B0-E858262E49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3135" y="2816275"/>
              <a:ext cx="1141373" cy="1150964"/>
            </a:xfrm>
            <a:prstGeom prst="rect">
              <a:avLst/>
            </a:prstGeom>
          </p:spPr>
        </p:pic>
      </p:grpSp>
      <p:pic>
        <p:nvPicPr>
          <p:cNvPr id="3" name="Picture 2">
            <a:extLst>
              <a:ext uri="{FF2B5EF4-FFF2-40B4-BE49-F238E27FC236}">
                <a16:creationId xmlns:a16="http://schemas.microsoft.com/office/drawing/2014/main" id="{3BF003F0-986D-1818-DEB8-2E9C5DFF087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923283" y="365125"/>
            <a:ext cx="2863135" cy="125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8487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003F0-986D-1818-DEB8-2E9C5DFF087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7378" y="836831"/>
            <a:ext cx="11797244" cy="518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600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normAutofit/>
          </a:bodyPr>
          <a:lstStyle/>
          <a:p>
            <a:r>
              <a:rPr lang="en-GB" sz="4000" b="1">
                <a:solidFill>
                  <a:srgbClr val="EC619F"/>
                </a:solidFill>
              </a:rPr>
              <a:t>Oh no, not another presentation/poster!</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838200" y="2165125"/>
            <a:ext cx="10515600" cy="3794125"/>
          </a:xfrm>
        </p:spPr>
        <p:txBody>
          <a:bodyPr vert="horz" lIns="91440" tIns="45720" rIns="91440" bIns="45720" rtlCol="0" anchor="t">
            <a:normAutofit/>
          </a:bodyPr>
          <a:lstStyle/>
          <a:p>
            <a:r>
              <a:rPr lang="en-GB"/>
              <a:t>Why this form of expression? A degree of choice in the form of expression increases engagement and is possible to manage and assess.</a:t>
            </a:r>
          </a:p>
        </p:txBody>
      </p:sp>
      <p:pic>
        <p:nvPicPr>
          <p:cNvPr id="4" name="Picture 3" descr="A graphic of a person holding a sword&#10;&#10;Description automatically generated with low confidence">
            <a:extLst>
              <a:ext uri="{FF2B5EF4-FFF2-40B4-BE49-F238E27FC236}">
                <a16:creationId xmlns:a16="http://schemas.microsoft.com/office/drawing/2014/main" id="{51C1167E-6621-5F9C-7025-5403059FC7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91090" y="61292"/>
            <a:ext cx="2862895" cy="1800000"/>
          </a:xfrm>
          <a:prstGeom prst="roundRect">
            <a:avLst/>
          </a:prstGeom>
          <a:ln>
            <a:noFill/>
          </a:ln>
          <a:effectLst/>
        </p:spPr>
      </p:pic>
    </p:spTree>
    <p:extLst>
      <p:ext uri="{BB962C8B-B14F-4D97-AF65-F5344CB8AC3E}">
        <p14:creationId xmlns:p14="http://schemas.microsoft.com/office/powerpoint/2010/main" val="13841155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cience experiment&#10;&#10;Description automatically generated">
            <a:extLst>
              <a:ext uri="{FF2B5EF4-FFF2-40B4-BE49-F238E27FC236}">
                <a16:creationId xmlns:a16="http://schemas.microsoft.com/office/drawing/2014/main" id="{44E670CD-953A-6E69-0E7E-E9AB36CEBB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02" t="-5333" r="-11922" b="-4660"/>
          <a:stretch/>
        </p:blipFill>
        <p:spPr>
          <a:xfrm>
            <a:off x="3730171" y="-142605"/>
            <a:ext cx="5646058" cy="7198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879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cience experiment&#10;&#10;Description automatically generated">
            <a:extLst>
              <a:ext uri="{FF2B5EF4-FFF2-40B4-BE49-F238E27FC236}">
                <a16:creationId xmlns:a16="http://schemas.microsoft.com/office/drawing/2014/main" id="{44E670CD-953A-6E69-0E7E-E9AB36CEBB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05837" y="1658257"/>
            <a:ext cx="2042885" cy="3541485"/>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112019AD-6F41-CF28-E78E-957BC5026A26}"/>
              </a:ext>
            </a:extLst>
          </p:cNvPr>
          <p:cNvSpPr txBox="1"/>
          <p:nvPr/>
        </p:nvSpPr>
        <p:spPr>
          <a:xfrm>
            <a:off x="2235200" y="148765"/>
            <a:ext cx="8084457" cy="1311128"/>
          </a:xfrm>
          <a:prstGeom prst="rect">
            <a:avLst/>
          </a:prstGeom>
        </p:spPr>
        <p:txBody>
          <a:bodyPr vert="horz" lIns="91440" tIns="45720" rIns="91440" bIns="45720" rtlCol="0" anchor="ctr">
            <a:normAutofit/>
          </a:bodyPr>
          <a:lstStyle>
            <a:lvl1pPr algn="ctr">
              <a:lnSpc>
                <a:spcPct val="90000"/>
              </a:lnSpc>
              <a:spcBef>
                <a:spcPct val="0"/>
              </a:spcBef>
              <a:buNone/>
              <a:defRPr sz="4400">
                <a:solidFill>
                  <a:srgbClr val="E64F4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a:latin typeface="Calibri Light" panose="020F0302020204030204"/>
              </a:rPr>
              <a:t>Eyes on the prize</a:t>
            </a:r>
            <a:endParaRPr kumimoji="0" lang="en-GB" sz="4400" b="0" i="0" u="none" strike="noStrike" kern="1200" cap="none" spc="0" normalizeH="0" baseline="0" noProof="0">
              <a:ln>
                <a:noFill/>
              </a:ln>
              <a:solidFill>
                <a:srgbClr val="E64F4F"/>
              </a:solidFill>
              <a:effectLst/>
              <a:uLnTx/>
              <a:uFillTx/>
              <a:latin typeface="Calibri Light" panose="020F0302020204030204"/>
              <a:ea typeface="+mj-ea"/>
              <a:cs typeface="+mj-cs"/>
            </a:endParaRPr>
          </a:p>
        </p:txBody>
      </p:sp>
      <p:grpSp>
        <p:nvGrpSpPr>
          <p:cNvPr id="8" name="Group 7">
            <a:extLst>
              <a:ext uri="{FF2B5EF4-FFF2-40B4-BE49-F238E27FC236}">
                <a16:creationId xmlns:a16="http://schemas.microsoft.com/office/drawing/2014/main" id="{C72F1053-AEC4-203B-0496-37F222D2163A}"/>
              </a:ext>
            </a:extLst>
          </p:cNvPr>
          <p:cNvGrpSpPr/>
          <p:nvPr/>
        </p:nvGrpSpPr>
        <p:grpSpPr>
          <a:xfrm>
            <a:off x="9109616" y="4251479"/>
            <a:ext cx="2893698" cy="2693003"/>
            <a:chOff x="9399903" y="3611638"/>
            <a:chExt cx="2893698" cy="2693003"/>
          </a:xfrm>
        </p:grpSpPr>
        <p:pic>
          <p:nvPicPr>
            <p:cNvPr id="5" name="Picture 4" descr="A diagram of a variety of skills&#10;&#10;Description automatically generated">
              <a:extLst>
                <a:ext uri="{FF2B5EF4-FFF2-40B4-BE49-F238E27FC236}">
                  <a16:creationId xmlns:a16="http://schemas.microsoft.com/office/drawing/2014/main" id="{587A8621-DA00-643B-2982-737D08AEA6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99903" y="3611638"/>
              <a:ext cx="2893698" cy="2293256"/>
            </a:xfrm>
            <a:prstGeom prst="triangle">
              <a:avLst/>
            </a:prstGeom>
          </p:spPr>
        </p:pic>
        <p:pic>
          <p:nvPicPr>
            <p:cNvPr id="7" name="Graphic 6" descr="Magnifying glass outline">
              <a:extLst>
                <a:ext uri="{FF2B5EF4-FFF2-40B4-BE49-F238E27FC236}">
                  <a16:creationId xmlns:a16="http://schemas.microsoft.com/office/drawing/2014/main" id="{E9D1B9BA-89D6-141B-5CD7-A23D006CE41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29687" y="5390241"/>
              <a:ext cx="914400" cy="914400"/>
            </a:xfrm>
            <a:prstGeom prst="rect">
              <a:avLst/>
            </a:prstGeom>
          </p:spPr>
        </p:pic>
      </p:grpSp>
      <p:pic>
        <p:nvPicPr>
          <p:cNvPr id="4" name="Picture 3" descr="A diagram of a science experiment&#10;&#10;Description automatically generated">
            <a:extLst>
              <a:ext uri="{FF2B5EF4-FFF2-40B4-BE49-F238E27FC236}">
                <a16:creationId xmlns:a16="http://schemas.microsoft.com/office/drawing/2014/main" id="{0DBACE76-9F6D-B846-DC49-96BFEBBA5C4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67428" y="3104851"/>
            <a:ext cx="2714843" cy="2293256"/>
          </a:xfrm>
          <a:prstGeom prst="rect">
            <a:avLst/>
          </a:prstGeom>
          <a:ln>
            <a:noFill/>
          </a:ln>
          <a:effectLst>
            <a:outerShdw blurRad="292100" dist="139700" dir="2700000" algn="tl" rotWithShape="0">
              <a:srgbClr val="333333">
                <a:alpha val="65000"/>
              </a:srgbClr>
            </a:outerShdw>
          </a:effectLst>
        </p:spPr>
      </p:pic>
      <p:pic>
        <p:nvPicPr>
          <p:cNvPr id="9" name="Picture 8" descr="A diagram of a science experiment&#10;&#10;Description automatically generated">
            <a:extLst>
              <a:ext uri="{FF2B5EF4-FFF2-40B4-BE49-F238E27FC236}">
                <a16:creationId xmlns:a16="http://schemas.microsoft.com/office/drawing/2014/main" id="{5697BBEC-1FBD-4B6A-79DA-EEED4B0F189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20801" y="1658257"/>
            <a:ext cx="2714843" cy="10571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9396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a:extLst>
              <a:ext uri="{FF2B5EF4-FFF2-40B4-BE49-F238E27FC236}">
                <a16:creationId xmlns:a16="http://schemas.microsoft.com/office/drawing/2014/main" id="{6E130BA7-9B78-56CC-E233-229C1206B2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00460" y="1"/>
            <a:ext cx="1030917" cy="33970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F7055F9-90F1-1379-6945-955AACD51C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17072" y="3431885"/>
            <a:ext cx="2574927" cy="3796812"/>
          </a:xfrm>
          <a:prstGeom prst="rect">
            <a:avLst/>
          </a:prstGeom>
        </p:spPr>
      </p:pic>
      <p:pic>
        <p:nvPicPr>
          <p:cNvPr id="5" name="Picture 4">
            <a:extLst>
              <a:ext uri="{FF2B5EF4-FFF2-40B4-BE49-F238E27FC236}">
                <a16:creationId xmlns:a16="http://schemas.microsoft.com/office/drawing/2014/main" id="{F9DA9794-46BB-61A2-08F9-1993C227BF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9187918" y="429155"/>
            <a:ext cx="3433236" cy="2574927"/>
          </a:xfrm>
          <a:prstGeom prst="rect">
            <a:avLst/>
          </a:prstGeom>
        </p:spPr>
      </p:pic>
      <p:pic>
        <p:nvPicPr>
          <p:cNvPr id="3074" name="Picture 2">
            <a:extLst>
              <a:ext uri="{FF2B5EF4-FFF2-40B4-BE49-F238E27FC236}">
                <a16:creationId xmlns:a16="http://schemas.microsoft.com/office/drawing/2014/main" id="{53A71D71-070F-A634-BABD-C90B6C75F8A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 y="3397082"/>
            <a:ext cx="1415332" cy="34710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DEDB34D-D112-CCC9-645F-8A1C1E00095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407148" y="3429000"/>
            <a:ext cx="1461674" cy="354423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5839FFF9-59C7-4E9D-EC2D-938AA9773D66}"/>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781683" y="3414442"/>
            <a:ext cx="2435999" cy="33735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7A654F97-A7FD-70BF-C68C-0A6FE50A104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461692" y="0"/>
            <a:ext cx="25749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2568E20-B6DA-C64A-2692-0F3874E90CC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 y="0"/>
            <a:ext cx="2359128" cy="3416971"/>
          </a:xfrm>
          <a:prstGeom prst="rect">
            <a:avLst/>
          </a:prstGeom>
        </p:spPr>
      </p:pic>
      <p:pic>
        <p:nvPicPr>
          <p:cNvPr id="3080" name="Picture 8">
            <a:extLst>
              <a:ext uri="{FF2B5EF4-FFF2-40B4-BE49-F238E27FC236}">
                <a16:creationId xmlns:a16="http://schemas.microsoft.com/office/drawing/2014/main" id="{D69846CE-A260-3EF1-4097-4C1348DCF66B}"/>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325679" y="3426762"/>
            <a:ext cx="1502108" cy="34530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45856AC0-63A2-5F68-5CC5-0CFD715DC26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893977" y="3494652"/>
            <a:ext cx="2435999" cy="337351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7DA89FEF-6499-0EC8-A3E1-357C2523B015}"/>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6833792" y="3433237"/>
            <a:ext cx="1431131" cy="348044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8E861C22-9F78-37A5-0A8B-5D445A9FEAEE}"/>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77596" y="23438"/>
            <a:ext cx="2574927" cy="343748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CADF8F91-07BB-8EE1-4E31-751B4EF77F6F}"/>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2378990" y="0"/>
            <a:ext cx="2359129" cy="342676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25996906-D302-CEDC-4EBF-E899675E5D30}"/>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8254915" y="3436651"/>
            <a:ext cx="1362156" cy="348951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C9DC23FC-D9DE-F5B8-B0FD-B9A1266FA944}"/>
              </a:ext>
            </a:extLst>
          </p:cNvPr>
          <p:cNvGrpSpPr/>
          <p:nvPr/>
        </p:nvGrpSpPr>
        <p:grpSpPr>
          <a:xfrm>
            <a:off x="0" y="5417721"/>
            <a:ext cx="12192000" cy="1080000"/>
            <a:chOff x="0" y="5417721"/>
            <a:chExt cx="12192000" cy="1080000"/>
          </a:xfrm>
        </p:grpSpPr>
        <p:sp>
          <p:nvSpPr>
            <p:cNvPr id="3" name="Rectangle 2">
              <a:extLst>
                <a:ext uri="{FF2B5EF4-FFF2-40B4-BE49-F238E27FC236}">
                  <a16:creationId xmlns:a16="http://schemas.microsoft.com/office/drawing/2014/main" id="{00906900-C5E2-4569-9A1D-B398AFBD449D}"/>
                </a:ext>
              </a:extLst>
            </p:cNvPr>
            <p:cNvSpPr/>
            <p:nvPr/>
          </p:nvSpPr>
          <p:spPr>
            <a:xfrm>
              <a:off x="0" y="5417721"/>
              <a:ext cx="12192000" cy="1080000"/>
            </a:xfrm>
            <a:prstGeom prst="rect">
              <a:avLst/>
            </a:prstGeom>
            <a:gradFill flip="none" rotWithShape="1">
              <a:gsLst>
                <a:gs pos="0">
                  <a:srgbClr val="EC619F">
                    <a:alpha val="0"/>
                  </a:srgbClr>
                </a:gs>
                <a:gs pos="100000">
                  <a:srgbClr val="EC619F"/>
                </a:gs>
              </a:gsLst>
              <a:lin ang="0" scaled="1"/>
              <a:tileRect/>
            </a:gra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8223250" algn="l"/>
                </a:tabLst>
                <a:defRPr/>
              </a:pPr>
              <a:r>
                <a:rPr kumimoji="0" lang="en-GB" sz="4000" b="0" i="0" u="none" strike="noStrike" kern="1200" cap="none" spc="0" normalizeH="0" baseline="0" noProof="0">
                  <a:ln>
                    <a:noFill/>
                  </a:ln>
                  <a:solidFill>
                    <a:srgbClr val="FADEEC"/>
                  </a:solidFill>
                  <a:effectLst/>
                  <a:uLnTx/>
                  <a:uFillTx/>
                  <a:latin typeface="Calibri" panose="020F0502020204030204"/>
                  <a:ea typeface="+mn-ea"/>
                  <a:cs typeface="+mn-cs"/>
                </a:rPr>
                <a:t>	Art &amp; Design</a:t>
              </a:r>
            </a:p>
          </p:txBody>
        </p:sp>
        <p:pic>
          <p:nvPicPr>
            <p:cNvPr id="2" name="Picture 1" descr="A picture containing sketch, drawing, line art, clipart&#10;&#10;Description automatically generated">
              <a:extLst>
                <a:ext uri="{FF2B5EF4-FFF2-40B4-BE49-F238E27FC236}">
                  <a16:creationId xmlns:a16="http://schemas.microsoft.com/office/drawing/2014/main" id="{F5CA39C6-5DB1-5009-0B45-224F9ADCE6E6}"/>
                </a:ext>
              </a:extLst>
            </p:cNvPr>
            <p:cNvPicPr>
              <a:picLocks noChangeAspect="1"/>
            </p:cNvPicPr>
            <p:nvPr/>
          </p:nvPicPr>
          <p:blipFill>
            <a:blip r:embed="rId15" cstate="screen">
              <a:clrChange>
                <a:clrFrom>
                  <a:srgbClr val="FFFFFF"/>
                </a:clrFrom>
                <a:clrTo>
                  <a:srgbClr val="FFFFFF">
                    <a:alpha val="0"/>
                  </a:srgbClr>
                </a:clrTo>
              </a:clrChange>
              <a:biLevel thresh="50000"/>
              <a:extLst>
                <a:ext uri="{28A0092B-C50C-407E-A947-70E740481C1C}">
                  <a14:useLocalDpi xmlns:a14="http://schemas.microsoft.com/office/drawing/2010/main"/>
                </a:ext>
              </a:extLst>
            </a:blip>
            <a:stretch>
              <a:fillRect/>
            </a:stretch>
          </p:blipFill>
          <p:spPr>
            <a:xfrm>
              <a:off x="11112000" y="5417721"/>
              <a:ext cx="1080000" cy="1080000"/>
            </a:xfrm>
            <a:prstGeom prst="rect">
              <a:avLst/>
            </a:prstGeom>
          </p:spPr>
        </p:pic>
      </p:grpSp>
    </p:spTree>
    <p:extLst>
      <p:ext uri="{BB962C8B-B14F-4D97-AF65-F5344CB8AC3E}">
        <p14:creationId xmlns:p14="http://schemas.microsoft.com/office/powerpoint/2010/main" val="768866676"/>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E6B2A13-9754-F292-60AE-A95107D4C23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7470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tree, person&#10;&#10;Description automatically generated">
            <a:extLst>
              <a:ext uri="{FF2B5EF4-FFF2-40B4-BE49-F238E27FC236}">
                <a16:creationId xmlns:a16="http://schemas.microsoft.com/office/drawing/2014/main" id="{74626700-A934-DAFB-A89E-E0FA5A9D74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2818482"/>
            <a:ext cx="4588043" cy="4039517"/>
          </a:xfrm>
          <a:prstGeom prst="rect">
            <a:avLst/>
          </a:prstGeom>
        </p:spPr>
      </p:pic>
      <p:pic>
        <p:nvPicPr>
          <p:cNvPr id="15" name="Picture 14" descr="A group of girls holding signs&#10;&#10;Description automatically generated with medium confidence">
            <a:extLst>
              <a:ext uri="{FF2B5EF4-FFF2-40B4-BE49-F238E27FC236}">
                <a16:creationId xmlns:a16="http://schemas.microsoft.com/office/drawing/2014/main" id="{D2310D2B-E30B-1B83-69BB-868CE262A8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03032" y="-20054"/>
            <a:ext cx="7988967" cy="6878053"/>
          </a:xfrm>
          <a:prstGeom prst="rect">
            <a:avLst/>
          </a:prstGeom>
        </p:spPr>
      </p:pic>
      <p:sp>
        <p:nvSpPr>
          <p:cNvPr id="3" name="Rectangle 2">
            <a:extLst>
              <a:ext uri="{FF2B5EF4-FFF2-40B4-BE49-F238E27FC236}">
                <a16:creationId xmlns:a16="http://schemas.microsoft.com/office/drawing/2014/main" id="{00906900-C5E2-4569-9A1D-B398AFBD449D}"/>
              </a:ext>
            </a:extLst>
          </p:cNvPr>
          <p:cNvSpPr/>
          <p:nvPr/>
        </p:nvSpPr>
        <p:spPr>
          <a:xfrm>
            <a:off x="0" y="5417721"/>
            <a:ext cx="12192000" cy="1080000"/>
          </a:xfrm>
          <a:prstGeom prst="rect">
            <a:avLst/>
          </a:prstGeom>
          <a:gradFill flip="none" rotWithShape="1">
            <a:gsLst>
              <a:gs pos="0">
                <a:srgbClr val="EC619F">
                  <a:alpha val="0"/>
                </a:srgbClr>
              </a:gs>
              <a:gs pos="100000">
                <a:srgbClr val="EC619F"/>
              </a:gs>
            </a:gsLst>
            <a:lin ang="0" scaled="1"/>
            <a:tileRect/>
          </a:gra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8302625" algn="l"/>
              </a:tabLst>
              <a:defRPr/>
            </a:pPr>
            <a:r>
              <a:rPr kumimoji="0" lang="en-GB" sz="4000" b="0" i="0" u="none" strike="noStrike" kern="1200" cap="none" spc="0" normalizeH="0" baseline="0" noProof="0">
                <a:ln>
                  <a:noFill/>
                </a:ln>
                <a:solidFill>
                  <a:srgbClr val="FADEEC"/>
                </a:solidFill>
                <a:effectLst/>
                <a:uLnTx/>
                <a:uFillTx/>
                <a:latin typeface="Calibri" panose="020F0502020204030204"/>
                <a:ea typeface="+mn-ea"/>
                <a:cs typeface="+mn-cs"/>
              </a:rPr>
              <a:t>	English &amp; ICT</a:t>
            </a:r>
          </a:p>
        </p:txBody>
      </p:sp>
      <p:pic>
        <p:nvPicPr>
          <p:cNvPr id="75" name="Picture 74" descr="A grey line drawing of a person&#10;&#10;Description automatically generated with low confidence">
            <a:extLst>
              <a:ext uri="{FF2B5EF4-FFF2-40B4-BE49-F238E27FC236}">
                <a16:creationId xmlns:a16="http://schemas.microsoft.com/office/drawing/2014/main" id="{DF462AFD-A13E-9E54-4664-FEFE2F17375E}"/>
              </a:ext>
            </a:extLst>
          </p:cNvPr>
          <p:cNvPicPr>
            <a:picLocks noChangeAspect="1"/>
          </p:cNvPicPr>
          <p:nvPr/>
        </p:nvPicPr>
        <p:blipFill>
          <a:blip r:embed="rId4" cstate="screen">
            <a:clrChange>
              <a:clrFrom>
                <a:srgbClr val="FFFFFF"/>
              </a:clrFrom>
              <a:clrTo>
                <a:srgbClr val="FFFFFF">
                  <a:alpha val="0"/>
                </a:srgbClr>
              </a:clrTo>
            </a:clrChange>
            <a:biLevel thresh="50000"/>
            <a:extLst>
              <a:ext uri="{28A0092B-C50C-407E-A947-70E740481C1C}">
                <a14:useLocalDpi xmlns:a14="http://schemas.microsoft.com/office/drawing/2010/main"/>
              </a:ext>
            </a:extLst>
          </a:blip>
          <a:stretch>
            <a:fillRect/>
          </a:stretch>
        </p:blipFill>
        <p:spPr>
          <a:xfrm>
            <a:off x="7310021" y="5417721"/>
            <a:ext cx="1080000" cy="1080000"/>
          </a:xfrm>
          <a:prstGeom prst="rect">
            <a:avLst/>
          </a:prstGeom>
        </p:spPr>
      </p:pic>
      <p:pic>
        <p:nvPicPr>
          <p:cNvPr id="76" name="Picture 75" descr="A person holding a scroll&#10;&#10;Description automatically generated with low confidence">
            <a:extLst>
              <a:ext uri="{FF2B5EF4-FFF2-40B4-BE49-F238E27FC236}">
                <a16:creationId xmlns:a16="http://schemas.microsoft.com/office/drawing/2014/main" id="{13604569-DC00-F502-154A-B22F708FD2DA}"/>
              </a:ext>
            </a:extLst>
          </p:cNvPr>
          <p:cNvPicPr>
            <a:picLocks noChangeAspect="1"/>
          </p:cNvPicPr>
          <p:nvPr/>
        </p:nvPicPr>
        <p:blipFill>
          <a:blip r:embed="rId5" cstate="screen">
            <a:clrChange>
              <a:clrFrom>
                <a:srgbClr val="FFFFFF"/>
              </a:clrFrom>
              <a:clrTo>
                <a:srgbClr val="FFFFFF">
                  <a:alpha val="0"/>
                </a:srgbClr>
              </a:clrTo>
            </a:clrChange>
            <a:biLevel thresh="50000"/>
            <a:extLst>
              <a:ext uri="{28A0092B-C50C-407E-A947-70E740481C1C}">
                <a14:useLocalDpi xmlns:a14="http://schemas.microsoft.com/office/drawing/2010/main"/>
              </a:ext>
            </a:extLst>
          </a:blip>
          <a:stretch>
            <a:fillRect/>
          </a:stretch>
        </p:blipFill>
        <p:spPr>
          <a:xfrm>
            <a:off x="11112000" y="5417721"/>
            <a:ext cx="1080000" cy="1080000"/>
          </a:xfrm>
          <a:prstGeom prst="rect">
            <a:avLst/>
          </a:prstGeom>
        </p:spPr>
      </p:pic>
      <p:pic>
        <p:nvPicPr>
          <p:cNvPr id="17" name="Picture 16" descr="A group of girls in a classroom&#10;&#10;Description automatically generated with medium confidence">
            <a:extLst>
              <a:ext uri="{FF2B5EF4-FFF2-40B4-BE49-F238E27FC236}">
                <a16:creationId xmlns:a16="http://schemas.microsoft.com/office/drawing/2014/main" id="{A7CF9E1C-C5A9-C1C3-E839-2FD30FEBEC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 y="-20053"/>
            <a:ext cx="4203032" cy="3452296"/>
          </a:xfrm>
          <a:prstGeom prst="rect">
            <a:avLst/>
          </a:prstGeom>
        </p:spPr>
      </p:pic>
    </p:spTree>
    <p:extLst>
      <p:ext uri="{BB962C8B-B14F-4D97-AF65-F5344CB8AC3E}">
        <p14:creationId xmlns:p14="http://schemas.microsoft.com/office/powerpoint/2010/main" val="2416173643"/>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normAutofit/>
          </a:bodyPr>
          <a:lstStyle/>
          <a:p>
            <a:r>
              <a:rPr lang="en-GB" sz="4000" b="1">
                <a:solidFill>
                  <a:srgbClr val="EC619F"/>
                </a:solidFill>
              </a:rPr>
              <a:t>Oh no, not another presentation/poster!</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838200" y="2165125"/>
            <a:ext cx="10515600" cy="3794125"/>
          </a:xfrm>
        </p:spPr>
        <p:txBody>
          <a:bodyPr vert="horz" lIns="91440" tIns="45720" rIns="91440" bIns="45720" rtlCol="0" anchor="t">
            <a:normAutofit/>
          </a:bodyPr>
          <a:lstStyle/>
          <a:p>
            <a:r>
              <a:rPr lang="en-GB">
                <a:solidFill>
                  <a:schemeClr val="bg1">
                    <a:lumMod val="65000"/>
                  </a:schemeClr>
                </a:solidFill>
              </a:rPr>
              <a:t>Why this form of expression? A degree of choice in the form of expression increases engagement and is possible to manage and assess.</a:t>
            </a:r>
          </a:p>
          <a:p>
            <a:r>
              <a:rPr lang="en-GB">
                <a:cs typeface="Calibri" panose="020F0502020204030204"/>
              </a:rPr>
              <a:t>Less is more – students need guidance and support. </a:t>
            </a:r>
            <a:r>
              <a:rPr lang="en-GB"/>
              <a:t>Have you explained the assessment criteria?</a:t>
            </a:r>
            <a:endParaRPr lang="en-GB">
              <a:cs typeface="Calibri" panose="020F0502020204030204"/>
            </a:endParaRPr>
          </a:p>
        </p:txBody>
      </p:sp>
      <p:pic>
        <p:nvPicPr>
          <p:cNvPr id="4" name="Picture 3" descr="A graphic of a person holding a sword&#10;&#10;Description automatically generated with low confidence">
            <a:extLst>
              <a:ext uri="{FF2B5EF4-FFF2-40B4-BE49-F238E27FC236}">
                <a16:creationId xmlns:a16="http://schemas.microsoft.com/office/drawing/2014/main" id="{51C1167E-6621-5F9C-7025-5403059FC7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91090" y="61292"/>
            <a:ext cx="2862895" cy="1800000"/>
          </a:xfrm>
          <a:prstGeom prst="roundRect">
            <a:avLst/>
          </a:prstGeom>
          <a:ln>
            <a:noFill/>
          </a:ln>
          <a:effectLst/>
        </p:spPr>
      </p:pic>
      <p:sp>
        <p:nvSpPr>
          <p:cNvPr id="5" name="Rounded Rectangular Callout 4">
            <a:extLst>
              <a:ext uri="{FF2B5EF4-FFF2-40B4-BE49-F238E27FC236}">
                <a16:creationId xmlns:a16="http://schemas.microsoft.com/office/drawing/2014/main" id="{738E64F9-11EF-4F94-DDF4-DD5C2A873951}"/>
              </a:ext>
            </a:extLst>
          </p:cNvPr>
          <p:cNvSpPr/>
          <p:nvPr/>
        </p:nvSpPr>
        <p:spPr>
          <a:xfrm>
            <a:off x="6526881" y="4522084"/>
            <a:ext cx="4505093" cy="1437166"/>
          </a:xfrm>
          <a:prstGeom prst="wedgeRoundRectCallout">
            <a:avLst>
              <a:gd name="adj1" fmla="val -46471"/>
              <a:gd name="adj2" fmla="val 73662"/>
              <a:gd name="adj3" fmla="val 16667"/>
            </a:avLst>
          </a:prstGeom>
          <a:solidFill>
            <a:srgbClr val="DDD1E8"/>
          </a:solidFill>
          <a:ln w="6350">
            <a:solidFill>
              <a:srgbClr val="662483"/>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a:ln>
                  <a:noFill/>
                </a:ln>
                <a:solidFill>
                  <a:srgbClr val="662483"/>
                </a:solidFill>
                <a:effectLst/>
                <a:uLnTx/>
                <a:uFillTx/>
                <a:latin typeface="Calibri" panose="020F0502020204030204" pitchFamily="34" charset="0"/>
                <a:ea typeface="+mn-ea"/>
                <a:cs typeface="Times New Roman" panose="02020603050405020304" pitchFamily="18" charset="0"/>
              </a:rPr>
              <a:t>I found making the script hard.</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a:ln>
                  <a:noFill/>
                </a:ln>
                <a:solidFill>
                  <a:srgbClr val="662483"/>
                </a:solidFill>
                <a:effectLst/>
                <a:uLnTx/>
                <a:uFillTx/>
                <a:latin typeface="Calibri" panose="020F0502020204030204" pitchFamily="34" charset="0"/>
                <a:ea typeface="+mn-ea"/>
                <a:cs typeface="Times New Roman" panose="02020603050405020304" pitchFamily="18" charset="0"/>
              </a:rPr>
              <a:t>It was the amount of information I had and not my presenting.</a:t>
            </a:r>
          </a:p>
        </p:txBody>
      </p:sp>
      <p:sp>
        <p:nvSpPr>
          <p:cNvPr id="6" name="Rounded Rectangular Callout 5">
            <a:extLst>
              <a:ext uri="{FF2B5EF4-FFF2-40B4-BE49-F238E27FC236}">
                <a16:creationId xmlns:a16="http://schemas.microsoft.com/office/drawing/2014/main" id="{549BA4B9-7FE1-841B-1B04-AF9AAA0064DF}"/>
              </a:ext>
            </a:extLst>
          </p:cNvPr>
          <p:cNvSpPr/>
          <p:nvPr/>
        </p:nvSpPr>
        <p:spPr>
          <a:xfrm>
            <a:off x="838200" y="4743012"/>
            <a:ext cx="4136710" cy="995309"/>
          </a:xfrm>
          <a:prstGeom prst="wedgeRoundRectCallout">
            <a:avLst>
              <a:gd name="adj1" fmla="val 50991"/>
              <a:gd name="adj2" fmla="val 104718"/>
              <a:gd name="adj3" fmla="val 16667"/>
            </a:avLst>
          </a:prstGeom>
          <a:solidFill>
            <a:srgbClr val="DDD1E8"/>
          </a:solidFill>
          <a:ln w="6350">
            <a:solidFill>
              <a:srgbClr val="662483"/>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a:ln>
                  <a:noFill/>
                </a:ln>
                <a:solidFill>
                  <a:srgbClr val="662483"/>
                </a:solidFill>
                <a:effectLst/>
                <a:uLnTx/>
                <a:uFillTx/>
                <a:latin typeface="Calibri" panose="020F0502020204030204" pitchFamily="34" charset="0"/>
                <a:ea typeface="+mn-ea"/>
                <a:cs typeface="Times New Roman" panose="02020603050405020304" pitchFamily="18" charset="0"/>
              </a:rPr>
              <a:t>I have learnt that I need to take more notes.</a:t>
            </a:r>
          </a:p>
        </p:txBody>
      </p:sp>
    </p:spTree>
    <p:extLst>
      <p:ext uri="{BB962C8B-B14F-4D97-AF65-F5344CB8AC3E}">
        <p14:creationId xmlns:p14="http://schemas.microsoft.com/office/powerpoint/2010/main" val="251000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Your Idea of a School Librarian?</a:t>
            </a:r>
            <a:endParaRPr lang="en-GB">
              <a:solidFill>
                <a:srgbClr val="FF0000"/>
              </a:solidFill>
            </a:endParaRPr>
          </a:p>
        </p:txBody>
      </p:sp>
      <p:pic>
        <p:nvPicPr>
          <p:cNvPr id="10" name="Content Placeholder 9">
            <a:extLst>
              <a:ext uri="{FF2B5EF4-FFF2-40B4-BE49-F238E27FC236}">
                <a16:creationId xmlns:a16="http://schemas.microsoft.com/office/drawing/2014/main" id="{B5EAECD5-3650-4664-B6CD-64FFA81E6864}"/>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7191019" y="1825625"/>
            <a:ext cx="3143961" cy="4351338"/>
          </a:xfrm>
        </p:spPr>
      </p:pic>
      <p:sp>
        <p:nvSpPr>
          <p:cNvPr id="7" name="TextBox 6">
            <a:extLst>
              <a:ext uri="{FF2B5EF4-FFF2-40B4-BE49-F238E27FC236}">
                <a16:creationId xmlns:a16="http://schemas.microsoft.com/office/drawing/2014/main" id="{A79621EF-B8BC-4919-979A-33B78B36770A}"/>
              </a:ext>
            </a:extLst>
          </p:cNvPr>
          <p:cNvSpPr txBox="1"/>
          <p:nvPr/>
        </p:nvSpPr>
        <p:spPr>
          <a:xfrm>
            <a:off x="7057004" y="6176963"/>
            <a:ext cx="3411990" cy="246221"/>
          </a:xfrm>
          <a:prstGeom prst="rect">
            <a:avLst/>
          </a:prstGeom>
          <a:noFill/>
        </p:spPr>
        <p:txBody>
          <a:bodyPr wrap="square" rtlCol="0">
            <a:spAutoFit/>
          </a:bodyPr>
          <a:lstStyle/>
          <a:p>
            <a:pPr algn="ctr"/>
            <a:r>
              <a:rPr lang="en-GB" sz="1000" b="1"/>
              <a:t>The Librarian</a:t>
            </a:r>
            <a:r>
              <a:rPr lang="en-GB" sz="1000"/>
              <a:t>: Image by Paul </a:t>
            </a:r>
            <a:r>
              <a:rPr lang="en-GB" sz="1000" err="1"/>
              <a:t>Kidby</a:t>
            </a:r>
            <a:r>
              <a:rPr lang="en-GB" sz="1000"/>
              <a:t> from www.paulkidby.com.</a:t>
            </a: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p:txBody>
          <a:bodyPr>
            <a:normAutofit fontScale="92500" lnSpcReduction="20000"/>
          </a:bodyPr>
          <a:lstStyle/>
          <a:p>
            <a:pPr marL="0" indent="0">
              <a:buNone/>
            </a:pPr>
            <a:r>
              <a:rPr lang="en-GB"/>
              <a:t>…The old man was peering intently at the shelves. 'I'll have to admit that he's a very competent scholar.'</a:t>
            </a:r>
          </a:p>
          <a:p>
            <a:pPr marL="0" indent="0">
              <a:buNone/>
            </a:pPr>
            <a:r>
              <a:rPr lang="en-GB"/>
              <a:t>	'Isn't he just a librarian?' </a:t>
            </a:r>
            <a:r>
              <a:rPr lang="en-GB" err="1"/>
              <a:t>Garion</a:t>
            </a:r>
            <a:r>
              <a:rPr lang="en-GB"/>
              <a:t> asked, 'somebody who looks after books?‘</a:t>
            </a:r>
          </a:p>
          <a:p>
            <a:pPr marL="0" indent="0">
              <a:buNone/>
            </a:pPr>
            <a:r>
              <a:rPr lang="en-GB"/>
              <a:t>	'That's where all the rest of scholarship starts, </a:t>
            </a:r>
            <a:r>
              <a:rPr lang="en-GB" err="1"/>
              <a:t>Garion</a:t>
            </a:r>
            <a:r>
              <a:rPr lang="en-GB"/>
              <a:t>. All the books in the world won't help you if they're just piled up in a heap.'</a:t>
            </a:r>
          </a:p>
          <a:p>
            <a:pPr marL="0" indent="0">
              <a:buNone/>
            </a:pPr>
            <a:endParaRPr lang="en-GB"/>
          </a:p>
          <a:p>
            <a:pPr marL="0" indent="0" algn="r">
              <a:buNone/>
            </a:pPr>
            <a:r>
              <a:rPr lang="en-GB" sz="2400"/>
              <a:t>David Eddings, </a:t>
            </a:r>
            <a:r>
              <a:rPr lang="en-GB" sz="2400" i="1"/>
              <a:t>King of the </a:t>
            </a:r>
            <a:r>
              <a:rPr lang="en-GB" sz="2400" i="1" err="1"/>
              <a:t>Murgos</a:t>
            </a:r>
            <a:endParaRPr lang="en-GB" sz="2400" i="1"/>
          </a:p>
          <a:p>
            <a:pPr marL="0" indent="0" algn="r">
              <a:buNone/>
            </a:pPr>
            <a:r>
              <a:rPr lang="en-GB" sz="2400"/>
              <a:t>(1989, pp. 89-90)</a:t>
            </a:r>
          </a:p>
          <a:p>
            <a:pPr marL="0" indent="0">
              <a:buNone/>
            </a:pPr>
            <a:endParaRPr lang="en-GB"/>
          </a:p>
        </p:txBody>
      </p:sp>
    </p:spTree>
    <p:extLst>
      <p:ext uri="{BB962C8B-B14F-4D97-AF65-F5344CB8AC3E}">
        <p14:creationId xmlns:p14="http://schemas.microsoft.com/office/powerpoint/2010/main" val="404992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iagram, timeline&#10;&#10;Description automatically generated">
            <a:extLst>
              <a:ext uri="{FF2B5EF4-FFF2-40B4-BE49-F238E27FC236}">
                <a16:creationId xmlns:a16="http://schemas.microsoft.com/office/drawing/2014/main" id="{0F58BBB5-F56B-19F4-2336-B83F4AB857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9906" y="-129436"/>
            <a:ext cx="9533406" cy="6709530"/>
          </a:xfrm>
          <a:prstGeom prst="rect">
            <a:avLst/>
          </a:prstGeom>
        </p:spPr>
      </p:pic>
    </p:spTree>
    <p:extLst>
      <p:ext uri="{BB962C8B-B14F-4D97-AF65-F5344CB8AC3E}">
        <p14:creationId xmlns:p14="http://schemas.microsoft.com/office/powerpoint/2010/main" val="10603495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1F54E5-0BF6-DA95-29B6-4BB2802653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623" y="102412"/>
            <a:ext cx="9978015" cy="6755588"/>
          </a:xfrm>
          <a:prstGeom prst="rect">
            <a:avLst/>
          </a:prstGeom>
        </p:spPr>
      </p:pic>
    </p:spTree>
    <p:extLst>
      <p:ext uri="{BB962C8B-B14F-4D97-AF65-F5344CB8AC3E}">
        <p14:creationId xmlns:p14="http://schemas.microsoft.com/office/powerpoint/2010/main" val="6564789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normAutofit/>
          </a:bodyPr>
          <a:lstStyle/>
          <a:p>
            <a:r>
              <a:rPr lang="en-GB" sz="4000" b="1">
                <a:solidFill>
                  <a:srgbClr val="EC619F"/>
                </a:solidFill>
              </a:rPr>
              <a:t>Oh no, not another presentation/poster!</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972457" y="2165125"/>
            <a:ext cx="10515600" cy="3794125"/>
          </a:xfrm>
        </p:spPr>
        <p:txBody>
          <a:bodyPr vert="horz" lIns="91440" tIns="45720" rIns="91440" bIns="45720" rtlCol="0" anchor="t">
            <a:normAutofit/>
          </a:bodyPr>
          <a:lstStyle/>
          <a:p>
            <a:r>
              <a:rPr lang="en-GB">
                <a:solidFill>
                  <a:schemeClr val="bg1">
                    <a:lumMod val="65000"/>
                  </a:schemeClr>
                </a:solidFill>
              </a:rPr>
              <a:t>Why this form of expression? A degree of choice in the form of expression increases engagement and is possible to manage and assess.</a:t>
            </a:r>
          </a:p>
          <a:p>
            <a:r>
              <a:rPr lang="en-GB">
                <a:solidFill>
                  <a:schemeClr val="bg1">
                    <a:lumMod val="65000"/>
                  </a:schemeClr>
                </a:solidFill>
                <a:cs typeface="Calibri" panose="020F0502020204030204"/>
              </a:rPr>
              <a:t>Less is more – students need guidance and support. </a:t>
            </a:r>
            <a:r>
              <a:rPr lang="en-GB">
                <a:solidFill>
                  <a:schemeClr val="bg1">
                    <a:lumMod val="65000"/>
                  </a:schemeClr>
                </a:solidFill>
              </a:rPr>
              <a:t>Have you explained the assessment criteria?</a:t>
            </a:r>
            <a:endParaRPr lang="en-GB">
              <a:solidFill>
                <a:schemeClr val="bg1">
                  <a:lumMod val="65000"/>
                </a:schemeClr>
              </a:solidFill>
              <a:cs typeface="Calibri" panose="020F0502020204030204"/>
            </a:endParaRPr>
          </a:p>
          <a:p>
            <a:r>
              <a:rPr lang="en-GB">
                <a:cs typeface="Calibri" panose="020F0502020204030204"/>
              </a:rPr>
              <a:t>Computers sometimes promote creativity, but sometimes stifle it!</a:t>
            </a:r>
          </a:p>
          <a:p>
            <a:r>
              <a:rPr lang="en-GB">
                <a:cs typeface="Calibri" panose="020F0502020204030204"/>
              </a:rPr>
              <a:t>Have you got time to assess presentations?</a:t>
            </a:r>
          </a:p>
        </p:txBody>
      </p:sp>
      <p:pic>
        <p:nvPicPr>
          <p:cNvPr id="4" name="Picture 3" descr="A graphic of a person holding a sword&#10;&#10;Description automatically generated with low confidence">
            <a:extLst>
              <a:ext uri="{FF2B5EF4-FFF2-40B4-BE49-F238E27FC236}">
                <a16:creationId xmlns:a16="http://schemas.microsoft.com/office/drawing/2014/main" id="{51C1167E-6621-5F9C-7025-5403059FC7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91090" y="61292"/>
            <a:ext cx="2862895" cy="1800000"/>
          </a:xfrm>
          <a:prstGeom prst="roundRect">
            <a:avLst/>
          </a:prstGeom>
          <a:ln>
            <a:noFill/>
          </a:ln>
          <a:effectLst/>
        </p:spPr>
      </p:pic>
    </p:spTree>
    <p:extLst>
      <p:ext uri="{BB962C8B-B14F-4D97-AF65-F5344CB8AC3E}">
        <p14:creationId xmlns:p14="http://schemas.microsoft.com/office/powerpoint/2010/main" val="32393228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b="1">
                <a:solidFill>
                  <a:srgbClr val="EC619F"/>
                </a:solidFill>
              </a:rPr>
              <a:t>Who do you think you are talking to?</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838200" y="1994521"/>
            <a:ext cx="10515600" cy="3959225"/>
          </a:xfrm>
        </p:spPr>
        <p:txBody>
          <a:bodyPr vert="horz" lIns="91440" tIns="45720" rIns="91440" bIns="45720" rtlCol="0" anchor="t">
            <a:normAutofit/>
          </a:bodyPr>
          <a:lstStyle/>
          <a:p>
            <a:r>
              <a:rPr lang="en-GB"/>
              <a:t>Authentic audiences increase accountability.</a:t>
            </a:r>
          </a:p>
          <a:p>
            <a:r>
              <a:rPr lang="en-GB">
                <a:cs typeface="Calibri" panose="020F0502020204030204"/>
              </a:rPr>
              <a:t>Students need to consider their audience carefully.</a:t>
            </a:r>
          </a:p>
          <a:p>
            <a:r>
              <a:rPr lang="en-GB">
                <a:cs typeface="Calibri" panose="020F0502020204030204"/>
              </a:rPr>
              <a:t>Students can be very mature about their audience.</a:t>
            </a:r>
          </a:p>
        </p:txBody>
      </p:sp>
      <p:pic>
        <p:nvPicPr>
          <p:cNvPr id="5" name="Picture 4" descr="A graphic of a person holding a sword&#10;&#10;Description automatically generated with low confidence">
            <a:extLst>
              <a:ext uri="{FF2B5EF4-FFF2-40B4-BE49-F238E27FC236}">
                <a16:creationId xmlns:a16="http://schemas.microsoft.com/office/drawing/2014/main" id="{5590AF50-D816-AFFD-C21B-9890F61492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91090" y="61292"/>
            <a:ext cx="2862895" cy="1800000"/>
          </a:xfrm>
          <a:prstGeom prst="roundRect">
            <a:avLst/>
          </a:prstGeom>
          <a:ln>
            <a:noFill/>
          </a:ln>
          <a:effectLst/>
        </p:spPr>
      </p:pic>
    </p:spTree>
    <p:extLst>
      <p:ext uri="{BB962C8B-B14F-4D97-AF65-F5344CB8AC3E}">
        <p14:creationId xmlns:p14="http://schemas.microsoft.com/office/powerpoint/2010/main" val="39821266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6851AD37-808D-4C16-52F0-024EEE55471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91390" y="-6973"/>
            <a:ext cx="12774780" cy="7185813"/>
          </a:xfrm>
          <a:prstGeom prst="rect">
            <a:avLst/>
          </a:prstGeom>
        </p:spPr>
      </p:pic>
      <p:sp>
        <p:nvSpPr>
          <p:cNvPr id="3" name="Rectangle 2">
            <a:extLst>
              <a:ext uri="{FF2B5EF4-FFF2-40B4-BE49-F238E27FC236}">
                <a16:creationId xmlns:a16="http://schemas.microsoft.com/office/drawing/2014/main" id="{00906900-C5E2-4569-9A1D-B398AFBD449D}"/>
              </a:ext>
            </a:extLst>
          </p:cNvPr>
          <p:cNvSpPr/>
          <p:nvPr/>
        </p:nvSpPr>
        <p:spPr>
          <a:xfrm>
            <a:off x="0" y="5417721"/>
            <a:ext cx="12192000" cy="1080000"/>
          </a:xfrm>
          <a:prstGeom prst="rect">
            <a:avLst/>
          </a:prstGeom>
          <a:gradFill flip="none" rotWithShape="1">
            <a:gsLst>
              <a:gs pos="0">
                <a:srgbClr val="EC619F">
                  <a:alpha val="0"/>
                </a:srgbClr>
              </a:gs>
              <a:gs pos="100000">
                <a:srgbClr val="EC619F"/>
              </a:gs>
            </a:gsLst>
            <a:lin ang="0" scaled="1"/>
            <a:tileRect/>
          </a:gra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8302625" algn="l"/>
              </a:tabLst>
              <a:defRPr/>
            </a:pPr>
            <a:r>
              <a:rPr kumimoji="0" lang="en-GB" sz="4000" b="0" i="0" u="none" strike="noStrike" kern="1200" cap="none" spc="0" normalizeH="0" baseline="0" noProof="0">
                <a:ln>
                  <a:noFill/>
                </a:ln>
                <a:solidFill>
                  <a:srgbClr val="FADEEC"/>
                </a:solidFill>
                <a:effectLst/>
                <a:uLnTx/>
                <a:uFillTx/>
                <a:latin typeface="Calibri" panose="020F0502020204030204"/>
                <a:ea typeface="+mn-ea"/>
                <a:cs typeface="+mn-cs"/>
              </a:rPr>
              <a:t>	English &amp; ICT</a:t>
            </a:r>
          </a:p>
        </p:txBody>
      </p:sp>
      <p:pic>
        <p:nvPicPr>
          <p:cNvPr id="75" name="Picture 74" descr="A grey line drawing of a person&#10;&#10;Description automatically generated with low confidence">
            <a:extLst>
              <a:ext uri="{FF2B5EF4-FFF2-40B4-BE49-F238E27FC236}">
                <a16:creationId xmlns:a16="http://schemas.microsoft.com/office/drawing/2014/main" id="{DF462AFD-A13E-9E54-4664-FEFE2F17375E}"/>
              </a:ext>
            </a:extLst>
          </p:cNvPr>
          <p:cNvPicPr>
            <a:picLocks noChangeAspect="1"/>
          </p:cNvPicPr>
          <p:nvPr/>
        </p:nvPicPr>
        <p:blipFill>
          <a:blip r:embed="rId3" cstate="screen">
            <a:clrChange>
              <a:clrFrom>
                <a:srgbClr val="FFFFFF"/>
              </a:clrFrom>
              <a:clrTo>
                <a:srgbClr val="FFFFFF">
                  <a:alpha val="0"/>
                </a:srgbClr>
              </a:clrTo>
            </a:clrChange>
            <a:biLevel thresh="50000"/>
            <a:extLst>
              <a:ext uri="{28A0092B-C50C-407E-A947-70E740481C1C}">
                <a14:useLocalDpi xmlns:a14="http://schemas.microsoft.com/office/drawing/2010/main"/>
              </a:ext>
            </a:extLst>
          </a:blip>
          <a:stretch>
            <a:fillRect/>
          </a:stretch>
        </p:blipFill>
        <p:spPr>
          <a:xfrm>
            <a:off x="7310021" y="5417721"/>
            <a:ext cx="1080000" cy="1080000"/>
          </a:xfrm>
          <a:prstGeom prst="rect">
            <a:avLst/>
          </a:prstGeom>
        </p:spPr>
      </p:pic>
      <p:pic>
        <p:nvPicPr>
          <p:cNvPr id="76" name="Picture 75" descr="A person holding a scroll&#10;&#10;Description automatically generated with low confidence">
            <a:extLst>
              <a:ext uri="{FF2B5EF4-FFF2-40B4-BE49-F238E27FC236}">
                <a16:creationId xmlns:a16="http://schemas.microsoft.com/office/drawing/2014/main" id="{13604569-DC00-F502-154A-B22F708FD2DA}"/>
              </a:ext>
            </a:extLst>
          </p:cNvPr>
          <p:cNvPicPr>
            <a:picLocks noChangeAspect="1"/>
          </p:cNvPicPr>
          <p:nvPr/>
        </p:nvPicPr>
        <p:blipFill>
          <a:blip r:embed="rId4" cstate="screen">
            <a:clrChange>
              <a:clrFrom>
                <a:srgbClr val="FFFFFF"/>
              </a:clrFrom>
              <a:clrTo>
                <a:srgbClr val="FFFFFF">
                  <a:alpha val="0"/>
                </a:srgbClr>
              </a:clrTo>
            </a:clrChange>
            <a:biLevel thresh="50000"/>
            <a:extLst>
              <a:ext uri="{28A0092B-C50C-407E-A947-70E740481C1C}">
                <a14:useLocalDpi xmlns:a14="http://schemas.microsoft.com/office/drawing/2010/main"/>
              </a:ext>
            </a:extLst>
          </a:blip>
          <a:stretch>
            <a:fillRect/>
          </a:stretch>
        </p:blipFill>
        <p:spPr>
          <a:xfrm>
            <a:off x="11112000" y="5417721"/>
            <a:ext cx="1080000" cy="1080000"/>
          </a:xfrm>
          <a:prstGeom prst="rect">
            <a:avLst/>
          </a:prstGeom>
        </p:spPr>
      </p:pic>
    </p:spTree>
    <p:extLst>
      <p:ext uri="{BB962C8B-B14F-4D97-AF65-F5344CB8AC3E}">
        <p14:creationId xmlns:p14="http://schemas.microsoft.com/office/powerpoint/2010/main" val="2487439764"/>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hildren in a classroom&#10;&#10;Description automatically generated with medium confidence">
            <a:extLst>
              <a:ext uri="{FF2B5EF4-FFF2-40B4-BE49-F238E27FC236}">
                <a16:creationId xmlns:a16="http://schemas.microsoft.com/office/drawing/2014/main" id="{6DDE3F71-27CA-9A00-5DD1-70081B9E73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1896" y="-850232"/>
            <a:ext cx="12962021" cy="9721516"/>
          </a:xfrm>
          <a:prstGeom prst="rect">
            <a:avLst/>
          </a:prstGeom>
        </p:spPr>
      </p:pic>
      <p:sp>
        <p:nvSpPr>
          <p:cNvPr id="3" name="Rectangle 2">
            <a:extLst>
              <a:ext uri="{FF2B5EF4-FFF2-40B4-BE49-F238E27FC236}">
                <a16:creationId xmlns:a16="http://schemas.microsoft.com/office/drawing/2014/main" id="{00906900-C5E2-4569-9A1D-B398AFBD449D}"/>
              </a:ext>
            </a:extLst>
          </p:cNvPr>
          <p:cNvSpPr/>
          <p:nvPr/>
        </p:nvSpPr>
        <p:spPr>
          <a:xfrm>
            <a:off x="0" y="5417721"/>
            <a:ext cx="12192000" cy="1080000"/>
          </a:xfrm>
          <a:prstGeom prst="rect">
            <a:avLst/>
          </a:prstGeom>
          <a:gradFill flip="none" rotWithShape="1">
            <a:gsLst>
              <a:gs pos="0">
                <a:srgbClr val="EC619F">
                  <a:alpha val="0"/>
                </a:srgbClr>
              </a:gs>
              <a:gs pos="100000">
                <a:srgbClr val="EC619F"/>
              </a:gs>
            </a:gsLst>
            <a:lin ang="0" scaled="1"/>
            <a:tileRect/>
          </a:gra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8302625" algn="l"/>
              </a:tabLst>
              <a:defRPr/>
            </a:pPr>
            <a:r>
              <a:rPr kumimoji="0" lang="en-GB" sz="4000" b="0" i="0" u="none" strike="noStrike" kern="1200" cap="none" spc="0" normalizeH="0" baseline="0" noProof="0">
                <a:ln>
                  <a:noFill/>
                </a:ln>
                <a:solidFill>
                  <a:srgbClr val="FADEEC"/>
                </a:solidFill>
                <a:effectLst/>
                <a:uLnTx/>
                <a:uFillTx/>
                <a:latin typeface="Calibri" panose="020F0502020204030204"/>
                <a:ea typeface="+mn-ea"/>
                <a:cs typeface="+mn-cs"/>
              </a:rPr>
              <a:t>	English &amp; ICT</a:t>
            </a:r>
          </a:p>
        </p:txBody>
      </p:sp>
      <p:pic>
        <p:nvPicPr>
          <p:cNvPr id="75" name="Picture 74" descr="A grey line drawing of a person&#10;&#10;Description automatically generated with low confidence">
            <a:extLst>
              <a:ext uri="{FF2B5EF4-FFF2-40B4-BE49-F238E27FC236}">
                <a16:creationId xmlns:a16="http://schemas.microsoft.com/office/drawing/2014/main" id="{DF462AFD-A13E-9E54-4664-FEFE2F17375E}"/>
              </a:ext>
            </a:extLst>
          </p:cNvPr>
          <p:cNvPicPr>
            <a:picLocks noChangeAspect="1"/>
          </p:cNvPicPr>
          <p:nvPr/>
        </p:nvPicPr>
        <p:blipFill>
          <a:blip r:embed="rId3" cstate="screen">
            <a:clrChange>
              <a:clrFrom>
                <a:srgbClr val="FFFFFF"/>
              </a:clrFrom>
              <a:clrTo>
                <a:srgbClr val="FFFFFF">
                  <a:alpha val="0"/>
                </a:srgbClr>
              </a:clrTo>
            </a:clrChange>
            <a:biLevel thresh="50000"/>
            <a:extLst>
              <a:ext uri="{28A0092B-C50C-407E-A947-70E740481C1C}">
                <a14:useLocalDpi xmlns:a14="http://schemas.microsoft.com/office/drawing/2010/main"/>
              </a:ext>
            </a:extLst>
          </a:blip>
          <a:stretch>
            <a:fillRect/>
          </a:stretch>
        </p:blipFill>
        <p:spPr>
          <a:xfrm>
            <a:off x="7310021" y="5417721"/>
            <a:ext cx="1080000" cy="1080000"/>
          </a:xfrm>
          <a:prstGeom prst="rect">
            <a:avLst/>
          </a:prstGeom>
        </p:spPr>
      </p:pic>
      <p:pic>
        <p:nvPicPr>
          <p:cNvPr id="76" name="Picture 75" descr="A person holding a scroll&#10;&#10;Description automatically generated with low confidence">
            <a:extLst>
              <a:ext uri="{FF2B5EF4-FFF2-40B4-BE49-F238E27FC236}">
                <a16:creationId xmlns:a16="http://schemas.microsoft.com/office/drawing/2014/main" id="{13604569-DC00-F502-154A-B22F708FD2DA}"/>
              </a:ext>
            </a:extLst>
          </p:cNvPr>
          <p:cNvPicPr>
            <a:picLocks noChangeAspect="1"/>
          </p:cNvPicPr>
          <p:nvPr/>
        </p:nvPicPr>
        <p:blipFill>
          <a:blip r:embed="rId4" cstate="screen">
            <a:clrChange>
              <a:clrFrom>
                <a:srgbClr val="FFFFFF"/>
              </a:clrFrom>
              <a:clrTo>
                <a:srgbClr val="FFFFFF">
                  <a:alpha val="0"/>
                </a:srgbClr>
              </a:clrTo>
            </a:clrChange>
            <a:biLevel thresh="50000"/>
            <a:extLst>
              <a:ext uri="{28A0092B-C50C-407E-A947-70E740481C1C}">
                <a14:useLocalDpi xmlns:a14="http://schemas.microsoft.com/office/drawing/2010/main"/>
              </a:ext>
            </a:extLst>
          </a:blip>
          <a:stretch>
            <a:fillRect/>
          </a:stretch>
        </p:blipFill>
        <p:spPr>
          <a:xfrm>
            <a:off x="11112000" y="5417721"/>
            <a:ext cx="1080000" cy="1080000"/>
          </a:xfrm>
          <a:prstGeom prst="rect">
            <a:avLst/>
          </a:prstGeom>
        </p:spPr>
      </p:pic>
    </p:spTree>
    <p:extLst>
      <p:ext uri="{BB962C8B-B14F-4D97-AF65-F5344CB8AC3E}">
        <p14:creationId xmlns:p14="http://schemas.microsoft.com/office/powerpoint/2010/main" val="596256858"/>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a:t>Your turn (5): </a:t>
            </a:r>
            <a:r>
              <a:rPr lang="en-GB" b="1"/>
              <a:t>Eyes on the prize</a:t>
            </a:r>
          </a:p>
        </p:txBody>
      </p:sp>
      <p:sp>
        <p:nvSpPr>
          <p:cNvPr id="9" name="TextBox 8">
            <a:extLst>
              <a:ext uri="{FF2B5EF4-FFF2-40B4-BE49-F238E27FC236}">
                <a16:creationId xmlns:a16="http://schemas.microsoft.com/office/drawing/2014/main" id="{33BE3C3D-BA7D-DD98-B802-0E254DAB42CC}"/>
              </a:ext>
            </a:extLst>
          </p:cNvPr>
          <p:cNvSpPr txBox="1"/>
          <p:nvPr/>
        </p:nvSpPr>
        <p:spPr>
          <a:xfrm>
            <a:off x="0" y="5646542"/>
            <a:ext cx="47464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Image by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Clker-Free-Vector-Images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from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Pixabay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6597CE5-1E20-6422-4A2C-969703FF1718}"/>
              </a:ext>
            </a:extLst>
          </p:cNvPr>
          <p:cNvSpPr txBox="1"/>
          <p:nvPr/>
        </p:nvSpPr>
        <p:spPr>
          <a:xfrm>
            <a:off x="4715100" y="1957859"/>
            <a:ext cx="74769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What interesting products have you used in the past? How have they enhanced the inquiry?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prstClr val="black"/>
                </a:solidFill>
                <a:latin typeface="Calibri" panose="020F0502020204030204"/>
              </a:rPr>
              <a:t>Have you had any occasions where the form of the product has become a distraction from your learning goals?</a:t>
            </a:r>
            <a:endParaRPr kumimoji="0" lang="en-GB"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95FF2104-7734-2EA3-D175-1DB9302074AC}"/>
              </a:ext>
            </a:extLst>
          </p:cNvPr>
          <p:cNvGrpSpPr/>
          <p:nvPr/>
        </p:nvGrpSpPr>
        <p:grpSpPr>
          <a:xfrm>
            <a:off x="222391" y="1832231"/>
            <a:ext cx="4212897" cy="3857434"/>
            <a:chOff x="222391" y="1832231"/>
            <a:chExt cx="4212897" cy="3857434"/>
          </a:xfrm>
        </p:grpSpPr>
        <p:pic>
          <p:nvPicPr>
            <p:cNvPr id="7" name="Picture 6" descr="A pair of white and orange speech bubbles&#10;&#10;Description automatically generated with low confidence">
              <a:extLst>
                <a:ext uri="{FF2B5EF4-FFF2-40B4-BE49-F238E27FC236}">
                  <a16:creationId xmlns:a16="http://schemas.microsoft.com/office/drawing/2014/main" id="{0D87B14D-0DA7-0978-7597-E35E5D7F3A80}"/>
                </a:ext>
              </a:extLst>
            </p:cNvPr>
            <p:cNvPicPr>
              <a:picLocks noChangeAspect="1"/>
            </p:cNvPicPr>
            <p:nvPr/>
          </p:nvPicPr>
          <p:blipFill>
            <a:blip r:embed="rId4">
              <a:biLevel thresh="75000"/>
              <a:extLst>
                <a:ext uri="{28A0092B-C50C-407E-A947-70E740481C1C}">
                  <a14:useLocalDpi xmlns:a14="http://schemas.microsoft.com/office/drawing/2010/main"/>
                </a:ext>
              </a:extLst>
            </a:blip>
            <a:stretch>
              <a:fillRect/>
            </a:stretch>
          </p:blipFill>
          <p:spPr>
            <a:xfrm>
              <a:off x="222391" y="1832231"/>
              <a:ext cx="4212897" cy="3857434"/>
            </a:xfrm>
            <a:prstGeom prst="rect">
              <a:avLst/>
            </a:prstGeom>
          </p:spPr>
        </p:pic>
        <p:pic>
          <p:nvPicPr>
            <p:cNvPr id="6" name="Picture 5" descr="A white circle with pink text&#10;&#10;Description automatically generated">
              <a:extLst>
                <a:ext uri="{FF2B5EF4-FFF2-40B4-BE49-F238E27FC236}">
                  <a16:creationId xmlns:a16="http://schemas.microsoft.com/office/drawing/2014/main" id="{BCBE4909-36A7-B657-93EC-FDB2036B5A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4636" y="2332383"/>
              <a:ext cx="1511300" cy="1524000"/>
            </a:xfrm>
            <a:prstGeom prst="rect">
              <a:avLst/>
            </a:prstGeom>
          </p:spPr>
        </p:pic>
      </p:grpSp>
    </p:spTree>
    <p:extLst>
      <p:ext uri="{BB962C8B-B14F-4D97-AF65-F5344CB8AC3E}">
        <p14:creationId xmlns:p14="http://schemas.microsoft.com/office/powerpoint/2010/main" val="4172241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normAutofit/>
          </a:bodyPr>
          <a:lstStyle/>
          <a:p>
            <a:r>
              <a:rPr lang="en-GB" b="1">
                <a:solidFill>
                  <a:srgbClr val="662483"/>
                </a:solidFill>
              </a:rPr>
              <a:t>“The better we get at getting better, the faster we will get better”*</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838200" y="1945269"/>
            <a:ext cx="10515600" cy="3486150"/>
          </a:xfrm>
        </p:spPr>
        <p:txBody>
          <a:bodyPr vert="horz" lIns="91440" tIns="45720" rIns="91440" bIns="45720" rtlCol="0" anchor="t">
            <a:normAutofit/>
          </a:bodyPr>
          <a:lstStyle/>
          <a:p>
            <a:r>
              <a:rPr lang="en-GB">
                <a:cs typeface="Calibri"/>
              </a:rPr>
              <a:t>Reflection is important at all stages.</a:t>
            </a:r>
          </a:p>
          <a:p>
            <a:r>
              <a:rPr lang="en-GB">
                <a:cs typeface="Calibri"/>
              </a:rPr>
              <a:t>Early reflection improves products.</a:t>
            </a:r>
          </a:p>
          <a:p>
            <a:r>
              <a:rPr lang="en-GB">
                <a:cs typeface="Calibri"/>
              </a:rPr>
              <a:t>Considered reflection can be very revealing: "I thought the problem was that I was bad at presenting, but I realised that it was because I didn't have enough information in my presentation” (Y6).</a:t>
            </a:r>
          </a:p>
          <a:p>
            <a:r>
              <a:rPr lang="en-GB">
                <a:cs typeface="Calibri"/>
              </a:rPr>
              <a:t>How do I know what they have learnt?</a:t>
            </a:r>
          </a:p>
          <a:p>
            <a:r>
              <a:rPr lang="en-GB">
                <a:cs typeface="Calibri"/>
              </a:rPr>
              <a:t>How do we carry these lessons forward?</a:t>
            </a:r>
          </a:p>
        </p:txBody>
      </p:sp>
      <p:pic>
        <p:nvPicPr>
          <p:cNvPr id="5" name="Picture 4" descr="A picture containing drawing, sketch, cartoon, illustration&#10;&#10;Description automatically generated">
            <a:extLst>
              <a:ext uri="{FF2B5EF4-FFF2-40B4-BE49-F238E27FC236}">
                <a16:creationId xmlns:a16="http://schemas.microsoft.com/office/drawing/2014/main" id="{E8BEB7DA-152C-6439-CF0F-F51986B89E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33434" y="127906"/>
            <a:ext cx="2991865" cy="1800000"/>
          </a:xfrm>
          <a:prstGeom prst="roundRect">
            <a:avLst/>
          </a:prstGeom>
          <a:ln>
            <a:noFill/>
          </a:ln>
          <a:effectLst/>
        </p:spPr>
      </p:pic>
      <p:sp>
        <p:nvSpPr>
          <p:cNvPr id="6" name="TextBox 5">
            <a:extLst>
              <a:ext uri="{FF2B5EF4-FFF2-40B4-BE49-F238E27FC236}">
                <a16:creationId xmlns:a16="http://schemas.microsoft.com/office/drawing/2014/main" id="{7689F8B4-141E-2684-D93A-6D0BF3290BEA}"/>
              </a:ext>
            </a:extLst>
          </p:cNvPr>
          <p:cNvSpPr txBox="1"/>
          <p:nvPr/>
        </p:nvSpPr>
        <p:spPr>
          <a:xfrm>
            <a:off x="4808194" y="5668637"/>
            <a:ext cx="73171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*Douglas Engelbart &lt;https://computerhistory.org/profile/doug-endelbart/&gt;</a:t>
            </a:r>
          </a:p>
        </p:txBody>
      </p:sp>
    </p:spTree>
    <p:extLst>
      <p:ext uri="{BB962C8B-B14F-4D97-AF65-F5344CB8AC3E}">
        <p14:creationId xmlns:p14="http://schemas.microsoft.com/office/powerpoint/2010/main" val="5848649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a:extLst>
              <a:ext uri="{FF2B5EF4-FFF2-40B4-BE49-F238E27FC236}">
                <a16:creationId xmlns:a16="http://schemas.microsoft.com/office/drawing/2014/main" id="{52D888D6-3BC5-2997-FF53-ECA387A9CFAD}"/>
              </a:ext>
            </a:extLst>
          </p:cNvPr>
          <p:cNvSpPr/>
          <p:nvPr/>
        </p:nvSpPr>
        <p:spPr>
          <a:xfrm>
            <a:off x="548640" y="207264"/>
            <a:ext cx="11033760" cy="3221736"/>
          </a:xfrm>
          <a:prstGeom prst="wedgeRoundRectCallout">
            <a:avLst>
              <a:gd name="adj1" fmla="val 3255"/>
              <a:gd name="adj2" fmla="val 78394"/>
              <a:gd name="adj3" fmla="val 16667"/>
            </a:avLst>
          </a:prstGeom>
          <a:solidFill>
            <a:srgbClr val="DDD1E8"/>
          </a:solidFill>
          <a:ln>
            <a:solidFill>
              <a:srgbClr val="6624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662483"/>
                </a:solidFill>
                <a:effectLst/>
                <a:uLnTx/>
                <a:uFillTx/>
                <a:latin typeface="Calibri" panose="020F0502020204030204"/>
                <a:ea typeface="+mn-ea"/>
                <a:cs typeface="+mn-cs"/>
              </a:rPr>
              <a:t>“Formulating a plan doesn't account for daily life. Things simply go wrong. I think the biggest thing that I took from my EPQ was keeping my head above water and learning to adapt to change…I've seen an impact on the way I study for my other subjects now. The way I plan and the way I realize how long something is going to take me has a real impact on the way I 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662483"/>
                </a:solidFill>
                <a:effectLst/>
                <a:uLnTx/>
                <a:uFillTx/>
                <a:latin typeface="Calibri" panose="020F0502020204030204"/>
                <a:ea typeface="+mn-ea"/>
                <a:cs typeface="+mn-cs"/>
              </a:rPr>
              <a:t>- EPQ student</a:t>
            </a:r>
          </a:p>
        </p:txBody>
      </p:sp>
      <p:sp>
        <p:nvSpPr>
          <p:cNvPr id="5" name="Rounded Rectangular Callout 4">
            <a:extLst>
              <a:ext uri="{FF2B5EF4-FFF2-40B4-BE49-F238E27FC236}">
                <a16:creationId xmlns:a16="http://schemas.microsoft.com/office/drawing/2014/main" id="{096E3FA7-0F84-59E6-E827-21EC83626918}"/>
              </a:ext>
            </a:extLst>
          </p:cNvPr>
          <p:cNvSpPr/>
          <p:nvPr/>
        </p:nvSpPr>
        <p:spPr>
          <a:xfrm>
            <a:off x="1606594" y="4329848"/>
            <a:ext cx="3989593" cy="1437166"/>
          </a:xfrm>
          <a:prstGeom prst="wedgeRoundRectCallout">
            <a:avLst>
              <a:gd name="adj1" fmla="val 39865"/>
              <a:gd name="adj2" fmla="val 67593"/>
              <a:gd name="adj3" fmla="val 16667"/>
            </a:avLst>
          </a:prstGeom>
          <a:solidFill>
            <a:srgbClr val="DDD1E8"/>
          </a:solidFill>
          <a:ln w="6350">
            <a:solidFill>
              <a:srgbClr val="662483"/>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a:ln>
                  <a:noFill/>
                </a:ln>
                <a:solidFill>
                  <a:srgbClr val="662483"/>
                </a:solidFill>
                <a:effectLst/>
                <a:uLnTx/>
                <a:uFillTx/>
                <a:latin typeface="Calibri"/>
                <a:ea typeface="+mn-ea"/>
                <a:cs typeface="Times New Roman"/>
              </a:rPr>
              <a:t>I would make it better again if I planned it out more.</a:t>
            </a:r>
          </a:p>
        </p:txBody>
      </p:sp>
    </p:spTree>
    <p:extLst>
      <p:ext uri="{BB962C8B-B14F-4D97-AF65-F5344CB8AC3E}">
        <p14:creationId xmlns:p14="http://schemas.microsoft.com/office/powerpoint/2010/main" val="399472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a:t>Your turn (6): </a:t>
            </a:r>
            <a:r>
              <a:rPr lang="en-GB" b="1"/>
              <a:t>Reflecting on reflecting</a:t>
            </a:r>
          </a:p>
        </p:txBody>
      </p:sp>
      <p:sp>
        <p:nvSpPr>
          <p:cNvPr id="9" name="TextBox 8">
            <a:extLst>
              <a:ext uri="{FF2B5EF4-FFF2-40B4-BE49-F238E27FC236}">
                <a16:creationId xmlns:a16="http://schemas.microsoft.com/office/drawing/2014/main" id="{33BE3C3D-BA7D-DD98-B802-0E254DAB42CC}"/>
              </a:ext>
            </a:extLst>
          </p:cNvPr>
          <p:cNvSpPr txBox="1"/>
          <p:nvPr/>
        </p:nvSpPr>
        <p:spPr>
          <a:xfrm>
            <a:off x="0" y="5646542"/>
            <a:ext cx="47464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Image by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Clker-Free-Vector-Images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from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Pixabay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6597CE5-1E20-6422-4A2C-969703FF1718}"/>
              </a:ext>
            </a:extLst>
          </p:cNvPr>
          <p:cNvSpPr txBox="1"/>
          <p:nvPr/>
        </p:nvSpPr>
        <p:spPr>
          <a:xfrm>
            <a:off x="4746495" y="1478888"/>
            <a:ext cx="74769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How do you weave reflection into your inquiries (throughout? </a:t>
            </a:r>
            <a:r>
              <a:rPr lang="en-GB" sz="3200">
                <a:solidFill>
                  <a:prstClr val="black"/>
                </a:solidFill>
                <a:latin typeface="Calibri" panose="020F0502020204030204"/>
              </a:rPr>
              <a:t>At the end? Mechanism?)</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prstClr val="black"/>
                </a:solidFill>
                <a:latin typeface="Calibri" panose="020F0502020204030204"/>
              </a:rPr>
              <a:t>How do you encourage students to take lessons forward into the next inquiry?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prstClr val="black"/>
                </a:solidFill>
                <a:latin typeface="Calibri" panose="020F0502020204030204"/>
              </a:rPr>
              <a:t>Do you collect teacher reflections?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How do </a:t>
            </a: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you</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use these reflections to improve inquiries and/or to gather evidence of effectiveness?</a:t>
            </a:r>
          </a:p>
        </p:txBody>
      </p:sp>
      <p:grpSp>
        <p:nvGrpSpPr>
          <p:cNvPr id="8" name="Group 7">
            <a:extLst>
              <a:ext uri="{FF2B5EF4-FFF2-40B4-BE49-F238E27FC236}">
                <a16:creationId xmlns:a16="http://schemas.microsoft.com/office/drawing/2014/main" id="{FA10814F-61FC-5944-5A96-B99B528E9B4D}"/>
              </a:ext>
            </a:extLst>
          </p:cNvPr>
          <p:cNvGrpSpPr/>
          <p:nvPr/>
        </p:nvGrpSpPr>
        <p:grpSpPr>
          <a:xfrm>
            <a:off x="222391" y="1832231"/>
            <a:ext cx="4212897" cy="3857434"/>
            <a:chOff x="222391" y="1832231"/>
            <a:chExt cx="4212897" cy="3857434"/>
          </a:xfrm>
        </p:grpSpPr>
        <p:pic>
          <p:nvPicPr>
            <p:cNvPr id="7" name="Picture 6" descr="A pair of white and orange speech bubbles&#10;&#10;Description automatically generated with low confidence">
              <a:extLst>
                <a:ext uri="{FF2B5EF4-FFF2-40B4-BE49-F238E27FC236}">
                  <a16:creationId xmlns:a16="http://schemas.microsoft.com/office/drawing/2014/main" id="{0D87B14D-0DA7-0978-7597-E35E5D7F3A80}"/>
                </a:ext>
              </a:extLst>
            </p:cNvPr>
            <p:cNvPicPr>
              <a:picLocks noChangeAspect="1"/>
            </p:cNvPicPr>
            <p:nvPr/>
          </p:nvPicPr>
          <p:blipFill>
            <a:blip r:embed="rId4">
              <a:biLevel thresh="75000"/>
              <a:extLst>
                <a:ext uri="{28A0092B-C50C-407E-A947-70E740481C1C}">
                  <a14:useLocalDpi xmlns:a14="http://schemas.microsoft.com/office/drawing/2010/main"/>
                </a:ext>
              </a:extLst>
            </a:blip>
            <a:stretch>
              <a:fillRect/>
            </a:stretch>
          </p:blipFill>
          <p:spPr>
            <a:xfrm>
              <a:off x="222391" y="1832231"/>
              <a:ext cx="4212897" cy="3857434"/>
            </a:xfrm>
            <a:prstGeom prst="rect">
              <a:avLst/>
            </a:prstGeom>
          </p:spPr>
        </p:pic>
        <p:pic>
          <p:nvPicPr>
            <p:cNvPr id="6" name="Picture 5" descr="A white circle with purple text&#10;&#10;Description automatically generated">
              <a:extLst>
                <a:ext uri="{FF2B5EF4-FFF2-40B4-BE49-F238E27FC236}">
                  <a16:creationId xmlns:a16="http://schemas.microsoft.com/office/drawing/2014/main" id="{3F48BE83-49F2-C64C-7709-B233B4054B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36698" y="2335645"/>
              <a:ext cx="1511300" cy="1511300"/>
            </a:xfrm>
            <a:prstGeom prst="rect">
              <a:avLst/>
            </a:prstGeom>
          </p:spPr>
        </p:pic>
      </p:grpSp>
    </p:spTree>
    <p:extLst>
      <p:ext uri="{BB962C8B-B14F-4D97-AF65-F5344CB8AC3E}">
        <p14:creationId xmlns:p14="http://schemas.microsoft.com/office/powerpoint/2010/main" val="22608791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1FF1AF04C1D142BF90305BBFC8E194" ma:contentTypeVersion="17" ma:contentTypeDescription="Create a new document." ma:contentTypeScope="" ma:versionID="3a83b21ca4b476699a1b34c461367f26">
  <xsd:schema xmlns:xsd="http://www.w3.org/2001/XMLSchema" xmlns:xs="http://www.w3.org/2001/XMLSchema" xmlns:p="http://schemas.microsoft.com/office/2006/metadata/properties" xmlns:ns2="c3efdda0-5dc4-485e-bba7-f823408f3d96" xmlns:ns3="23bdb189-ca16-407d-80e6-67175f129138" targetNamespace="http://schemas.microsoft.com/office/2006/metadata/properties" ma:root="true" ma:fieldsID="9e43aa7fe9eba7deae516d213499ddb4" ns2:_="" ns3:_="">
    <xsd:import namespace="c3efdda0-5dc4-485e-bba7-f823408f3d96"/>
    <xsd:import namespace="23bdb189-ca16-407d-80e6-67175f12913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efdda0-5dc4-485e-bba7-f823408f3d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b3fc568-6601-491a-aef8-80b5de73be0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bdb189-ca16-407d-80e6-67175f12913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89f7cc4d-8990-4dae-b3b4-1f6b4749ad61}" ma:internalName="TaxCatchAll" ma:showField="CatchAllData" ma:web="23bdb189-ca16-407d-80e6-67175f129138">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bdb189-ca16-407d-80e6-67175f129138" xsi:nil="true"/>
    <lcf76f155ced4ddcb4097134ff3c332f xmlns="c3efdda0-5dc4-485e-bba7-f823408f3d9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37550AD-9CE7-4513-BBED-7E053310E23E}">
  <ds:schemaRefs>
    <ds:schemaRef ds:uri="23bdb189-ca16-407d-80e6-67175f129138"/>
    <ds:schemaRef ds:uri="c3efdda0-5dc4-485e-bba7-f823408f3d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252C7FE0-F998-490E-BD24-B98D3EB8AE79}">
  <ds:schemaRefs>
    <ds:schemaRef ds:uri="http://schemas.microsoft.com/sharepoint/v3/contenttype/forms"/>
  </ds:schemaRefs>
</ds:datastoreItem>
</file>

<file path=customXml/itemProps3.xml><?xml version="1.0" encoding="utf-8"?>
<ds:datastoreItem xmlns:ds="http://schemas.openxmlformats.org/officeDocument/2006/customXml" ds:itemID="{589027E4-FA07-42B9-BE07-327F9E567EAB}">
  <ds:schemaRefs>
    <ds:schemaRef ds:uri="23bdb189-ca16-407d-80e6-67175f129138"/>
    <ds:schemaRef ds:uri="c3efdda0-5dc4-485e-bba7-f823408f3d96"/>
    <ds:schemaRef ds:uri="http://schemas.microsoft.com/office/2006/metadata/properties"/>
    <ds:schemaRef ds:uri="http://schemas.microsoft.com/office/infopath/2007/PartnerControls"/>
    <ds:schemaRef ds:uri="http://www.w3.org/2000/xmlns/"/>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otalTime>1</TotalTime>
  <Words>5658</Words>
  <Application>Microsoft Macintosh PowerPoint</Application>
  <PresentationFormat>Widescreen</PresentationFormat>
  <Paragraphs>550</Paragraphs>
  <Slides>102</Slides>
  <Notes>58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102</vt:i4>
      </vt:variant>
    </vt:vector>
  </HeadingPairs>
  <TitlesOfParts>
    <vt:vector size="109" baseType="lpstr">
      <vt:lpstr>Arial</vt:lpstr>
      <vt:lpstr>Calibri</vt:lpstr>
      <vt:lpstr>Calibri Light</vt:lpstr>
      <vt:lpstr>Perpetua</vt:lpstr>
      <vt:lpstr>Segoe UI</vt:lpstr>
      <vt:lpstr>Times New Roman</vt:lpstr>
      <vt:lpstr>Office Theme</vt:lpstr>
      <vt:lpstr>Recovering the Educational Promise of Inquiry IASL 2023 Extended Workshop 17 July 2023 Darryl Toerien​ | Jenny Toerien toeriend@blanchelande.sch.gg | toerienj@blanchelande.sch.gg</vt:lpstr>
      <vt:lpstr>An Introductory and Concluding Question</vt:lpstr>
      <vt:lpstr>Presenters</vt:lpstr>
      <vt:lpstr>Acknowledgements</vt:lpstr>
      <vt:lpstr>Collaborators</vt:lpstr>
      <vt:lpstr>A Library Integral to the Educational Process Through an Inquiry-Centred Instructional Program</vt:lpstr>
      <vt:lpstr>PowerPoint Presentation</vt:lpstr>
      <vt:lpstr>Re-Thinking the Idea of a School Library …</vt:lpstr>
      <vt:lpstr>Your Idea of a School Librarian?</vt:lpstr>
      <vt:lpstr>Inquiry as a [most] Potent Survival Strategy</vt:lpstr>
      <vt:lpstr>Inquiry as Integral to Non-Trivial Schooling</vt:lpstr>
      <vt:lpstr>Inquiry as Integral to Success</vt:lpstr>
      <vt:lpstr>Inquiry as Integral to Liberal Democracy</vt:lpstr>
      <vt:lpstr>Building a Community of Inquiry</vt:lpstr>
      <vt:lpstr>Inquiry: An Overarching Imperative</vt:lpstr>
      <vt:lpstr>Inquiry: An Educational and Moral Imperative</vt:lpstr>
      <vt:lpstr>Our Educational and Moral Purpose</vt:lpstr>
      <vt:lpstr>The Means to an Educational &amp; Moral End</vt:lpstr>
      <vt:lpstr>Our Inquiry-Centred Instructional Programme</vt:lpstr>
      <vt:lpstr>PowerPoint Presentation</vt:lpstr>
      <vt:lpstr>Breaking the Promise of Inquiry #1, #2 and #3</vt:lpstr>
      <vt:lpstr>PowerPoint Presentation</vt:lpstr>
      <vt:lpstr>Breaking the Promise of Inquiry #4</vt:lpstr>
      <vt:lpstr>The Over-Engineering of Learning</vt:lpstr>
      <vt:lpstr>The Siren Song of Data</vt:lpstr>
      <vt:lpstr>“What we’ve got wrong about knowledge &amp; curriculum”</vt:lpstr>
      <vt:lpstr>Re-Thinking the Idea of a School Librarian</vt:lpstr>
      <vt:lpstr>Consequences of an Educational Disconnect</vt:lpstr>
      <vt:lpstr>Establishing an Education Re-Connect</vt:lpstr>
      <vt:lpstr>Inquiry as a Fundamental Instructional Approach</vt:lpstr>
      <vt:lpstr>A Global Context for Inquiry-Based Instruction</vt:lpstr>
      <vt:lpstr>Empire State Information Fluency Continuum</vt:lpstr>
      <vt:lpstr>Stripling &amp; FOSIL 1</vt:lpstr>
      <vt:lpstr>FOSIL 2:  Framework Of Skills for Inquiry Learning</vt:lpstr>
      <vt:lpstr>Heroic Inquiry at Blanchelande College</vt:lpstr>
      <vt:lpstr>Heroic Inquiry in the Classroom</vt:lpstr>
      <vt:lpstr>Spiral of Knowing and FOSIL Head</vt:lpstr>
      <vt:lpstr>Focus on Inquiry and GID</vt:lpstr>
      <vt:lpstr>Liberal Education, Inquiry and Research</vt:lpstr>
      <vt:lpstr>“Research is Formalized Curiosity…*”</vt:lpstr>
      <vt:lpstr>PowerPoint Presentation</vt:lpstr>
      <vt:lpstr>PowerPoint Presentation</vt:lpstr>
      <vt:lpstr>Signature Work Inquiry</vt:lpstr>
      <vt:lpstr>Becoming Knowledge-able</vt:lpstr>
      <vt:lpstr>Inquiry Within and Beyond the Curriculum</vt:lpstr>
      <vt:lpstr>FOSIL Priority Skills in Transition Years</vt:lpstr>
      <vt:lpstr>PowerPoint Presentation</vt:lpstr>
      <vt:lpstr>REFLECTions and CONNECTions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We’re better together</vt:lpstr>
      <vt:lpstr>PowerPoint Presentation</vt:lpstr>
      <vt:lpstr>Initial inquiry planning form</vt:lpstr>
      <vt:lpstr>Initial inquiry planning form</vt:lpstr>
      <vt:lpstr>Initial inquiry planning form p.2</vt:lpstr>
      <vt:lpstr>Initial inquiry planning form</vt:lpstr>
      <vt:lpstr>Your turn (1): Work with the living (Joyce Valenza?) </vt:lpstr>
      <vt:lpstr>PowerPoint Presentation</vt:lpstr>
      <vt:lpstr>Why should I care?</vt:lpstr>
      <vt:lpstr>PowerPoint Presentation</vt:lpstr>
      <vt:lpstr>As we begin, so shall we go*</vt:lpstr>
      <vt:lpstr>PowerPoint Presentation</vt:lpstr>
      <vt:lpstr>Your turn (2): The greatest showman? </vt:lpstr>
      <vt:lpstr>No such thing as a silly question?</vt:lpstr>
      <vt:lpstr>PowerPoint Presentation</vt:lpstr>
      <vt:lpstr>Your turn (3): Questions, questions… </vt:lpstr>
      <vt:lpstr>PowerPoint Presentation</vt:lpstr>
      <vt:lpstr>Reading isn't just reading</vt:lpstr>
      <vt:lpstr>Books vs websites vs databases</vt:lpstr>
      <vt:lpstr>What have you been doing!?</vt:lpstr>
      <vt:lpstr>PowerPoint Presentation</vt:lpstr>
      <vt:lpstr>The internet said so</vt:lpstr>
      <vt:lpstr>I don’t know what to write!</vt:lpstr>
      <vt:lpstr>PowerPoint Presentation</vt:lpstr>
      <vt:lpstr>Yes, but what do YOU think?</vt:lpstr>
      <vt:lpstr>Your turn (4): Skilfully does it </vt:lpstr>
      <vt:lpstr>PowerPoint Presentation</vt:lpstr>
      <vt:lpstr>Oh no, not another presentation/poster!</vt:lpstr>
      <vt:lpstr>PowerPoint Presentation</vt:lpstr>
      <vt:lpstr>PowerPoint Presentation</vt:lpstr>
      <vt:lpstr>PowerPoint Presentation</vt:lpstr>
      <vt:lpstr>PowerPoint Presentation</vt:lpstr>
      <vt:lpstr>PowerPoint Presentation</vt:lpstr>
      <vt:lpstr>Oh no, not another presentation/poster!</vt:lpstr>
      <vt:lpstr>PowerPoint Presentation</vt:lpstr>
      <vt:lpstr>PowerPoint Presentation</vt:lpstr>
      <vt:lpstr>Oh no, not another presentation/poster!</vt:lpstr>
      <vt:lpstr>Who do you think you are talking to?</vt:lpstr>
      <vt:lpstr>PowerPoint Presentation</vt:lpstr>
      <vt:lpstr>PowerPoint Presentation</vt:lpstr>
      <vt:lpstr>Your turn (5): Eyes on the prize</vt:lpstr>
      <vt:lpstr>“The better we get at getting better, the faster we will get better”*</vt:lpstr>
      <vt:lpstr>PowerPoint Presentation</vt:lpstr>
      <vt:lpstr>Your turn (6): Reflecting on reflecting</vt:lpstr>
      <vt:lpstr>There’s more to life than this</vt:lpstr>
      <vt:lpstr>Final thought…</vt:lpstr>
      <vt:lpstr>An Introductory and Concluding Question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Library Integral to the Educational Process An Inquiry-centred Instuctional programme </dc:title>
  <dc:creator>Darryl Toerien</dc:creator>
  <cp:lastModifiedBy>Jenny Toerien</cp:lastModifiedBy>
  <cp:revision>3</cp:revision>
  <dcterms:created xsi:type="dcterms:W3CDTF">2023-06-19T14:19:47Z</dcterms:created>
  <dcterms:modified xsi:type="dcterms:W3CDTF">2023-07-17T06:14:46Z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0x0101005C1FF1AF04C1D142BF90305BBFC8E194</vt:lpwstr>
  </property>
  <property fmtid="{D5CDD505-2E9C-101B-9397-08002B2CF9AE}" pid="3" name="MediaServiceImageTags">
    <vt:lpwstr/>
  </property>
</Properties>
</file>