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510" r:id="rId5"/>
    <p:sldId id="742" r:id="rId6"/>
    <p:sldId id="790" r:id="rId7"/>
    <p:sldId id="784" r:id="rId8"/>
    <p:sldId id="799" r:id="rId9"/>
    <p:sldId id="801" r:id="rId10"/>
    <p:sldId id="779" r:id="rId11"/>
    <p:sldId id="771" r:id="rId12"/>
    <p:sldId id="569" r:id="rId13"/>
    <p:sldId id="802" r:id="rId14"/>
    <p:sldId id="785" r:id="rId15"/>
    <p:sldId id="788" r:id="rId16"/>
    <p:sldId id="767" r:id="rId17"/>
    <p:sldId id="794" r:id="rId18"/>
    <p:sldId id="792" r:id="rId19"/>
    <p:sldId id="496" r:id="rId20"/>
    <p:sldId id="498" r:id="rId21"/>
    <p:sldId id="805" r:id="rId22"/>
    <p:sldId id="302" r:id="rId23"/>
    <p:sldId id="301" r:id="rId24"/>
    <p:sldId id="807" r:id="rId25"/>
    <p:sldId id="772" r:id="rId26"/>
    <p:sldId id="804" r:id="rId27"/>
    <p:sldId id="704" r:id="rId28"/>
    <p:sldId id="793" r:id="rId29"/>
    <p:sldId id="806" r:id="rId30"/>
    <p:sldId id="8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E50"/>
    <a:srgbClr val="E85051"/>
    <a:srgbClr val="EC7B00"/>
    <a:srgbClr val="AC9A1D"/>
    <a:srgbClr val="FA0000"/>
    <a:srgbClr val="FFFFFF"/>
    <a:srgbClr val="7D8A9D"/>
    <a:srgbClr val="F2F2F2"/>
    <a:srgbClr val="F8E9EA"/>
    <a:srgbClr val="EFB4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40F0E-6E56-1B47-A56E-A9AB11744944}" v="516" dt="2023-08-09T10:00:00.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320"/>
  </p:normalViewPr>
  <p:slideViewPr>
    <p:cSldViewPr snapToGrid="0">
      <p:cViewPr>
        <p:scale>
          <a:sx n="120" d="100"/>
          <a:sy n="120" d="100"/>
        </p:scale>
        <p:origin x="4736" y="2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C760A-F1EC-4539-9B2B-12FBF1D58F5C}" type="datetimeFigureOut">
              <a:rPr lang="en-GB" smtClean="0"/>
              <a:t>06/08/2023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A38DF-DDC5-458B-942E-1A913201C20F}" type="slidenum">
              <a:rPr lang="en-GB" smtClean="0"/>
              <a:t>‹#›</a:t>
            </a:fld>
            <a:endParaRPr lang="en-GB"/>
          </a:p>
        </p:txBody>
      </p:sp>
    </p:spTree>
    <p:extLst>
      <p:ext uri="{BB962C8B-B14F-4D97-AF65-F5344CB8AC3E}">
        <p14:creationId xmlns:p14="http://schemas.microsoft.com/office/powerpoint/2010/main" val="123914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from Guernsey. I regret that I am not able to join you in person and wish you a most productive Congress. Thank you to Ning and her colleagues from the Information Literacy Section who have made this event possible, and to our hosts at TU Delft.</a:t>
            </a:r>
          </a:p>
        </p:txBody>
      </p:sp>
      <p:sp>
        <p:nvSpPr>
          <p:cNvPr id="4" name="Slide Number Placeholder 3"/>
          <p:cNvSpPr>
            <a:spLocks noGrp="1"/>
          </p:cNvSpPr>
          <p:nvPr>
            <p:ph type="sldNum" sz="quarter" idx="5"/>
          </p:nvPr>
        </p:nvSpPr>
        <p:spPr/>
        <p:txBody>
          <a:bodyPr/>
          <a:lstStyle/>
          <a:p>
            <a:fld id="{A8CA38DF-DDC5-458B-942E-1A913201C20F}" type="slidenum">
              <a:rPr lang="en-GB" smtClean="0"/>
              <a:t>1</a:t>
            </a:fld>
            <a:endParaRPr lang="en-GB"/>
          </a:p>
        </p:txBody>
      </p:sp>
    </p:spTree>
    <p:extLst>
      <p:ext uri="{BB962C8B-B14F-4D97-AF65-F5344CB8AC3E}">
        <p14:creationId xmlns:p14="http://schemas.microsoft.com/office/powerpoint/2010/main" val="182683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While perhaps unsurprising, it is, nevertheless, alarming, given the many years of schooling that the majority of children are subjected to, and doubly so given the educational promise of inquiry to school more than half a century ago. So how was this promise sapped of its potency?</a:t>
            </a:r>
          </a:p>
        </p:txBody>
      </p:sp>
      <p:sp>
        <p:nvSpPr>
          <p:cNvPr id="4" name="Slide Number Placeholder 3"/>
          <p:cNvSpPr>
            <a:spLocks noGrp="1"/>
          </p:cNvSpPr>
          <p:nvPr>
            <p:ph type="sldNum" sz="quarter" idx="5"/>
          </p:nvPr>
        </p:nvSpPr>
        <p:spPr/>
        <p:txBody>
          <a:bodyPr/>
          <a:lstStyle/>
          <a:p>
            <a:fld id="{EED85C98-1F69-48FE-9C11-EFF7DB6E8C8F}" type="slidenum">
              <a:rPr lang="en-GB" smtClean="0"/>
              <a:t>10</a:t>
            </a:fld>
            <a:endParaRPr lang="en-GB"/>
          </a:p>
        </p:txBody>
      </p:sp>
    </p:spTree>
    <p:extLst>
      <p:ext uri="{BB962C8B-B14F-4D97-AF65-F5344CB8AC3E}">
        <p14:creationId xmlns:p14="http://schemas.microsoft.com/office/powerpoint/2010/main" val="116777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1979, Postman had identified two debilitating tendencies that had sapped inquiry of its educational potency, from which we identified a third.</a:t>
            </a:r>
          </a:p>
        </p:txBody>
      </p:sp>
      <p:sp>
        <p:nvSpPr>
          <p:cNvPr id="4" name="Slide Number Placeholder 3"/>
          <p:cNvSpPr>
            <a:spLocks noGrp="1"/>
          </p:cNvSpPr>
          <p:nvPr>
            <p:ph type="sldNum" sz="quarter" idx="5"/>
          </p:nvPr>
        </p:nvSpPr>
        <p:spPr/>
        <p:txBody>
          <a:bodyPr/>
          <a:lstStyle/>
          <a:p>
            <a:fld id="{EED85C98-1F69-48FE-9C11-EFF7DB6E8C8F}" type="slidenum">
              <a:rPr lang="en-GB" smtClean="0"/>
              <a:t>11</a:t>
            </a:fld>
            <a:endParaRPr lang="en-GB"/>
          </a:p>
        </p:txBody>
      </p:sp>
    </p:spTree>
    <p:extLst>
      <p:ext uri="{BB962C8B-B14F-4D97-AF65-F5344CB8AC3E}">
        <p14:creationId xmlns:p14="http://schemas.microsoft.com/office/powerpoint/2010/main" val="342303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1996, Postman had identified a fourth debilitating tendency, which, if anything, has gained in </a:t>
            </a:r>
            <a:r>
              <a:rPr lang="en-GB" i="1" dirty="0"/>
              <a:t>its</a:t>
            </a:r>
            <a:r>
              <a:rPr lang="en-GB" dirty="0"/>
              <a:t> potency since then. Now, Postman makes no mention of school libraries and/ or school librarians in this history of inquiry, which is alarming </a:t>
            </a:r>
            <a:r>
              <a:rPr lang="en-GB" i="1" dirty="0"/>
              <a:t>and</a:t>
            </a:r>
            <a:r>
              <a:rPr lang="en-GB" dirty="0"/>
              <a:t> perplexing, because by 1996 the evolution from research process models to inquiry process models in and through the library was already underway, </a:t>
            </a:r>
            <a:r>
              <a:rPr lang="en-GB" i="1" dirty="0"/>
              <a:t>and</a:t>
            </a:r>
            <a:r>
              <a:rPr lang="en-GB" dirty="0"/>
              <a:t> because it reveals a disconnect between school librarianship and the larger education community, or a progressive element within it, that stretches back to at least the 1960s.</a:t>
            </a:r>
          </a:p>
        </p:txBody>
      </p:sp>
      <p:sp>
        <p:nvSpPr>
          <p:cNvPr id="4" name="Slide Number Placeholder 3"/>
          <p:cNvSpPr>
            <a:spLocks noGrp="1"/>
          </p:cNvSpPr>
          <p:nvPr>
            <p:ph type="sldNum" sz="quarter" idx="5"/>
          </p:nvPr>
        </p:nvSpPr>
        <p:spPr/>
        <p:txBody>
          <a:bodyPr/>
          <a:lstStyle/>
          <a:p>
            <a:fld id="{EED85C98-1F69-48FE-9C11-EFF7DB6E8C8F}" type="slidenum">
              <a:rPr lang="en-GB" smtClean="0"/>
              <a:t>12</a:t>
            </a:fld>
            <a:endParaRPr lang="en-GB"/>
          </a:p>
        </p:txBody>
      </p:sp>
    </p:spTree>
    <p:extLst>
      <p:ext uri="{BB962C8B-B14F-4D97-AF65-F5344CB8AC3E}">
        <p14:creationId xmlns:p14="http://schemas.microsoft.com/office/powerpoint/2010/main" val="221092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persistent “disconnect” requires further investigation if its disastrous consequences for school librarians and the larger education community, especially our students, are to be reversed.</a:t>
            </a:r>
          </a:p>
        </p:txBody>
      </p:sp>
      <p:sp>
        <p:nvSpPr>
          <p:cNvPr id="4" name="Slide Number Placeholder 3"/>
          <p:cNvSpPr>
            <a:spLocks noGrp="1"/>
          </p:cNvSpPr>
          <p:nvPr>
            <p:ph type="sldNum" sz="quarter" idx="5"/>
          </p:nvPr>
        </p:nvSpPr>
        <p:spPr/>
        <p:txBody>
          <a:bodyPr/>
          <a:lstStyle/>
          <a:p>
            <a:fld id="{EED85C98-1F69-48FE-9C11-EFF7DB6E8C8F}" type="slidenum">
              <a:rPr lang="en-GB" smtClean="0"/>
              <a:t>13</a:t>
            </a:fld>
            <a:endParaRPr lang="en-GB"/>
          </a:p>
        </p:txBody>
      </p:sp>
    </p:spTree>
    <p:extLst>
      <p:ext uri="{BB962C8B-B14F-4D97-AF65-F5344CB8AC3E}">
        <p14:creationId xmlns:p14="http://schemas.microsoft.com/office/powerpoint/2010/main" val="383954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rPr>
              <a:t>As Ruth Ann Davies points out, “the library </a:t>
            </a:r>
            <a:r>
              <a:rPr lang="en-GB" strike="sngStrike" dirty="0">
                <a:solidFill>
                  <a:srgbClr val="000000"/>
                </a:solidFill>
                <a:effectLst/>
              </a:rPr>
              <a:t>media</a:t>
            </a:r>
            <a:r>
              <a:rPr lang="en-GB" dirty="0">
                <a:solidFill>
                  <a:srgbClr val="000000"/>
                </a:solidFill>
                <a:effectLst/>
              </a:rPr>
              <a:t> program and the educational program are interdependent and inseparable. … Therefore, perspective in viewing the function and role of the school library </a:t>
            </a:r>
            <a:r>
              <a:rPr lang="en-GB" strike="sngStrike" dirty="0">
                <a:solidFill>
                  <a:srgbClr val="000000"/>
                </a:solidFill>
                <a:effectLst/>
              </a:rPr>
              <a:t>media</a:t>
            </a:r>
            <a:r>
              <a:rPr lang="en-GB" dirty="0">
                <a:solidFill>
                  <a:srgbClr val="000000"/>
                </a:solidFill>
                <a:effectLst/>
              </a:rPr>
              <a:t> program begins logically by building a historical understanding of education itself.” An essential first step is for school librarians to recognise that they are specialist teachers whose subject is, as Douglas Knight observes, the learning process itself, which is the inquiry process.</a:t>
            </a:r>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14</a:t>
            </a:fld>
            <a:endParaRPr lang="en-GB"/>
          </a:p>
        </p:txBody>
      </p:sp>
    </p:spTree>
    <p:extLst>
      <p:ext uri="{BB962C8B-B14F-4D97-AF65-F5344CB8AC3E}">
        <p14:creationId xmlns:p14="http://schemas.microsoft.com/office/powerpoint/2010/main" val="314933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tool in the work of recovering the educational promise of inquiry is the second edition of the </a:t>
            </a:r>
            <a:r>
              <a:rPr lang="en-GB" i="1" dirty="0"/>
              <a:t>IFLA School Library Guidelines</a:t>
            </a:r>
            <a:r>
              <a:rPr lang="en-GB" i="0" dirty="0"/>
              <a:t> (2015)</a:t>
            </a:r>
            <a:r>
              <a:rPr lang="en-GB" dirty="0"/>
              <a:t>, which draws together more than 50 years of international research into effective school libraries. The </a:t>
            </a:r>
            <a:r>
              <a:rPr lang="en-GB" i="1" dirty="0"/>
              <a:t>Guidelines</a:t>
            </a:r>
            <a:r>
              <a:rPr lang="en-GB" dirty="0"/>
              <a:t> establish an educational </a:t>
            </a:r>
            <a:r>
              <a:rPr lang="en-GB" i="1" dirty="0"/>
              <a:t>and</a:t>
            </a:r>
            <a:r>
              <a:rPr lang="en-GB" dirty="0"/>
              <a:t> moral purpose for school libraries, which is the only reason why school libraries exist, and a keynote address at the UK School Library Association Conference in 2021 gave Barbara Stripling and me the opportunity to argue that inquiry is the means to this educational and moral end.</a:t>
            </a:r>
          </a:p>
        </p:txBody>
      </p:sp>
      <p:sp>
        <p:nvSpPr>
          <p:cNvPr id="4" name="Slide Number Placeholder 3"/>
          <p:cNvSpPr>
            <a:spLocks noGrp="1"/>
          </p:cNvSpPr>
          <p:nvPr>
            <p:ph type="sldNum" sz="quarter" idx="5"/>
          </p:nvPr>
        </p:nvSpPr>
        <p:spPr/>
        <p:txBody>
          <a:bodyPr/>
          <a:lstStyle/>
          <a:p>
            <a:fld id="{EED85C98-1F69-48FE-9C11-EFF7DB6E8C8F}" type="slidenum">
              <a:rPr lang="en-GB" smtClean="0"/>
              <a:t>15</a:t>
            </a:fld>
            <a:endParaRPr lang="en-GB"/>
          </a:p>
        </p:txBody>
      </p:sp>
    </p:spTree>
    <p:extLst>
      <p:ext uri="{BB962C8B-B14F-4D97-AF65-F5344CB8AC3E}">
        <p14:creationId xmlns:p14="http://schemas.microsoft.com/office/powerpoint/2010/main" val="407282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means through which the library achieves this educational </a:t>
            </a:r>
            <a:r>
              <a:rPr lang="en-GB" sz="1200" i="1" dirty="0"/>
              <a:t>and</a:t>
            </a:r>
            <a:r>
              <a:rPr lang="en-GB" sz="1200" dirty="0"/>
              <a:t> moral end is through its instructional program, which is a </a:t>
            </a:r>
            <a:r>
              <a:rPr lang="en-GB" dirty="0">
                <a:solidFill>
                  <a:srgbClr val="E64F4F"/>
                </a:solidFill>
              </a:rPr>
              <a:t>planned comprehensive offering of teaching and learning activities.</a:t>
            </a:r>
            <a:endParaRPr lang="en-GB" sz="1200" dirty="0"/>
          </a:p>
        </p:txBody>
      </p:sp>
      <p:sp>
        <p:nvSpPr>
          <p:cNvPr id="4" name="Slide Number Placeholder 3"/>
          <p:cNvSpPr>
            <a:spLocks noGrp="1"/>
          </p:cNvSpPr>
          <p:nvPr>
            <p:ph type="sldNum" sz="quarter" idx="5"/>
          </p:nvPr>
        </p:nvSpPr>
        <p:spPr/>
        <p:txBody>
          <a:bodyPr/>
          <a:lstStyle/>
          <a:p>
            <a:fld id="{EED85C98-1F69-48FE-9C11-EFF7DB6E8C8F}" type="slidenum">
              <a:rPr lang="en-GB" smtClean="0"/>
              <a:t>16</a:t>
            </a:fld>
            <a:endParaRPr lang="en-GB"/>
          </a:p>
        </p:txBody>
      </p:sp>
    </p:spTree>
    <p:extLst>
      <p:ext uri="{BB962C8B-B14F-4D97-AF65-F5344CB8AC3E}">
        <p14:creationId xmlns:p14="http://schemas.microsoft.com/office/powerpoint/2010/main" val="326309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Guidelines</a:t>
            </a:r>
            <a:r>
              <a:rPr lang="en-GB" dirty="0"/>
              <a:t> identify five core instructional activities, central to which is inquiry. We argued, and have gone on to demonstrate, that an inquiry-centred instructional program both encompasses </a:t>
            </a:r>
            <a:r>
              <a:rPr lang="en-GB" i="1" dirty="0"/>
              <a:t>all</a:t>
            </a:r>
            <a:r>
              <a:rPr lang="en-GB" dirty="0"/>
              <a:t> of the librarian’s core instructional activities </a:t>
            </a:r>
            <a:r>
              <a:rPr lang="en-GB" i="1" dirty="0"/>
              <a:t>and</a:t>
            </a:r>
            <a:r>
              <a:rPr lang="en-GB" dirty="0"/>
              <a:t> ensures a balanced instructional program. Also, and of particular relevance to the chapter under discussion, while MIL can be approached as a discrete instructional activity, the</a:t>
            </a:r>
            <a:r>
              <a:rPr lang="en-GB" i="1" dirty="0"/>
              <a:t> Guidelines</a:t>
            </a:r>
            <a:r>
              <a:rPr lang="en-GB" dirty="0"/>
              <a:t> strongly advocate for the development of MIL skills and strategies within an inquiry-based approach to learning and teaching.</a:t>
            </a:r>
          </a:p>
        </p:txBody>
      </p:sp>
      <p:sp>
        <p:nvSpPr>
          <p:cNvPr id="4" name="Slide Number Placeholder 3"/>
          <p:cNvSpPr>
            <a:spLocks noGrp="1"/>
          </p:cNvSpPr>
          <p:nvPr>
            <p:ph type="sldNum" sz="quarter" idx="5"/>
          </p:nvPr>
        </p:nvSpPr>
        <p:spPr/>
        <p:txBody>
          <a:bodyPr/>
          <a:lstStyle/>
          <a:p>
            <a:fld id="{EED85C98-1F69-48FE-9C11-EFF7DB6E8C8F}" type="slidenum">
              <a:rPr lang="en-GB" smtClean="0"/>
              <a:t>17</a:t>
            </a:fld>
            <a:endParaRPr lang="en-GB"/>
          </a:p>
        </p:txBody>
      </p:sp>
    </p:spTree>
    <p:extLst>
      <p:ext uri="{BB962C8B-B14F-4D97-AF65-F5344CB8AC3E}">
        <p14:creationId xmlns:p14="http://schemas.microsoft.com/office/powerpoint/2010/main" val="2025513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outstanding feature of the ESIFC, which also makes it unique, is the highly detailed continuum of MIL and other skills within a sound instructional model of the inquiry learning process. This continuum of Pre-Kindergarten to Grade12 inquiry skills – metacognitive, cognitive, emotional, social and cultural – was first developed in 2009, and re-imagined in 2019 in large part to take into account the increasingly digital nature of the inquiry environment.</a:t>
            </a:r>
          </a:p>
        </p:txBody>
      </p:sp>
      <p:sp>
        <p:nvSpPr>
          <p:cNvPr id="4" name="Slide Number Placeholder 3"/>
          <p:cNvSpPr>
            <a:spLocks noGrp="1"/>
          </p:cNvSpPr>
          <p:nvPr>
            <p:ph type="sldNum" sz="quarter" idx="5"/>
          </p:nvPr>
        </p:nvSpPr>
        <p:spPr/>
        <p:txBody>
          <a:bodyPr/>
          <a:lstStyle/>
          <a:p>
            <a:fld id="{EED85C98-1F69-48FE-9C11-EFF7DB6E8C8F}" type="slidenum">
              <a:rPr lang="en-GB" smtClean="0"/>
              <a:t>18</a:t>
            </a:fld>
            <a:endParaRPr lang="en-GB"/>
          </a:p>
        </p:txBody>
      </p:sp>
    </p:spTree>
    <p:extLst>
      <p:ext uri="{BB962C8B-B14F-4D97-AF65-F5344CB8AC3E}">
        <p14:creationId xmlns:p14="http://schemas.microsoft.com/office/powerpoint/2010/main" val="359747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6038" y="419100"/>
            <a:ext cx="947737" cy="533400"/>
          </a:xfrm>
        </p:spPr>
      </p:sp>
      <p:sp>
        <p:nvSpPr>
          <p:cNvPr id="3" name="Notes Placeholder 2"/>
          <p:cNvSpPr>
            <a:spLocks noGrp="1"/>
          </p:cNvSpPr>
          <p:nvPr>
            <p:ph type="body" idx="1"/>
          </p:nvPr>
        </p:nvSpPr>
        <p:spPr/>
        <p:txBody>
          <a:bodyPr/>
          <a:lstStyle/>
          <a:p>
            <a:r>
              <a:rPr lang="en-GB" dirty="0"/>
              <a:t>Some</a:t>
            </a:r>
            <a:r>
              <a:rPr lang="en-GB" baseline="0" dirty="0"/>
              <a:t> of these</a:t>
            </a:r>
            <a:r>
              <a:rPr lang="en-GB" dirty="0"/>
              <a:t> inquiry skills are IT-dependent by definition – for example, reading laterally in the digital environment in Grades 6-8 – and some are so in use – for example, citing and referencing.</a:t>
            </a:r>
            <a:endParaRPr lang="en-GB" baseline="0" dirty="0"/>
          </a:p>
        </p:txBody>
      </p:sp>
      <p:sp>
        <p:nvSpPr>
          <p:cNvPr id="4" name="Slide Number Placeholder 3"/>
          <p:cNvSpPr>
            <a:spLocks noGrp="1"/>
          </p:cNvSpPr>
          <p:nvPr>
            <p:ph type="sldNum" sz="quarter" idx="5"/>
          </p:nvPr>
        </p:nvSpPr>
        <p:spPr/>
        <p:txBody>
          <a:bodyPr/>
          <a:lstStyle/>
          <a:p>
            <a:fld id="{15B7D1C9-288F-4D7F-AB0D-D6F96A13A914}" type="slidenum">
              <a:rPr lang="en-GB" smtClean="0"/>
              <a:t>19</a:t>
            </a:fld>
            <a:endParaRPr lang="en-GB"/>
          </a:p>
        </p:txBody>
      </p:sp>
    </p:spTree>
    <p:extLst>
      <p:ext uri="{BB962C8B-B14F-4D97-AF65-F5344CB8AC3E}">
        <p14:creationId xmlns:p14="http://schemas.microsoft.com/office/powerpoint/2010/main" val="351063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By way of introduction, I highlight four things. Firstly, I have been a school librarian since 2003, and professionally qualified since 2006. For practically all of my time as a school librarian I have served on the National Committee of the CILIP School Libraries Group and/ or the Board of the UK School Library Association. Secondly, by 2011 I had developed FOSIL – which stands for Framework Of Skills for Inquiry Learning – and which is an instructional model of the inquiry process that is based on the work of Barbara Stripling as reflected in the Empire State Information Fluency Continuum. To more effectively support growing interest in FOSIL, both within the UK and beyond, I led the establishment of the FOSIL Group in 2019, whose membership, which is free, now represents more than 35 countries. Thirdly, Barbara Stripling developed her instructional model of the inquiry process in 2003, which is central to the ESIFC, and which was published along with a Pre-Kindergarten to Grade12 continuum of inquiry  skills – metacognitive, cognitive, emotional, social and cultural – in 2009 and re-imagined in 2019. </a:t>
            </a:r>
            <a:r>
              <a:rPr lang="en-GB" i="0" dirty="0">
                <a:latin typeface="+mn-lt"/>
              </a:rPr>
              <a:t>The ESIFC serves </a:t>
            </a:r>
            <a:r>
              <a:rPr lang="en-GB" b="0" i="0" u="none" strike="noStrike" dirty="0">
                <a:solidFill>
                  <a:srgbClr val="212529"/>
                </a:solidFill>
                <a:effectLst/>
                <a:latin typeface="+mn-lt"/>
              </a:rPr>
              <a:t>more than 3.2 million children in 4,236 schools in New York State alone, and has been widely adopted and adapted beyond New York State and the US. Fourthly, since early in 2020, Barbara and I have meeting weekly to collaborate on the ongoing development of both the ESIFC and FOSIL, which are two of the five models included in the recent IFLA book, </a:t>
            </a:r>
            <a:r>
              <a:rPr lang="en-GB" sz="1200" i="1" dirty="0"/>
              <a:t>Global Action for School Libraries: Models of Inquiry</a:t>
            </a:r>
            <a:r>
              <a:rPr lang="en-GB" sz="1200" i="0" dirty="0"/>
              <a:t>.</a:t>
            </a:r>
            <a:endParaRPr lang="en-GB" i="0" dirty="0">
              <a:latin typeface="+mn-lt"/>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2</a:t>
            </a:fld>
            <a:endParaRPr lang="en-GB"/>
          </a:p>
        </p:txBody>
      </p:sp>
    </p:spTree>
    <p:extLst>
      <p:ext uri="{BB962C8B-B14F-4D97-AF65-F5344CB8AC3E}">
        <p14:creationId xmlns:p14="http://schemas.microsoft.com/office/powerpoint/2010/main" val="25321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6038" y="419100"/>
            <a:ext cx="947737" cy="533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outstanding feature of the ESIFC/ FOSIL, is the systematic grouping of these discrete skills – developed progressively over time – into functional skill sets…</a:t>
            </a:r>
          </a:p>
        </p:txBody>
      </p:sp>
      <p:sp>
        <p:nvSpPr>
          <p:cNvPr id="4" name="Slide Number Placeholder 3"/>
          <p:cNvSpPr>
            <a:spLocks noGrp="1"/>
          </p:cNvSpPr>
          <p:nvPr>
            <p:ph type="sldNum" sz="quarter" idx="5"/>
          </p:nvPr>
        </p:nvSpPr>
        <p:spPr/>
        <p:txBody>
          <a:bodyPr/>
          <a:lstStyle/>
          <a:p>
            <a:fld id="{15B7D1C9-288F-4D7F-AB0D-D6F96A13A914}" type="slidenum">
              <a:rPr lang="en-GB" smtClean="0"/>
              <a:t>20</a:t>
            </a:fld>
            <a:endParaRPr lang="en-GB"/>
          </a:p>
        </p:txBody>
      </p:sp>
    </p:spTree>
    <p:extLst>
      <p:ext uri="{BB962C8B-B14F-4D97-AF65-F5344CB8AC3E}">
        <p14:creationId xmlns:p14="http://schemas.microsoft.com/office/powerpoint/2010/main" val="141462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are located logically within the stages of the inquiry learning process: Connect -&gt; Wonder -&gt; Investigate -&gt; Construct -&gt; Express -&gt; Reflect.</a:t>
            </a:r>
          </a:p>
        </p:txBody>
      </p:sp>
      <p:sp>
        <p:nvSpPr>
          <p:cNvPr id="4" name="Slide Number Placeholder 3"/>
          <p:cNvSpPr>
            <a:spLocks noGrp="1"/>
          </p:cNvSpPr>
          <p:nvPr>
            <p:ph type="sldNum" sz="quarter" idx="5"/>
          </p:nvPr>
        </p:nvSpPr>
        <p:spPr/>
        <p:txBody>
          <a:bodyPr/>
          <a:lstStyle/>
          <a:p>
            <a:fld id="{A8CA38DF-DDC5-458B-942E-1A913201C20F}" type="slidenum">
              <a:rPr lang="en-GB" smtClean="0"/>
              <a:t>21</a:t>
            </a:fld>
            <a:endParaRPr lang="en-GB"/>
          </a:p>
        </p:txBody>
      </p:sp>
    </p:spTree>
    <p:extLst>
      <p:ext uri="{BB962C8B-B14F-4D97-AF65-F5344CB8AC3E}">
        <p14:creationId xmlns:p14="http://schemas.microsoft.com/office/powerpoint/2010/main" val="3473794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While no model can fully describe the reality it represents, another outstanding feature of the ESIFC/ FOSIL is how simply it describes the inquiry process without the resulting model losing any of its explanatory power.</a:t>
            </a:r>
          </a:p>
        </p:txBody>
      </p:sp>
      <p:sp>
        <p:nvSpPr>
          <p:cNvPr id="4" name="Slide Number Placeholder 3"/>
          <p:cNvSpPr>
            <a:spLocks noGrp="1"/>
          </p:cNvSpPr>
          <p:nvPr>
            <p:ph type="sldNum" sz="quarter" idx="5"/>
          </p:nvPr>
        </p:nvSpPr>
        <p:spPr/>
        <p:txBody>
          <a:bodyPr/>
          <a:lstStyle/>
          <a:p>
            <a:fld id="{EED85C98-1F69-48FE-9C11-EFF7DB6E8C8F}" type="slidenum">
              <a:rPr lang="en-GB" smtClean="0"/>
              <a:t>22</a:t>
            </a:fld>
            <a:endParaRPr lang="en-GB"/>
          </a:p>
        </p:txBody>
      </p:sp>
    </p:spTree>
    <p:extLst>
      <p:ext uri="{BB962C8B-B14F-4D97-AF65-F5344CB8AC3E}">
        <p14:creationId xmlns:p14="http://schemas.microsoft.com/office/powerpoint/2010/main" val="162841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t>
            </a:r>
            <a:r>
              <a:rPr lang="en-GB" i="1" dirty="0"/>
              <a:t>Empowering Students to Inquire in a Digital Environment</a:t>
            </a:r>
            <a:r>
              <a:rPr lang="en-GB" i="0" dirty="0"/>
              <a:t> (2017), Barbara directly addresses two of the debilitating tendencies that sap inquiry of its educational potency, namely, (1) </a:t>
            </a:r>
            <a:r>
              <a:rPr lang="en-GB" b="0" i="0" u="none" strike="noStrike" dirty="0">
                <a:solidFill>
                  <a:srgbClr val="212529"/>
                </a:solidFill>
                <a:effectLst/>
              </a:rPr>
              <a:t>divorcing inquiry as a dynamic process and/ or skills from learning important content, and (3) d</a:t>
            </a:r>
            <a:r>
              <a:rPr lang="en-GB" dirty="0"/>
              <a:t>ivorcing inquiry from both a spirit of wonder and puzzlement and a dynamic process, thereby reducing it to a thoughtless fact-finding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212529"/>
              </a:solidFill>
              <a:effectLst/>
            </a:endParaRPr>
          </a:p>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23</a:t>
            </a:fld>
            <a:endParaRPr lang="en-GB"/>
          </a:p>
        </p:txBody>
      </p:sp>
    </p:spTree>
    <p:extLst>
      <p:ext uri="{BB962C8B-B14F-4D97-AF65-F5344CB8AC3E}">
        <p14:creationId xmlns:p14="http://schemas.microsoft.com/office/powerpoint/2010/main" val="387586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keynote at the UK School Library Association Conference in 2021 gave Barbara and me the opportunity to develop a shared definition of inquiry, which directly addresses the </a:t>
            </a:r>
            <a:r>
              <a:rPr lang="en-GB" i="0" dirty="0"/>
              <a:t>debilitating</a:t>
            </a:r>
            <a:r>
              <a:rPr lang="en-GB" dirty="0"/>
              <a:t> tendency to (2) </a:t>
            </a:r>
            <a:r>
              <a:rPr lang="en-GB" b="0" i="0" u="none" strike="noStrike" dirty="0">
                <a:solidFill>
                  <a:srgbClr val="212529"/>
                </a:solidFill>
                <a:effectLst/>
              </a:rPr>
              <a:t>reduce inquiry to a mechanical process by divorcing it from a spirit of wonder and puzzlement. </a:t>
            </a:r>
            <a:r>
              <a:rPr lang="en-GB" dirty="0"/>
              <a:t>Our definition is rooted in and enlarges the definition developed by the </a:t>
            </a:r>
            <a:r>
              <a:rPr lang="en-GB" b="1" dirty="0"/>
              <a:t>Galileo Educational Network</a:t>
            </a:r>
            <a:r>
              <a:rPr lang="en-GB" dirty="0"/>
              <a:t>, the </a:t>
            </a:r>
            <a:r>
              <a:rPr lang="en-GB" dirty="0">
                <a:cs typeface="Calibri"/>
              </a:rPr>
              <a:t>professional learning arm of the School of Education at the University of Calgary from </a:t>
            </a:r>
            <a:r>
              <a:rPr lang="en-GB" b="0" dirty="0">
                <a:cs typeface="Calibri"/>
              </a:rPr>
              <a:t>1999-2022. The outstanding work of the GEN is itself rooted in the equally outstanding work of the </a:t>
            </a:r>
            <a:r>
              <a:rPr lang="en-GB" b="1" dirty="0">
                <a:cs typeface="Calibri"/>
              </a:rPr>
              <a:t>Developing Inquiring Communities in Education Project</a:t>
            </a:r>
            <a:r>
              <a:rPr lang="en-GB" b="0" dirty="0">
                <a:cs typeface="Calibri"/>
              </a:rPr>
              <a:t>, which was </a:t>
            </a:r>
            <a:r>
              <a:rPr lang="en-GB" dirty="0">
                <a:cs typeface="Calibri"/>
              </a:rPr>
              <a:t>led by Gordon Wells from the Ontario Institute for Studies in Education at the University of Toronto from </a:t>
            </a:r>
            <a:r>
              <a:rPr lang="en-GB" b="0" dirty="0">
                <a:cs typeface="Calibri"/>
              </a:rPr>
              <a:t>1991-2001. It is worth noting here Wells’ concluding reflection on the decade's work of </a:t>
            </a:r>
            <a:r>
              <a:rPr lang="en-GB" dirty="0">
                <a:cs typeface="Calibri"/>
              </a:rPr>
              <a:t>DICEPS: “the force that drives the enacted curriculum must be a pervasive spirit of inquiry, and the dominant purpose of all activities must be an increase in understanding … teacher and students together must become a </a:t>
            </a:r>
            <a:r>
              <a:rPr lang="en-GB" i="1" dirty="0">
                <a:cs typeface="Calibri"/>
              </a:rPr>
              <a:t>community of inquiry</a:t>
            </a:r>
            <a:r>
              <a:rPr lang="en-GB" dirty="0">
                <a:cs typeface="Calibri"/>
              </a:rPr>
              <a:t> with respect to all aspects of the life of the classroom and all areas of the curriculum”  (p.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trike="sngStrike" dirty="0">
                <a:cs typeface="Calibri"/>
              </a:rPr>
              <a:t>Neither DICEPS nor GEN make mention of school librarians, underscoring the educational disconnect already noted, as well as the ongoing and urgent need for explication of the inquiry environment.</a:t>
            </a:r>
          </a:p>
        </p:txBody>
      </p:sp>
      <p:sp>
        <p:nvSpPr>
          <p:cNvPr id="4" name="Slide Number Placeholder 3"/>
          <p:cNvSpPr>
            <a:spLocks noGrp="1"/>
          </p:cNvSpPr>
          <p:nvPr>
            <p:ph type="sldNum" sz="quarter" idx="5"/>
          </p:nvPr>
        </p:nvSpPr>
        <p:spPr/>
        <p:txBody>
          <a:bodyPr/>
          <a:lstStyle/>
          <a:p>
            <a:fld id="{31D8D7BA-9A91-4A4B-95C4-D0EA8D0E74B3}" type="slidenum">
              <a:rPr lang="en-GB" smtClean="0"/>
              <a:t>24</a:t>
            </a:fld>
            <a:endParaRPr lang="en-GB"/>
          </a:p>
        </p:txBody>
      </p:sp>
    </p:spTree>
    <p:extLst>
      <p:ext uri="{BB962C8B-B14F-4D97-AF65-F5344CB8AC3E}">
        <p14:creationId xmlns:p14="http://schemas.microsoft.com/office/powerpoint/2010/main" val="192857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the development of the Portrait of an Engaged and Empowered Inquirer at Grade 12 [and also Grade 8, Grade 5 and Grade 2] – which inquiry has as its end, and which is the means to this end – enables us to begin addressing the fourth, and arguably most, </a:t>
            </a:r>
            <a:r>
              <a:rPr lang="en-GB" i="0" dirty="0"/>
              <a:t>debilitating tendency, which is t</a:t>
            </a:r>
            <a:r>
              <a:rPr lang="en-GB" dirty="0"/>
              <a:t>he “engineering of learning” through ever-more technical teaching methods based on ‘hard evidence’ from the field of cognitive science</a:t>
            </a:r>
            <a:r>
              <a:rPr lang="en-GB" sz="1200" dirty="0">
                <a:latin typeface="+mn-lt"/>
              </a:rPr>
              <a:t>. </a:t>
            </a:r>
            <a:r>
              <a:rPr lang="en-GB" sz="1200" dirty="0">
                <a:effectLst/>
                <a:latin typeface="+mn-lt"/>
                <a:ea typeface="Calibri" panose="020F0502020204030204" pitchFamily="34" charset="0"/>
                <a:cs typeface="Times New Roman" panose="02020603050405020304" pitchFamily="18" charset="0"/>
              </a:rPr>
              <a:t>The Portraits do so by enlarging this reductionist, and harmful, view of what it means to be educated.</a:t>
            </a:r>
            <a:endParaRPr lang="en-GB" sz="1200" dirty="0">
              <a:latin typeface="+mn-lt"/>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25</a:t>
            </a:fld>
            <a:endParaRPr lang="en-GB"/>
          </a:p>
        </p:txBody>
      </p:sp>
    </p:spTree>
    <p:extLst>
      <p:ext uri="{BB962C8B-B14F-4D97-AF65-F5344CB8AC3E}">
        <p14:creationId xmlns:p14="http://schemas.microsoft.com/office/powerpoint/2010/main" val="2369460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identifies a vital role for schools, and school librarians as integral to this educational process within schools, in equipping their students for their vital </a:t>
            </a:r>
            <a:r>
              <a:rPr lang="en-GB" sz="1200" dirty="0">
                <a:latin typeface="+mn-lt"/>
              </a:rPr>
              <a:t>role in strengthening the reality-based community of error-seeking inquirers upon whom our liberal democracy depends. </a:t>
            </a:r>
            <a:r>
              <a:rPr lang="en-GB" sz="1200" dirty="0">
                <a:effectLst/>
                <a:latin typeface="+mn-lt"/>
                <a:ea typeface="Calibri" panose="020F0502020204030204" pitchFamily="34" charset="0"/>
                <a:cs typeface="Times New Roman" panose="02020603050405020304" pitchFamily="18" charset="0"/>
              </a:rPr>
              <a:t>The question is, do we embrace it?</a:t>
            </a:r>
            <a:endParaRPr lang="en-GB" sz="1200" dirty="0">
              <a:latin typeface="+mn-lt"/>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26</a:t>
            </a:fld>
            <a:endParaRPr lang="en-GB"/>
          </a:p>
        </p:txBody>
      </p:sp>
    </p:spTree>
    <p:extLst>
      <p:ext uri="{BB962C8B-B14F-4D97-AF65-F5344CB8AC3E}">
        <p14:creationId xmlns:p14="http://schemas.microsoft.com/office/powerpoint/2010/main" val="3131176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D85C98-1F69-48FE-9C11-EFF7DB6E8C8F}" type="slidenum">
              <a:rPr lang="en-GB" smtClean="0"/>
              <a:t>27</a:t>
            </a:fld>
            <a:endParaRPr lang="en-GB"/>
          </a:p>
        </p:txBody>
      </p:sp>
    </p:spTree>
    <p:extLst>
      <p:ext uri="{BB962C8B-B14F-4D97-AF65-F5344CB8AC3E}">
        <p14:creationId xmlns:p14="http://schemas.microsoft.com/office/powerpoint/2010/main" val="429003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Jonathan Rauch is not alone in pointing out that our very real existential crisis is epistemological in nature, a breakdown of the </a:t>
            </a:r>
            <a:r>
              <a:rPr lang="en-GB" dirty="0">
                <a:ea typeface="Times New Roman" panose="02020603050405020304" pitchFamily="18" charset="0"/>
              </a:rPr>
              <a:t>knowledge-building process, which is the inquiry process.</a:t>
            </a:r>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3</a:t>
            </a:fld>
            <a:endParaRPr lang="en-GB"/>
          </a:p>
        </p:txBody>
      </p:sp>
    </p:spTree>
    <p:extLst>
      <p:ext uri="{BB962C8B-B14F-4D97-AF65-F5344CB8AC3E}">
        <p14:creationId xmlns:p14="http://schemas.microsoft.com/office/powerpoint/2010/main" val="159378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The epistemological roots of this existential crisis reach far back. Dallas Willard – in his paper, </a:t>
            </a:r>
            <a:r>
              <a:rPr lang="en-GB" b="0" i="1" u="none" strike="noStrike" dirty="0">
                <a:effectLst/>
                <a:latin typeface="+mn-lt"/>
              </a:rPr>
              <a:t>The Unhinging of the American Mind - Derrida as Pretext</a:t>
            </a:r>
            <a:r>
              <a:rPr lang="en-GB" b="0" i="0" u="none" strike="noStrike" dirty="0">
                <a:effectLst/>
                <a:latin typeface="+mn-lt"/>
              </a:rPr>
              <a:t> – makes the point that already by 1984 Jean-Francois Lyotard was able to ‘report’ that k</a:t>
            </a:r>
            <a:r>
              <a:rPr lang="en-GB" dirty="0"/>
              <a:t>nowledge </a:t>
            </a:r>
            <a:r>
              <a:rPr lang="en-GB" i="1" dirty="0"/>
              <a:t>and</a:t>
            </a:r>
            <a:r>
              <a:rPr lang="en-GB" dirty="0"/>
              <a:t> the knowledge-building/ inquiry process in the various academic disciplines had become suspect. Not only did this development break the connection between knowledge and reality, it also broke the connection between knowledge and being educated that had held since Aristotle.</a:t>
            </a:r>
            <a:endParaRPr lang="en-GB" dirty="0">
              <a:latin typeface="+mn-lt"/>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4</a:t>
            </a:fld>
            <a:endParaRPr lang="en-GB"/>
          </a:p>
        </p:txBody>
      </p:sp>
    </p:spTree>
    <p:extLst>
      <p:ext uri="{BB962C8B-B14F-4D97-AF65-F5344CB8AC3E}">
        <p14:creationId xmlns:p14="http://schemas.microsoft.com/office/powerpoint/2010/main" val="98271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weakening of the reality-based community of error-seeking inquirers who uphold and are upheld by the Constitution of Knowledge leaves us without the means to turn information into knowledge and argument into facts.</a:t>
            </a:r>
          </a:p>
        </p:txBody>
      </p:sp>
      <p:sp>
        <p:nvSpPr>
          <p:cNvPr id="4" name="Slide Number Placeholder 3"/>
          <p:cNvSpPr>
            <a:spLocks noGrp="1"/>
          </p:cNvSpPr>
          <p:nvPr>
            <p:ph type="sldNum" sz="quarter" idx="5"/>
          </p:nvPr>
        </p:nvSpPr>
        <p:spPr/>
        <p:txBody>
          <a:bodyPr/>
          <a:lstStyle/>
          <a:p>
            <a:fld id="{EED85C98-1F69-48FE-9C11-EFF7DB6E8C8F}" type="slidenum">
              <a:rPr lang="en-GB" smtClean="0"/>
              <a:t>5</a:t>
            </a:fld>
            <a:endParaRPr lang="en-GB"/>
          </a:p>
        </p:txBody>
      </p:sp>
    </p:spTree>
    <p:extLst>
      <p:ext uri="{BB962C8B-B14F-4D97-AF65-F5344CB8AC3E}">
        <p14:creationId xmlns:p14="http://schemas.microsoft.com/office/powerpoint/2010/main" val="410280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Consequently, we are increasingly vulnerable to those who merely know how to get their own way among a growing number of people who are unable to recognise and so call out bullshit, as Neil Postman so bluntly puts it in his timeless essay, </a:t>
            </a:r>
            <a:r>
              <a:rPr lang="en-GB" i="1" dirty="0"/>
              <a:t>Bullshit and the Art of Crap Detection</a:t>
            </a:r>
            <a:r>
              <a:rPr lang="en-GB" dirty="0"/>
              <a:t>.</a:t>
            </a:r>
          </a:p>
        </p:txBody>
      </p:sp>
      <p:sp>
        <p:nvSpPr>
          <p:cNvPr id="4" name="Slide Number Placeholder 3"/>
          <p:cNvSpPr>
            <a:spLocks noGrp="1"/>
          </p:cNvSpPr>
          <p:nvPr>
            <p:ph type="sldNum" sz="quarter" idx="5"/>
          </p:nvPr>
        </p:nvSpPr>
        <p:spPr/>
        <p:txBody>
          <a:bodyPr/>
          <a:lstStyle/>
          <a:p>
            <a:fld id="{EED85C98-1F69-48FE-9C11-EFF7DB6E8C8F}" type="slidenum">
              <a:rPr lang="en-GB" smtClean="0"/>
              <a:t>6</a:t>
            </a:fld>
            <a:endParaRPr lang="en-GB"/>
          </a:p>
        </p:txBody>
      </p:sp>
    </p:spTree>
    <p:extLst>
      <p:ext uri="{BB962C8B-B14F-4D97-AF65-F5344CB8AC3E}">
        <p14:creationId xmlns:p14="http://schemas.microsoft.com/office/powerpoint/2010/main" val="369284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establishes inquiry as an overarching imperative, which Charles Sanders Peirce articulates so powerfully in terms of both stance and process. If we are to achieve this in society, then we need school.</a:t>
            </a:r>
          </a:p>
        </p:txBody>
      </p:sp>
      <p:sp>
        <p:nvSpPr>
          <p:cNvPr id="4" name="Slide Number Placeholder 3"/>
          <p:cNvSpPr>
            <a:spLocks noGrp="1"/>
          </p:cNvSpPr>
          <p:nvPr>
            <p:ph type="sldNum" sz="quarter" idx="10"/>
          </p:nvPr>
        </p:nvSpPr>
        <p:spPr/>
        <p:txBody>
          <a:bodyPr/>
          <a:lstStyle/>
          <a:p>
            <a:fld id="{98B3BBB6-A2D9-4F56-A28F-9AC86990DD0A}" type="slidenum">
              <a:rPr lang="en-GB" smtClean="0"/>
              <a:t>7</a:t>
            </a:fld>
            <a:endParaRPr lang="en-GB"/>
          </a:p>
        </p:txBody>
      </p:sp>
    </p:spTree>
    <p:extLst>
      <p:ext uri="{BB962C8B-B14F-4D97-AF65-F5344CB8AC3E}">
        <p14:creationId xmlns:p14="http://schemas.microsoft.com/office/powerpoint/2010/main" val="150900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reason for this, as Neil Postman and Charles </a:t>
            </a:r>
            <a:r>
              <a:rPr lang="en-GB" sz="1200" b="0" i="0" u="none" strike="noStrike" kern="1200" dirty="0" err="1">
                <a:solidFill>
                  <a:schemeClr val="tx1"/>
                </a:solidFill>
                <a:effectLst/>
                <a:latin typeface="+mn-lt"/>
                <a:ea typeface="+mn-ea"/>
                <a:cs typeface="+mn-cs"/>
              </a:rPr>
              <a:t>Weingartner</a:t>
            </a:r>
            <a:r>
              <a:rPr lang="en-GB" sz="1200" b="0" i="0" u="none" strike="noStrike" kern="1200" dirty="0">
                <a:solidFill>
                  <a:schemeClr val="tx1"/>
                </a:solidFill>
                <a:effectLst/>
                <a:latin typeface="+mn-lt"/>
                <a:ea typeface="+mn-ea"/>
                <a:cs typeface="+mn-cs"/>
              </a:rPr>
              <a:t> point out, is that </a:t>
            </a:r>
            <a:r>
              <a:rPr lang="en-GB" dirty="0"/>
              <a:t>“school…is the one institution in our society that is inflicted on everybody, and what happens in [the many years of a child’s time] in school makes a difference – for good or ill.”</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8</a:t>
            </a:fld>
            <a:endParaRPr lang="en-GB"/>
          </a:p>
        </p:txBody>
      </p:sp>
    </p:spTree>
    <p:extLst>
      <p:ext uri="{BB962C8B-B14F-4D97-AF65-F5344CB8AC3E}">
        <p14:creationId xmlns:p14="http://schemas.microsoft.com/office/powerpoint/2010/main" val="407226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Rauch makes no mention of schools in strengthening the reality-based community of error seeking inquirers, which is unsurprising to the extent that schools continue to turn out students who, as Bertrand Russell observed more than a century ago, for the most part are unable to weigh evidence or to form an independent opinion.</a:t>
            </a:r>
          </a:p>
        </p:txBody>
      </p:sp>
      <p:sp>
        <p:nvSpPr>
          <p:cNvPr id="4" name="Slide Number Placeholder 3"/>
          <p:cNvSpPr>
            <a:spLocks noGrp="1"/>
          </p:cNvSpPr>
          <p:nvPr>
            <p:ph type="sldNum" sz="quarter" idx="5"/>
          </p:nvPr>
        </p:nvSpPr>
        <p:spPr/>
        <p:txBody>
          <a:bodyPr/>
          <a:lstStyle/>
          <a:p>
            <a:fld id="{EED85C98-1F69-48FE-9C11-EFF7DB6E8C8F}" type="slidenum">
              <a:rPr lang="en-GB" smtClean="0"/>
              <a:t>9</a:t>
            </a:fld>
            <a:endParaRPr lang="en-GB"/>
          </a:p>
        </p:txBody>
      </p:sp>
    </p:spTree>
    <p:extLst>
      <p:ext uri="{BB962C8B-B14F-4D97-AF65-F5344CB8AC3E}">
        <p14:creationId xmlns:p14="http://schemas.microsoft.com/office/powerpoint/2010/main" val="224762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8AAD-2A61-4AD4-F145-43D702879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A4AE4E-8A2D-1550-7ED7-B8CC13246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7E1A29-4DA6-70C7-1CE3-3CFCC5EDB963}"/>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9A99BD61-161B-C068-A203-FB6E070F7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ED2C8-5298-7B4F-B842-4C8EC48826A7}"/>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37912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C9E8-6A9F-E041-6897-8AEC702B9C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39B774-CD84-BFC1-6B30-AFD71369C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7B420-807D-1784-9915-12316D6440A5}"/>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69423E7F-5F93-951F-9BD2-FD7BA8270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8D147-CCD7-1254-DDE3-87523D8E36AF}"/>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83006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FEF40-0C2C-7680-BD79-5F5D16593A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C1CE55-90F3-EF3E-605A-1F5FDDC89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30B5D-5A0B-AA6E-6C39-A450C294160E}"/>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9382752E-FBBB-776A-B1F4-EE9AF1A5F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CF9AD5-38B5-6CE5-2F7F-BB8E9D565F01}"/>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215068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9985" cy="1325563"/>
          </a:xfrm>
        </p:spPr>
        <p:txBody>
          <a:bodyPr/>
          <a:lstStyle/>
          <a:p>
            <a:r>
              <a:rPr lang="en-GB"/>
              <a:t>Click to edit Master title style</a:t>
            </a:r>
          </a:p>
        </p:txBody>
      </p:sp>
      <p:grpSp>
        <p:nvGrpSpPr>
          <p:cNvPr id="6" name="Group 5">
            <a:extLst>
              <a:ext uri="{FF2B5EF4-FFF2-40B4-BE49-F238E27FC236}">
                <a16:creationId xmlns:a16="http://schemas.microsoft.com/office/drawing/2014/main" id="{1B03D805-2170-5884-7C57-01EB2E1476FE}"/>
              </a:ext>
            </a:extLst>
          </p:cNvPr>
          <p:cNvGrpSpPr/>
          <p:nvPr userDrawn="1"/>
        </p:nvGrpSpPr>
        <p:grpSpPr>
          <a:xfrm>
            <a:off x="0" y="6100378"/>
            <a:ext cx="12203875" cy="784993"/>
            <a:chOff x="11875" y="6084583"/>
            <a:chExt cx="12192000" cy="784993"/>
          </a:xfrm>
        </p:grpSpPr>
        <p:sp>
          <p:nvSpPr>
            <p:cNvPr id="7" name="Rectangle 6">
              <a:extLst>
                <a:ext uri="{FF2B5EF4-FFF2-40B4-BE49-F238E27FC236}">
                  <a16:creationId xmlns:a16="http://schemas.microsoft.com/office/drawing/2014/main" id="{5F382130-CE0F-6742-C414-AC8917EAEF15}"/>
                </a:ext>
              </a:extLst>
            </p:cNvPr>
            <p:cNvSpPr/>
            <p:nvPr/>
          </p:nvSpPr>
          <p:spPr>
            <a:xfrm>
              <a:off x="11875" y="6084583"/>
              <a:ext cx="12192000" cy="78499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C5A465C5-4F40-628A-ABC3-0F141BC28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370" y="6162079"/>
              <a:ext cx="512543" cy="630000"/>
            </a:xfrm>
            <a:prstGeom prst="rect">
              <a:avLst/>
            </a:prstGeom>
          </p:spPr>
        </p:pic>
        <p:sp>
          <p:nvSpPr>
            <p:cNvPr id="9" name="TextBox 8">
              <a:extLst>
                <a:ext uri="{FF2B5EF4-FFF2-40B4-BE49-F238E27FC236}">
                  <a16:creationId xmlns:a16="http://schemas.microsoft.com/office/drawing/2014/main" id="{961F6F26-B006-835D-49CA-068EABB6EAAA}"/>
                </a:ext>
              </a:extLst>
            </p:cNvPr>
            <p:cNvSpPr txBox="1"/>
            <p:nvPr/>
          </p:nvSpPr>
          <p:spPr>
            <a:xfrm>
              <a:off x="5863733" y="6167522"/>
              <a:ext cx="5171954"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erpetua" panose="02020502060401020303" pitchFamily="18" charset="0"/>
                  <a:ea typeface="+mn-ea"/>
                  <a:cs typeface="+mn-cs"/>
                </a:rPr>
                <a:t>Blanchelande College Libraries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Perpetua" panose="02020502060401020303" pitchFamily="18" charset="0"/>
                  <a:ea typeface="+mn-ea"/>
                  <a:cs typeface="+mn-cs"/>
                </a:rPr>
                <a:t>Enabling Heroic Inquiry</a:t>
              </a:r>
            </a:p>
          </p:txBody>
        </p:sp>
        <p:pic>
          <p:nvPicPr>
            <p:cNvPr id="10" name="Picture 9" descr="Graphical user interface, application&#10;&#10;Description automatically generated">
              <a:extLst>
                <a:ext uri="{FF2B5EF4-FFF2-40B4-BE49-F238E27FC236}">
                  <a16:creationId xmlns:a16="http://schemas.microsoft.com/office/drawing/2014/main" id="{9EC7D7AC-50A2-5FA3-2E9F-2D37C7477606}"/>
                </a:ext>
              </a:extLst>
            </p:cNvPr>
            <p:cNvPicPr>
              <a:picLocks noChangeAspect="1"/>
            </p:cNvPicPr>
            <p:nvPr/>
          </p:nvPicPr>
          <p:blipFill rotWithShape="1">
            <a:blip r:embed="rId3" cstate="screen">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harpenSoften amount="33000"/>
                      </a14:imgEffect>
                      <a14:imgEffect>
                        <a14:brightnessContrast bright="19000" contrast="71000"/>
                      </a14:imgEffect>
                    </a14:imgLayer>
                  </a14:imgProps>
                </a:ext>
                <a:ext uri="{28A0092B-C50C-407E-A947-70E740481C1C}">
                  <a14:useLocalDpi xmlns:a14="http://schemas.microsoft.com/office/drawing/2010/main"/>
                </a:ext>
              </a:extLst>
            </a:blip>
            <a:srcRect/>
            <a:stretch/>
          </p:blipFill>
          <p:spPr>
            <a:xfrm>
              <a:off x="11324666" y="6118972"/>
              <a:ext cx="590229" cy="725658"/>
            </a:xfrm>
            <a:prstGeom prst="rect">
              <a:avLst/>
            </a:prstGeom>
          </p:spPr>
        </p:pic>
      </p:grpSp>
      <p:sp>
        <p:nvSpPr>
          <p:cNvPr id="11" name="Content Placeholder 2">
            <a:extLst>
              <a:ext uri="{FF2B5EF4-FFF2-40B4-BE49-F238E27FC236}">
                <a16:creationId xmlns:a16="http://schemas.microsoft.com/office/drawing/2014/main" id="{9C08A493-E09A-4924-6A68-EF754839FB88}"/>
              </a:ext>
            </a:extLst>
          </p:cNvPr>
          <p:cNvSpPr>
            <a:spLocks noGrp="1"/>
          </p:cNvSpPr>
          <p:nvPr>
            <p:ph idx="1"/>
          </p:nvPr>
        </p:nvSpPr>
        <p:spPr>
          <a:xfrm>
            <a:off x="838200" y="1935987"/>
            <a:ext cx="10515600" cy="3960721"/>
          </a:xfrm>
        </p:spPr>
        <p:txBody>
          <a:bodyPr vert="horz" lIns="91440" tIns="45720" rIns="91440" bIns="45720" rtlCol="0" anchor="t">
            <a:normAutofit/>
          </a:bodyPr>
          <a:lstStyle/>
          <a:p>
            <a:endParaRPr lang="en-GB">
              <a:cs typeface="Calibri"/>
            </a:endParaRPr>
          </a:p>
        </p:txBody>
      </p:sp>
    </p:spTree>
    <p:extLst>
      <p:ext uri="{BB962C8B-B14F-4D97-AF65-F5344CB8AC3E}">
        <p14:creationId xmlns:p14="http://schemas.microsoft.com/office/powerpoint/2010/main" val="254429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7FC4-C312-E0AA-558D-F12AE57D1D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3A7F32-DA4E-8908-6767-F2AE24BE0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6A16E-68F8-F8A3-8D86-2C4A283B9903}"/>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99F232BC-13B4-ED2A-E147-AA2BA92CC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4D5A4-EDD7-C695-7A20-B6F8DD5CE132}"/>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201529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B52-3F7A-DB7E-80E5-5209A5D37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42C6D-E63D-F6D1-DCCE-CDE298CC1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FA9F5-6385-4B35-4382-F107A37A656F}"/>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E7EC7D3B-3950-548A-F3B1-E5F254337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87CCE-6E59-50B7-5814-4F1905A2CB79}"/>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279485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7734-02D5-BA04-92DA-24CD1DE6C0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E8BA4-BB71-FD88-2174-ABD626298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693E2F-FAC9-F2B2-3EDE-20F16A6F29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DEB670-18D3-1FC9-45DB-E9F8BBB6B7F6}"/>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6" name="Footer Placeholder 5">
            <a:extLst>
              <a:ext uri="{FF2B5EF4-FFF2-40B4-BE49-F238E27FC236}">
                <a16:creationId xmlns:a16="http://schemas.microsoft.com/office/drawing/2014/main" id="{760E607C-13CE-6C09-9619-9F261EF324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5F93F4-F60B-4339-5917-637323C7E77D}"/>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16383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A741-1883-BE88-A7CD-81A3B0FA81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156A8C-7A98-77A5-7A7A-397C3854A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F8C3CF-ECE1-87B4-9135-373A93314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B83632-EB64-1769-F4E0-78D842418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07590-0A62-1C7E-D2CD-C64CE4DEE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73421B-BEE3-D0F6-FF6F-57A9C294E253}"/>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8" name="Footer Placeholder 7">
            <a:extLst>
              <a:ext uri="{FF2B5EF4-FFF2-40B4-BE49-F238E27FC236}">
                <a16:creationId xmlns:a16="http://schemas.microsoft.com/office/drawing/2014/main" id="{4540EA8D-D6E9-BF54-18D8-C8D866DDB7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BC9CDF-924F-CD87-6FEB-451168A99F60}"/>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28740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4CC1-22CB-D3C8-32A6-E511F18DA7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645C1A-DB7C-AC8E-BD8C-92A749C50EAD}"/>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4" name="Footer Placeholder 3">
            <a:extLst>
              <a:ext uri="{FF2B5EF4-FFF2-40B4-BE49-F238E27FC236}">
                <a16:creationId xmlns:a16="http://schemas.microsoft.com/office/drawing/2014/main" id="{AB32BA5B-0DFD-29A0-3A5A-A4FF721B2F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3ACE9B-7F05-D004-4551-ED7D8DB8785C}"/>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265148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BA38F-4DE1-1EA4-71EB-6743B454623A}"/>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3" name="Footer Placeholder 2">
            <a:extLst>
              <a:ext uri="{FF2B5EF4-FFF2-40B4-BE49-F238E27FC236}">
                <a16:creationId xmlns:a16="http://schemas.microsoft.com/office/drawing/2014/main" id="{FB6ECA08-0F08-63B3-A0BA-6F8F96179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4253B0-92C7-31EC-0CFA-996449B34FBB}"/>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3888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7DED-820C-8B54-94BA-F475298F2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65CD92-8A6B-D5A6-0F6C-A65A595F0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98E739-6353-DE94-AC4C-6C7E3B2AE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5E3F1-98B4-F3B6-BBBD-54D8C1747363}"/>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6" name="Footer Placeholder 5">
            <a:extLst>
              <a:ext uri="{FF2B5EF4-FFF2-40B4-BE49-F238E27FC236}">
                <a16:creationId xmlns:a16="http://schemas.microsoft.com/office/drawing/2014/main" id="{34C923D5-26C2-9FFE-30FD-7BDC57FC91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62FD5-B4C5-567C-15A9-316A366FAB12}"/>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36311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AE6B-8101-05EC-338F-D16B32467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C293F5-65F1-C543-69D9-047B1A81B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FAA6DB-AF49-CD31-8966-37A40AA9E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5E2B8-1A1C-94A1-B2E8-3B047BE98160}"/>
              </a:ext>
            </a:extLst>
          </p:cNvPr>
          <p:cNvSpPr>
            <a:spLocks noGrp="1"/>
          </p:cNvSpPr>
          <p:nvPr>
            <p:ph type="dt" sz="half" idx="10"/>
          </p:nvPr>
        </p:nvSpPr>
        <p:spPr/>
        <p:txBody>
          <a:bodyPr/>
          <a:lstStyle/>
          <a:p>
            <a:fld id="{1B2A93BE-5A00-41EC-9896-73F6ECBA1DCB}" type="datetimeFigureOut">
              <a:rPr lang="en-GB" smtClean="0"/>
              <a:t>06/08/2023</a:t>
            </a:fld>
            <a:endParaRPr lang="en-GB"/>
          </a:p>
        </p:txBody>
      </p:sp>
      <p:sp>
        <p:nvSpPr>
          <p:cNvPr id="6" name="Footer Placeholder 5">
            <a:extLst>
              <a:ext uri="{FF2B5EF4-FFF2-40B4-BE49-F238E27FC236}">
                <a16:creationId xmlns:a16="http://schemas.microsoft.com/office/drawing/2014/main" id="{FA7445C9-A7D6-5AB2-7B1B-01FC19288E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728DDF-527B-BC91-19A5-5AA41BDE2FFB}"/>
              </a:ext>
            </a:extLst>
          </p:cNvPr>
          <p:cNvSpPr>
            <a:spLocks noGrp="1"/>
          </p:cNvSpPr>
          <p:nvPr>
            <p:ph type="sldNum" sz="quarter" idx="12"/>
          </p:nvPr>
        </p:nvSpPr>
        <p:spPr/>
        <p:txBody>
          <a:bodyPr/>
          <a:lstStyle/>
          <a:p>
            <a:fld id="{9CBE8A1D-6C44-404B-8B33-817A927A4010}" type="slidenum">
              <a:rPr lang="en-GB" smtClean="0"/>
              <a:t>‹#›</a:t>
            </a:fld>
            <a:endParaRPr lang="en-GB"/>
          </a:p>
        </p:txBody>
      </p:sp>
    </p:spTree>
    <p:extLst>
      <p:ext uri="{BB962C8B-B14F-4D97-AF65-F5344CB8AC3E}">
        <p14:creationId xmlns:p14="http://schemas.microsoft.com/office/powerpoint/2010/main" val="388013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08933-9126-69E4-0677-D7126D1CD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9CDC94-2D75-1E2D-E268-3203B2108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067A6D-A626-2ADB-1B77-13A9421F2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93BE-5A00-41EC-9896-73F6ECBA1DCB}" type="datetimeFigureOut">
              <a:rPr lang="en-GB" smtClean="0"/>
              <a:t>06/08/2023</a:t>
            </a:fld>
            <a:endParaRPr lang="en-GB"/>
          </a:p>
        </p:txBody>
      </p:sp>
      <p:sp>
        <p:nvSpPr>
          <p:cNvPr id="5" name="Footer Placeholder 4">
            <a:extLst>
              <a:ext uri="{FF2B5EF4-FFF2-40B4-BE49-F238E27FC236}">
                <a16:creationId xmlns:a16="http://schemas.microsoft.com/office/drawing/2014/main" id="{83BF24CC-1010-5254-FEEE-829F9B50F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6890CE-207C-70A6-8DA7-A96191851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E8A1D-6C44-404B-8B33-817A927A4010}" type="slidenum">
              <a:rPr lang="en-GB" smtClean="0"/>
              <a:t>‹#›</a:t>
            </a:fld>
            <a:endParaRPr lang="en-GB"/>
          </a:p>
        </p:txBody>
      </p:sp>
    </p:spTree>
    <p:extLst>
      <p:ext uri="{BB962C8B-B14F-4D97-AF65-F5344CB8AC3E}">
        <p14:creationId xmlns:p14="http://schemas.microsoft.com/office/powerpoint/2010/main" val="425502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838200" y="2357830"/>
            <a:ext cx="10515600" cy="2871787"/>
          </a:xfrm>
        </p:spPr>
        <p:txBody>
          <a:bodyPr>
            <a:normAutofit/>
          </a:bodyPr>
          <a:lstStyle/>
          <a:p>
            <a:pPr algn="ctr" fontAlgn="base"/>
            <a:r>
              <a:rPr lang="en-GB" sz="4000" dirty="0">
                <a:solidFill>
                  <a:srgbClr val="E85051"/>
                </a:solidFill>
              </a:rPr>
              <a:t>“Digital Literacy: Necessary but Not Sufficient</a:t>
            </a:r>
            <a:br>
              <a:rPr lang="en-GB" sz="4000" dirty="0">
                <a:solidFill>
                  <a:srgbClr val="E85051"/>
                </a:solidFill>
              </a:rPr>
            </a:br>
            <a:r>
              <a:rPr lang="en-GB" sz="4000" dirty="0">
                <a:solidFill>
                  <a:srgbClr val="E85051"/>
                </a:solidFill>
              </a:rPr>
              <a:t>for Life-wide and Life-Long Learning”</a:t>
            </a:r>
            <a:br>
              <a:rPr lang="en-GB" b="1" dirty="0">
                <a:solidFill>
                  <a:srgbClr val="E85051"/>
                </a:solidFill>
              </a:rPr>
            </a:br>
            <a:br>
              <a:rPr lang="en-GB" sz="1800" dirty="0">
                <a:solidFill>
                  <a:srgbClr val="E85051"/>
                </a:solidFill>
              </a:rPr>
            </a:br>
            <a:r>
              <a:rPr lang="en-GB" sz="1800" b="1" i="0" u="none" strike="noStrike" dirty="0">
                <a:solidFill>
                  <a:srgbClr val="000000"/>
                </a:solidFill>
                <a:effectLst/>
                <a:latin typeface="Calibri" panose="020F0502020204030204" pitchFamily="34" charset="0"/>
              </a:rPr>
              <a:t>IFLA Information Literacy Section Book Launch</a:t>
            </a:r>
            <a:br>
              <a:rPr lang="en-GB" sz="1800" b="1" i="0" u="none" strike="noStrike" dirty="0">
                <a:solidFill>
                  <a:srgbClr val="000000"/>
                </a:solidFill>
                <a:effectLst/>
                <a:latin typeface="Calibri" panose="020F0502020204030204" pitchFamily="34" charset="0"/>
              </a:rPr>
            </a:br>
            <a:r>
              <a:rPr lang="en-GB" sz="1800" i="1" u="none" strike="noStrike" dirty="0">
                <a:solidFill>
                  <a:srgbClr val="E85051"/>
                </a:solidFill>
                <a:effectLst/>
                <a:latin typeface="Calibri" panose="020F0502020204030204" pitchFamily="34" charset="0"/>
              </a:rPr>
              <a:t>Libraries Empowering Society through Digital Literacy Education</a:t>
            </a:r>
            <a:br>
              <a:rPr lang="en-GB" sz="1800" b="1" i="0" u="none" strike="noStrike" dirty="0">
                <a:solidFill>
                  <a:srgbClr val="000000"/>
                </a:solidFill>
                <a:effectLst/>
                <a:latin typeface="Calibri" panose="020F0502020204030204" pitchFamily="34" charset="0"/>
              </a:rPr>
            </a:br>
            <a:r>
              <a:rPr lang="en-GB" sz="1800" b="1" i="0" u="none" strike="noStrike" dirty="0">
                <a:solidFill>
                  <a:srgbClr val="000000"/>
                </a:solidFill>
                <a:effectLst/>
                <a:latin typeface="Calibri" panose="020F0502020204030204" pitchFamily="34" charset="0"/>
              </a:rPr>
              <a:t>WLIC Satellite Meeting | 18 August 2023</a:t>
            </a:r>
            <a:br>
              <a:rPr lang="en-US" sz="1400" b="0" i="0" u="none" strike="noStrike" dirty="0">
                <a:solidFill>
                  <a:srgbClr val="000000"/>
                </a:solidFill>
                <a:effectLst/>
                <a:latin typeface="Segoe UI" panose="020B0502040204020203" pitchFamily="34" charset="0"/>
              </a:rPr>
            </a:br>
            <a:r>
              <a:rPr lang="en-GB" sz="1800" b="0" i="0" u="none" strike="noStrike" dirty="0">
                <a:solidFill>
                  <a:srgbClr val="000000"/>
                </a:solidFill>
                <a:effectLst/>
                <a:latin typeface="Calibri" panose="020F0502020204030204" pitchFamily="34" charset="0"/>
              </a:rPr>
              <a:t>Darryl Toerien</a:t>
            </a:r>
            <a:r>
              <a:rPr lang="en-US" sz="1800" b="0" i="0" u="none" strike="noStrike" dirty="0">
                <a:solidFill>
                  <a:srgbClr val="000000"/>
                </a:solidFill>
                <a:effectLst/>
                <a:latin typeface="Calibri" panose="020F0502020204030204" pitchFamily="34" charset="0"/>
              </a:rPr>
              <a:t>​</a:t>
            </a:r>
            <a:br>
              <a:rPr lang="en-US" sz="1400" b="0" i="0" u="none" strike="noStrike" dirty="0">
                <a:solidFill>
                  <a:srgbClr val="000000"/>
                </a:solidFill>
                <a:effectLst/>
                <a:latin typeface="Segoe UI" panose="020B0502040204020203" pitchFamily="34" charset="0"/>
              </a:rPr>
            </a:br>
            <a:r>
              <a:rPr lang="en-GB" sz="1800" b="0" i="0" u="none" strike="noStrike" dirty="0">
                <a:solidFill>
                  <a:srgbClr val="000000"/>
                </a:solidFill>
                <a:effectLst/>
                <a:latin typeface="Calibri" panose="020F0502020204030204" pitchFamily="34" charset="0"/>
              </a:rPr>
              <a:t>toeriend@blanchelande.sch.gg</a:t>
            </a:r>
            <a:endParaRPr lang="en-GB" sz="3600" dirty="0">
              <a:cs typeface="Calibri Light"/>
            </a:endParaRPr>
          </a:p>
        </p:txBody>
      </p:sp>
      <p:pic>
        <p:nvPicPr>
          <p:cNvPr id="4" name="Picture 3">
            <a:extLst>
              <a:ext uri="{FF2B5EF4-FFF2-40B4-BE49-F238E27FC236}">
                <a16:creationId xmlns:a16="http://schemas.microsoft.com/office/drawing/2014/main" id="{EE5DA276-5382-8029-57D1-0EC5D2B596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519" y="331071"/>
            <a:ext cx="3345081" cy="1712363"/>
          </a:xfrm>
          <a:prstGeom prst="rect">
            <a:avLst/>
          </a:prstGeom>
        </p:spPr>
      </p:pic>
      <p:pic>
        <p:nvPicPr>
          <p:cNvPr id="12" name="Picture 11" descr="A blue sign with white text&#10;&#10;Description automatically generated">
            <a:extLst>
              <a:ext uri="{FF2B5EF4-FFF2-40B4-BE49-F238E27FC236}">
                <a16:creationId xmlns:a16="http://schemas.microsoft.com/office/drawing/2014/main" id="{D3FC6575-DD00-6FA7-74EA-4E7D740B0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338" y="524470"/>
            <a:ext cx="2446143" cy="1325563"/>
          </a:xfrm>
          <a:prstGeom prst="rect">
            <a:avLst/>
          </a:prstGeom>
        </p:spPr>
      </p:pic>
      <p:grpSp>
        <p:nvGrpSpPr>
          <p:cNvPr id="3" name="Group 2">
            <a:extLst>
              <a:ext uri="{FF2B5EF4-FFF2-40B4-BE49-F238E27FC236}">
                <a16:creationId xmlns:a16="http://schemas.microsoft.com/office/drawing/2014/main" id="{94F0C2B3-21A8-C0AF-1E98-8FF8DAFA20A4}"/>
              </a:ext>
            </a:extLst>
          </p:cNvPr>
          <p:cNvGrpSpPr/>
          <p:nvPr/>
        </p:nvGrpSpPr>
        <p:grpSpPr>
          <a:xfrm>
            <a:off x="0" y="5544013"/>
            <a:ext cx="12203875" cy="1325563"/>
            <a:chOff x="11875" y="5544013"/>
            <a:chExt cx="12192000" cy="1325563"/>
          </a:xfrm>
        </p:grpSpPr>
        <p:sp>
          <p:nvSpPr>
            <p:cNvPr id="5" name="Rectangle 4">
              <a:extLst>
                <a:ext uri="{FF2B5EF4-FFF2-40B4-BE49-F238E27FC236}">
                  <a16:creationId xmlns:a16="http://schemas.microsoft.com/office/drawing/2014/main" id="{0C309A00-64BE-8905-2723-203DAC1575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Logo&#10;&#10;Description automatically generated">
              <a:extLst>
                <a:ext uri="{FF2B5EF4-FFF2-40B4-BE49-F238E27FC236}">
                  <a16:creationId xmlns:a16="http://schemas.microsoft.com/office/drawing/2014/main" id="{D26CBD2E-FFF8-6509-A993-43F6A30EA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90" y="5710387"/>
              <a:ext cx="839692" cy="1032121"/>
            </a:xfrm>
            <a:prstGeom prst="rect">
              <a:avLst/>
            </a:prstGeom>
          </p:spPr>
        </p:pic>
        <p:sp>
          <p:nvSpPr>
            <p:cNvPr id="13" name="TextBox 12">
              <a:extLst>
                <a:ext uri="{FF2B5EF4-FFF2-40B4-BE49-F238E27FC236}">
                  <a16:creationId xmlns:a16="http://schemas.microsoft.com/office/drawing/2014/main" id="{61CC2EC4-43D8-87AB-FAB5-7E6E8FEF95AC}"/>
                </a:ext>
              </a:extLst>
            </p:cNvPr>
            <p:cNvSpPr txBox="1"/>
            <p:nvPr/>
          </p:nvSpPr>
          <p:spPr>
            <a:xfrm>
              <a:off x="5777888" y="5849956"/>
              <a:ext cx="5171954" cy="892552"/>
            </a:xfrm>
            <a:prstGeom prst="rect">
              <a:avLst/>
            </a:prstGeom>
            <a:noFill/>
          </p:spPr>
          <p:txBody>
            <a:bodyPr wrap="square" rtlCol="0">
              <a:spAutoFit/>
            </a:bodyPr>
            <a:lstStyle/>
            <a:p>
              <a:pPr algn="r"/>
              <a:r>
                <a:rPr lang="en-GB" sz="2800" dirty="0">
                  <a:solidFill>
                    <a:schemeClr val="bg1"/>
                  </a:solidFill>
                  <a:latin typeface="Perpetua" panose="02020502060401020303" pitchFamily="18" charset="0"/>
                </a:rPr>
                <a:t>Blanchelande College Libraries</a:t>
              </a:r>
            </a:p>
            <a:p>
              <a:pPr algn="r"/>
              <a:r>
                <a:rPr lang="en-GB" sz="2400" i="1" dirty="0">
                  <a:solidFill>
                    <a:schemeClr val="bg1"/>
                  </a:solidFill>
                  <a:latin typeface="Perpetua" panose="02020502060401020303" pitchFamily="18" charset="0"/>
                </a:rPr>
                <a:t>Enabling Heroic Inquiry</a:t>
              </a:r>
            </a:p>
          </p:txBody>
        </p:sp>
        <p:pic>
          <p:nvPicPr>
            <p:cNvPr id="14" name="Picture 13" descr="Graphical user interface, application&#10;&#10;Description automatically generated">
              <a:extLst>
                <a:ext uri="{FF2B5EF4-FFF2-40B4-BE49-F238E27FC236}">
                  <a16:creationId xmlns:a16="http://schemas.microsoft.com/office/drawing/2014/main" id="{90617DF7-7B93-CFAB-2747-67049A41EF92}"/>
                </a:ext>
              </a:extLst>
            </p:cNvPr>
            <p:cNvPicPr>
              <a:picLocks noChangeAspect="1"/>
            </p:cNvPicPr>
            <p:nvPr/>
          </p:nvPicPr>
          <p:blipFill rotWithShape="1">
            <a:blip r:embed="rId6">
              <a:clrChange>
                <a:clrFrom>
                  <a:srgbClr val="FFFFFF"/>
                </a:clrFrom>
                <a:clrTo>
                  <a:srgbClr val="FFFFFF">
                    <a:alpha val="0"/>
                  </a:srgbClr>
                </a:clrTo>
              </a:clrChange>
              <a:biLevel thresh="25000"/>
              <a:extLst>
                <a:ext uri="{BEBA8EAE-BF5A-486C-A8C5-ECC9F3942E4B}">
                  <a14:imgProps xmlns:a14="http://schemas.microsoft.com/office/drawing/2010/main">
                    <a14:imgLayer r:embed="rId7">
                      <a14:imgEffect>
                        <a14:sharpenSoften amount="33000"/>
                      </a14:imgEffect>
                      <a14:imgEffect>
                        <a14:brightnessContrast bright="19000" contrast="71000"/>
                      </a14:imgEffect>
                    </a14:imgLayer>
                  </a14:imgProps>
                </a:ext>
                <a:ext uri="{28A0092B-C50C-407E-A947-70E740481C1C}">
                  <a14:useLocalDpi xmlns:a14="http://schemas.microsoft.com/office/drawing/2010/main" val="0"/>
                </a:ext>
              </a:extLst>
            </a:blip>
            <a:srcRect l="6171" t="7694" r="66108" b="7101"/>
            <a:stretch/>
          </p:blipFill>
          <p:spPr>
            <a:xfrm>
              <a:off x="11069505" y="5603981"/>
              <a:ext cx="981136" cy="1206260"/>
            </a:xfrm>
            <a:prstGeom prst="rect">
              <a:avLst/>
            </a:prstGeom>
          </p:spPr>
        </p:pic>
      </p:grpSp>
    </p:spTree>
    <p:extLst>
      <p:ext uri="{BB962C8B-B14F-4D97-AF65-F5344CB8AC3E}">
        <p14:creationId xmlns:p14="http://schemas.microsoft.com/office/powerpoint/2010/main" val="159810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a:solidFill>
                  <a:srgbClr val="E64F4F"/>
                </a:solidFill>
              </a:rPr>
              <a:t>Inquiry as a [most] Potent Survival Strategy</a:t>
            </a:r>
            <a:endParaRPr lang="en-GB">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199" y="1825625"/>
            <a:ext cx="6809509" cy="4351338"/>
          </a:xfrm>
        </p:spPr>
        <p:txBody>
          <a:bodyPr anchor="ctr">
            <a:normAutofit/>
          </a:bodyPr>
          <a:lstStyle/>
          <a:p>
            <a:pPr marL="0" indent="0">
              <a:buNone/>
            </a:pPr>
            <a:r>
              <a:rPr lang="en-GB" dirty="0"/>
              <a:t>“Of all the ‘survival strategies’ education has to offer, none is more potent or in greater need of explication than the ‘inquiry environment.’”</a:t>
            </a:r>
            <a:endParaRPr lang="en-GB" sz="2400" dirty="0"/>
          </a:p>
          <a:p>
            <a:pPr marL="0" indent="0" algn="r">
              <a:buNone/>
            </a:pPr>
            <a:r>
              <a:rPr lang="en-GB" sz="2400" dirty="0"/>
              <a:t>Neil Postman &amp; Charles </a:t>
            </a:r>
            <a:r>
              <a:rPr lang="en-GB" sz="2400" dirty="0" err="1"/>
              <a:t>Weingartner</a:t>
            </a:r>
            <a:r>
              <a:rPr lang="en-GB" sz="2400" dirty="0"/>
              <a:t> (1969, p. 36)</a:t>
            </a:r>
          </a:p>
        </p:txBody>
      </p:sp>
      <p:pic>
        <p:nvPicPr>
          <p:cNvPr id="8" name="Content Placeholder 7" descr="A book cover with a drawing of a fruit&#10;&#10;Description automatically generated">
            <a:extLst>
              <a:ext uri="{FF2B5EF4-FFF2-40B4-BE49-F238E27FC236}">
                <a16:creationId xmlns:a16="http://schemas.microsoft.com/office/drawing/2014/main" id="{801FC454-20DA-B554-537A-5122FB63C7A2}"/>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412347" y="1690688"/>
            <a:ext cx="2727655" cy="4486275"/>
          </a:xfrm>
        </p:spPr>
      </p:pic>
    </p:spTree>
    <p:extLst>
      <p:ext uri="{BB962C8B-B14F-4D97-AF65-F5344CB8AC3E}">
        <p14:creationId xmlns:p14="http://schemas.microsoft.com/office/powerpoint/2010/main" val="137855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a:solidFill>
                  <a:srgbClr val="E64F4F"/>
                </a:solidFill>
              </a:rPr>
              <a:t>Breaking the Promise of Inquiry #1, #2 and #3</a:t>
            </a:r>
            <a:endParaRPr lang="en-GB">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199" y="1825625"/>
            <a:ext cx="6132617" cy="4351338"/>
          </a:xfrm>
        </p:spPr>
        <p:txBody>
          <a:bodyPr>
            <a:normAutofit lnSpcReduction="10000"/>
          </a:bodyPr>
          <a:lstStyle/>
          <a:p>
            <a:pPr marL="514350" indent="-514350">
              <a:buFont typeface="+mj-lt"/>
              <a:buAutoNum type="arabicPeriod"/>
            </a:pPr>
            <a:r>
              <a:rPr lang="en-GB" b="0" i="0" u="none" strike="noStrike" dirty="0">
                <a:solidFill>
                  <a:srgbClr val="212529"/>
                </a:solidFill>
                <a:effectLst/>
              </a:rPr>
              <a:t>Divorcing inquiry as a dynamic process and/ or skills from learning important content.</a:t>
            </a:r>
          </a:p>
          <a:p>
            <a:pPr marL="514350" indent="-514350">
              <a:buFont typeface="+mj-lt"/>
              <a:buAutoNum type="arabicPeriod"/>
            </a:pPr>
            <a:r>
              <a:rPr lang="en-GB" b="0" i="0" u="none" strike="noStrike" dirty="0">
                <a:solidFill>
                  <a:srgbClr val="212529"/>
                </a:solidFill>
                <a:effectLst/>
              </a:rPr>
              <a:t>Reducing inquiry to a mechanical process by divorcing it from a spirit of wonder and puzzlement.</a:t>
            </a:r>
            <a:endParaRPr lang="en-GB" dirty="0"/>
          </a:p>
          <a:p>
            <a:pPr marL="0" indent="0" algn="r">
              <a:buNone/>
            </a:pPr>
            <a:r>
              <a:rPr lang="en-GB" sz="2400" dirty="0"/>
              <a:t>Neil Postman (1979, p. 214)</a:t>
            </a:r>
          </a:p>
          <a:p>
            <a:pPr marL="514350" indent="-514350">
              <a:buFont typeface="+mj-lt"/>
              <a:buAutoNum type="arabicPeriod" startAt="3"/>
            </a:pPr>
            <a:r>
              <a:rPr lang="en-GB" dirty="0"/>
              <a:t>Divorcing inquiry from both a spirit of wonder and puzzlement and a dynamic process, thereby reducing it to a thoughtless fact-finding activity.</a:t>
            </a:r>
          </a:p>
        </p:txBody>
      </p:sp>
      <p:pic>
        <p:nvPicPr>
          <p:cNvPr id="8" name="Content Placeholder 7">
            <a:extLst>
              <a:ext uri="{FF2B5EF4-FFF2-40B4-BE49-F238E27FC236}">
                <a16:creationId xmlns:a16="http://schemas.microsoft.com/office/drawing/2014/main" id="{801FC454-20DA-B554-537A-5122FB63C7A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961087" y="1825625"/>
            <a:ext cx="2652486" cy="4124414"/>
          </a:xfrm>
        </p:spPr>
      </p:pic>
    </p:spTree>
    <p:extLst>
      <p:ext uri="{BB962C8B-B14F-4D97-AF65-F5344CB8AC3E}">
        <p14:creationId xmlns:p14="http://schemas.microsoft.com/office/powerpoint/2010/main" val="40699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a:solidFill>
                  <a:srgbClr val="E64F4F"/>
                </a:solidFill>
              </a:rPr>
              <a:t>Breaking the Promise of Inquiry #4</a:t>
            </a:r>
            <a:endParaRPr lang="en-GB">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199" y="1825625"/>
            <a:ext cx="5908589" cy="4351338"/>
          </a:xfrm>
        </p:spPr>
        <p:txBody>
          <a:bodyPr anchor="ctr">
            <a:normAutofit/>
          </a:bodyPr>
          <a:lstStyle/>
          <a:p>
            <a:pPr marL="0" indent="0">
              <a:buNone/>
            </a:pPr>
            <a:r>
              <a:rPr lang="en-GB" dirty="0"/>
              <a:t>The “engineering of learning” through ever-more technical teaching methods based on ‘hard evidence’ from the field of cognitive science.</a:t>
            </a:r>
          </a:p>
          <a:p>
            <a:pPr marL="0" indent="0" algn="r">
              <a:buNone/>
            </a:pPr>
            <a:r>
              <a:rPr lang="en-GB" sz="2400" dirty="0"/>
              <a:t>Neil Postman (1996)</a:t>
            </a:r>
            <a:endParaRPr lang="en-GB" dirty="0"/>
          </a:p>
        </p:txBody>
      </p:sp>
      <p:pic>
        <p:nvPicPr>
          <p:cNvPr id="8" name="Content Placeholder 7">
            <a:extLst>
              <a:ext uri="{FF2B5EF4-FFF2-40B4-BE49-F238E27FC236}">
                <a16:creationId xmlns:a16="http://schemas.microsoft.com/office/drawing/2014/main" id="{801FC454-20DA-B554-537A-5122FB63C7A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8604516" y="1690687"/>
            <a:ext cx="2749283" cy="4486275"/>
          </a:xfrm>
        </p:spPr>
      </p:pic>
    </p:spTree>
    <p:extLst>
      <p:ext uri="{BB962C8B-B14F-4D97-AF65-F5344CB8AC3E}">
        <p14:creationId xmlns:p14="http://schemas.microsoft.com/office/powerpoint/2010/main" val="294962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Consequences of an Educational Disconnect</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5562600" cy="4444546"/>
          </a:xfrm>
        </p:spPr>
        <p:txBody>
          <a:bodyPr anchor="ctr">
            <a:normAutofit/>
          </a:bodyPr>
          <a:lstStyle/>
          <a:p>
            <a:pPr marL="0" indent="0">
              <a:buNone/>
            </a:pPr>
            <a:r>
              <a:rPr lang="en-GB" dirty="0">
                <a:solidFill>
                  <a:srgbClr val="000000"/>
                </a:solidFill>
                <a:effectLst/>
              </a:rPr>
              <a:t>“The [ongoing] losses of school librarians [in the United States] are not solely based on school finances — a common reason for eliminating [them] ... </a:t>
            </a:r>
            <a:r>
              <a:rPr lang="en-GB" dirty="0">
                <a:solidFill>
                  <a:srgbClr val="E84E50"/>
                </a:solidFill>
                <a:effectLst/>
              </a:rPr>
              <a:t>a major contributor to those losses has been a ‘disconnect’ between school librarianship and the larger education community</a:t>
            </a:r>
            <a:r>
              <a:rPr lang="en-GB" dirty="0">
                <a:solidFill>
                  <a:srgbClr val="000000"/>
                </a:solidFill>
                <a:effectLst/>
              </a:rPr>
              <a:t>.”</a:t>
            </a:r>
            <a:endParaRPr lang="en-GB" dirty="0"/>
          </a:p>
          <a:p>
            <a:pPr marL="0" indent="0" algn="r">
              <a:buNone/>
            </a:pPr>
            <a:r>
              <a:rPr lang="en-GB" sz="2400" dirty="0"/>
              <a:t>Keith Curry Lance &amp; Debra E. </a:t>
            </a:r>
            <a:r>
              <a:rPr lang="en-GB" sz="2400" dirty="0" err="1"/>
              <a:t>Kachel</a:t>
            </a:r>
            <a:r>
              <a:rPr lang="en-GB" sz="2400" dirty="0"/>
              <a:t> (2021)</a:t>
            </a:r>
          </a:p>
        </p:txBody>
      </p:sp>
      <p:pic>
        <p:nvPicPr>
          <p:cNvPr id="9" name="Content Placeholder 8" descr="A diagram of a library&#10;&#10;Description automatically generated">
            <a:extLst>
              <a:ext uri="{FF2B5EF4-FFF2-40B4-BE49-F238E27FC236}">
                <a16:creationId xmlns:a16="http://schemas.microsoft.com/office/drawing/2014/main" id="{5F54C96C-9440-50C4-9CF4-7A4F8CE898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5900" y="2997200"/>
            <a:ext cx="5358162" cy="2108129"/>
          </a:xfrm>
        </p:spPr>
      </p:pic>
    </p:spTree>
    <p:extLst>
      <p:ext uri="{BB962C8B-B14F-4D97-AF65-F5344CB8AC3E}">
        <p14:creationId xmlns:p14="http://schemas.microsoft.com/office/powerpoint/2010/main" val="146235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(Re)Establishing an Educational Connect</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5410198" cy="4351338"/>
          </a:xfrm>
        </p:spPr>
        <p:txBody>
          <a:bodyPr anchor="ctr">
            <a:normAutofit/>
          </a:bodyPr>
          <a:lstStyle/>
          <a:p>
            <a:pPr marL="0" indent="0">
              <a:buNone/>
            </a:pPr>
            <a:r>
              <a:rPr lang="en-GB" dirty="0"/>
              <a:t>“a teacher of sense-making skills”</a:t>
            </a:r>
            <a:endParaRPr lang="en-GB" sz="2400" dirty="0"/>
          </a:p>
          <a:p>
            <a:pPr marL="0" indent="0" algn="r">
              <a:buNone/>
            </a:pPr>
            <a:r>
              <a:rPr lang="en-GB" sz="2400" dirty="0"/>
              <a:t>Barbara Stripling (2020)</a:t>
            </a:r>
          </a:p>
          <a:p>
            <a:pPr marL="0" indent="0">
              <a:buNone/>
            </a:pPr>
            <a:endParaRPr lang="en-GB" sz="2400" dirty="0"/>
          </a:p>
          <a:p>
            <a:pPr marL="0" indent="0">
              <a:buNone/>
            </a:pPr>
            <a:endParaRPr lang="en-GB" sz="2400" dirty="0"/>
          </a:p>
          <a:p>
            <a:pPr marL="0" indent="0">
              <a:buNone/>
            </a:pPr>
            <a:r>
              <a:rPr lang="en-GB" dirty="0">
                <a:solidFill>
                  <a:srgbClr val="0F1419"/>
                </a:solidFill>
              </a:rPr>
              <a:t>"</a:t>
            </a:r>
            <a:r>
              <a:rPr lang="en-GB" b="0" i="0" u="none" strike="noStrike" dirty="0">
                <a:solidFill>
                  <a:srgbClr val="0F1419"/>
                </a:solidFill>
                <a:effectLst/>
              </a:rPr>
              <a:t>a teacher whose subject is learning itself”</a:t>
            </a:r>
            <a:endParaRPr lang="en-GB" sz="2400" dirty="0"/>
          </a:p>
          <a:p>
            <a:pPr marL="0" indent="0" algn="r">
              <a:buNone/>
            </a:pPr>
            <a:r>
              <a:rPr lang="en-GB" sz="2400" dirty="0"/>
              <a:t>Douglas M. Knight (1968) in Davies (1969)</a:t>
            </a:r>
          </a:p>
        </p:txBody>
      </p:sp>
      <p:pic>
        <p:nvPicPr>
          <p:cNvPr id="6" name="Content Placeholder 5" descr="A red and white rectangular object with black text&#10;&#10;Description automatically generated">
            <a:extLst>
              <a:ext uri="{FF2B5EF4-FFF2-40B4-BE49-F238E27FC236}">
                <a16:creationId xmlns:a16="http://schemas.microsoft.com/office/drawing/2014/main" id="{E2624629-276A-6C63-4461-747B067A72E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693786" y="1900938"/>
            <a:ext cx="4660014" cy="1643540"/>
          </a:xfrm>
        </p:spPr>
      </p:pic>
      <p:pic>
        <p:nvPicPr>
          <p:cNvPr id="9" name="Picture 8" descr="A red and black book cover&#10;&#10;Description automatically generated">
            <a:extLst>
              <a:ext uri="{FF2B5EF4-FFF2-40B4-BE49-F238E27FC236}">
                <a16:creationId xmlns:a16="http://schemas.microsoft.com/office/drawing/2014/main" id="{33471A84-F95A-CCFE-E1EC-A26CBB6EBC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587" y="3600481"/>
            <a:ext cx="1801889" cy="2892394"/>
          </a:xfrm>
          <a:prstGeom prst="rect">
            <a:avLst/>
          </a:prstGeom>
        </p:spPr>
      </p:pic>
    </p:spTree>
    <p:extLst>
      <p:ext uri="{BB962C8B-B14F-4D97-AF65-F5344CB8AC3E}">
        <p14:creationId xmlns:p14="http://schemas.microsoft.com/office/powerpoint/2010/main" val="180524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D881-8B7D-4086-B57F-9FCD5E3BA7F3}"/>
              </a:ext>
            </a:extLst>
          </p:cNvPr>
          <p:cNvSpPr>
            <a:spLocks noGrp="1"/>
          </p:cNvSpPr>
          <p:nvPr>
            <p:ph type="ctrTitle"/>
          </p:nvPr>
        </p:nvSpPr>
        <p:spPr>
          <a:xfrm>
            <a:off x="891028" y="4904983"/>
            <a:ext cx="10409946" cy="775711"/>
          </a:xfrm>
        </p:spPr>
        <p:txBody>
          <a:bodyPr>
            <a:normAutofit/>
          </a:bodyPr>
          <a:lstStyle/>
          <a:p>
            <a:r>
              <a:rPr lang="en-GB" sz="4400" dirty="0">
                <a:solidFill>
                  <a:srgbClr val="E64F4F"/>
                </a:solidFill>
              </a:rPr>
              <a:t>Inquiry: An Educational and Moral Imperative</a:t>
            </a:r>
          </a:p>
        </p:txBody>
      </p:sp>
      <p:sp>
        <p:nvSpPr>
          <p:cNvPr id="3" name="Subtitle 2">
            <a:extLst>
              <a:ext uri="{FF2B5EF4-FFF2-40B4-BE49-F238E27FC236}">
                <a16:creationId xmlns:a16="http://schemas.microsoft.com/office/drawing/2014/main" id="{174D0681-B351-439F-B615-AFAA1BCC75E1}"/>
              </a:ext>
            </a:extLst>
          </p:cNvPr>
          <p:cNvSpPr>
            <a:spLocks noGrp="1"/>
          </p:cNvSpPr>
          <p:nvPr>
            <p:ph type="subTitle" idx="1"/>
          </p:nvPr>
        </p:nvSpPr>
        <p:spPr>
          <a:xfrm>
            <a:off x="1524000" y="5680694"/>
            <a:ext cx="9144000" cy="1012371"/>
          </a:xfrm>
        </p:spPr>
        <p:txBody>
          <a:bodyPr>
            <a:noAutofit/>
          </a:bodyPr>
          <a:lstStyle/>
          <a:p>
            <a:r>
              <a:rPr lang="en-GB" sz="1800" b="1" dirty="0"/>
              <a:t>UK School Library Association 2021 Keynote Address</a:t>
            </a:r>
          </a:p>
          <a:p>
            <a:r>
              <a:rPr lang="en-GB" sz="1800" dirty="0"/>
              <a:t>12 June 2021</a:t>
            </a:r>
          </a:p>
          <a:p>
            <a:r>
              <a:rPr lang="en-GB" sz="1800" dirty="0"/>
              <a:t>Barbara Stripling | Darryl Toerien</a:t>
            </a:r>
          </a:p>
        </p:txBody>
      </p:sp>
      <p:pic>
        <p:nvPicPr>
          <p:cNvPr id="5" name="Picture 4" descr="A group of people in circles&#10;&#10;Description automatically generated">
            <a:extLst>
              <a:ext uri="{FF2B5EF4-FFF2-40B4-BE49-F238E27FC236}">
                <a16:creationId xmlns:a16="http://schemas.microsoft.com/office/drawing/2014/main" id="{38FC98C2-3405-32B7-8806-7883483832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0724" y="1721783"/>
            <a:ext cx="9270552" cy="3081600"/>
          </a:xfrm>
          <a:prstGeom prst="rect">
            <a:avLst/>
          </a:prstGeom>
        </p:spPr>
      </p:pic>
      <p:sp>
        <p:nvSpPr>
          <p:cNvPr id="4" name="Title 1">
            <a:extLst>
              <a:ext uri="{FF2B5EF4-FFF2-40B4-BE49-F238E27FC236}">
                <a16:creationId xmlns:a16="http://schemas.microsoft.com/office/drawing/2014/main" id="{D8BD17B9-0DAC-00F7-1519-45C591AFFF52}"/>
              </a:ext>
            </a:extLst>
          </p:cNvPr>
          <p:cNvSpPr txBox="1">
            <a:spLocks/>
          </p:cNvSpPr>
          <p:nvPr/>
        </p:nvSpPr>
        <p:spPr>
          <a:xfrm>
            <a:off x="838200" y="365125"/>
            <a:ext cx="10515600" cy="8121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E64F4F"/>
                </a:solidFill>
              </a:rPr>
              <a:t>Recovering the Educational Promise of Inquiry</a:t>
            </a:r>
            <a:endParaRPr lang="en-GB" sz="4400" dirty="0">
              <a:solidFill>
                <a:srgbClr val="FF0000"/>
              </a:solidFill>
            </a:endParaRPr>
          </a:p>
        </p:txBody>
      </p:sp>
    </p:spTree>
    <p:extLst>
      <p:ext uri="{BB962C8B-B14F-4D97-AF65-F5344CB8AC3E}">
        <p14:creationId xmlns:p14="http://schemas.microsoft.com/office/powerpoint/2010/main" val="335819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a:solidFill>
                  <a:srgbClr val="E64F4F"/>
                </a:solidFill>
              </a:rPr>
              <a:t>The Means to an Educational &amp; Moral End</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lstStyle/>
          <a:p>
            <a:pPr marL="0" indent="0">
              <a:buNone/>
            </a:pPr>
            <a:r>
              <a:rPr lang="en-GB" dirty="0"/>
              <a:t>Without a instructional program – </a:t>
            </a:r>
            <a:r>
              <a:rPr lang="en-GB" dirty="0">
                <a:solidFill>
                  <a:srgbClr val="E64F4F"/>
                </a:solidFill>
              </a:rPr>
              <a:t>a planned comprehensive offering of teaching and learning activities</a:t>
            </a:r>
            <a:r>
              <a:rPr lang="en-GB" dirty="0"/>
              <a:t> – a school library will not accomplish is educational purpose, and therefore, its moral purpose.</a:t>
            </a:r>
            <a:endParaRPr lang="en-GB" sz="2400" dirty="0"/>
          </a:p>
          <a:p>
            <a:pPr marL="0" indent="0" algn="r">
              <a:buNone/>
            </a:pPr>
            <a:r>
              <a:rPr lang="en-GB" sz="2400" i="1" dirty="0"/>
              <a:t>IFLA School Library Guidelines</a:t>
            </a:r>
            <a:r>
              <a:rPr lang="en-GB" sz="2400" dirty="0"/>
              <a:t> (p. 18)</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72200" y="2195462"/>
            <a:ext cx="5181600" cy="3611664"/>
          </a:xfrm>
        </p:spPr>
      </p:pic>
    </p:spTree>
    <p:extLst>
      <p:ext uri="{BB962C8B-B14F-4D97-AF65-F5344CB8AC3E}">
        <p14:creationId xmlns:p14="http://schemas.microsoft.com/office/powerpoint/2010/main" val="428366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An Inquiry-Centred Instructional Program</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normAutofit/>
          </a:bodyPr>
          <a:lstStyle/>
          <a:p>
            <a:pPr marL="0" indent="0">
              <a:buNone/>
            </a:pPr>
            <a:r>
              <a:rPr lang="en-GB" dirty="0">
                <a:ea typeface="+mn-lt"/>
                <a:cs typeface="+mn-lt"/>
              </a:rPr>
              <a:t>Core instructional activities:</a:t>
            </a:r>
            <a:endParaRPr lang="en-US" dirty="0"/>
          </a:p>
          <a:p>
            <a:r>
              <a:rPr lang="en-GB" sz="2400" dirty="0">
                <a:ea typeface="+mn-lt"/>
                <a:cs typeface="+mn-lt"/>
              </a:rPr>
              <a:t>Literacy &amp; reading promotion</a:t>
            </a:r>
            <a:endParaRPr lang="en-GB" sz="2400" dirty="0"/>
          </a:p>
          <a:p>
            <a:r>
              <a:rPr lang="en-GB" sz="2400" dirty="0">
                <a:ea typeface="+mn-lt"/>
                <a:cs typeface="+mn-lt"/>
              </a:rPr>
              <a:t>Media &amp; information literacy</a:t>
            </a:r>
            <a:endParaRPr lang="en-GB" sz="2400" dirty="0"/>
          </a:p>
          <a:p>
            <a:pPr lvl="1"/>
            <a:r>
              <a:rPr lang="en-GB" sz="2000" dirty="0">
                <a:ea typeface="+mn-lt"/>
                <a:cs typeface="+mn-lt"/>
              </a:rPr>
              <a:t>Can be included in inquiry-based learning</a:t>
            </a:r>
            <a:endParaRPr lang="en-GB" sz="2000" dirty="0"/>
          </a:p>
          <a:p>
            <a:r>
              <a:rPr lang="en-GB" sz="2400" dirty="0">
                <a:solidFill>
                  <a:srgbClr val="E84E50"/>
                </a:solidFill>
                <a:ea typeface="+mn-lt"/>
                <a:cs typeface="+mn-lt"/>
              </a:rPr>
              <a:t>Inquiry-based learning</a:t>
            </a:r>
            <a:endParaRPr lang="en-GB" sz="2400" dirty="0">
              <a:solidFill>
                <a:srgbClr val="E84E50"/>
              </a:solidFill>
            </a:endParaRPr>
          </a:p>
          <a:p>
            <a:pPr lvl="1"/>
            <a:r>
              <a:rPr lang="en-GB" sz="2000" dirty="0">
                <a:solidFill>
                  <a:srgbClr val="E84E50"/>
                </a:solidFill>
                <a:ea typeface="+mn-lt"/>
                <a:cs typeface="+mn-lt"/>
              </a:rPr>
              <a:t>Includes media &amp; information literacy</a:t>
            </a:r>
          </a:p>
          <a:p>
            <a:pPr lvl="1"/>
            <a:r>
              <a:rPr lang="en-GB" sz="2000" dirty="0">
                <a:solidFill>
                  <a:srgbClr val="E84E50"/>
                </a:solidFill>
                <a:ea typeface="+mn-lt"/>
                <a:cs typeface="+mn-lt"/>
              </a:rPr>
              <a:t>Encompasses all instructional activities</a:t>
            </a:r>
            <a:endParaRPr lang="en-GB" sz="2000" dirty="0">
              <a:solidFill>
                <a:srgbClr val="E84E50"/>
              </a:solidFill>
            </a:endParaRPr>
          </a:p>
          <a:p>
            <a:r>
              <a:rPr lang="en-GB" sz="2400" dirty="0">
                <a:ea typeface="+mn-lt"/>
                <a:cs typeface="+mn-lt"/>
              </a:rPr>
              <a:t>Technology integration</a:t>
            </a:r>
            <a:endParaRPr lang="en-GB" sz="2400" dirty="0"/>
          </a:p>
          <a:p>
            <a:r>
              <a:rPr lang="en-GB" sz="2400" dirty="0">
                <a:ea typeface="+mn-lt"/>
                <a:cs typeface="+mn-lt"/>
              </a:rPr>
              <a:t>Professional development for teachers</a:t>
            </a:r>
          </a:p>
          <a:p>
            <a:pPr marL="0" indent="0" algn="r">
              <a:buNone/>
            </a:pPr>
            <a:r>
              <a:rPr lang="en-GB" sz="2400" i="1" dirty="0">
                <a:ea typeface="+mn-lt"/>
                <a:cs typeface="+mn-lt"/>
              </a:rPr>
              <a:t>IFLA School Library Guidelines</a:t>
            </a:r>
            <a:r>
              <a:rPr lang="en-GB" sz="2400" dirty="0">
                <a:ea typeface="+mn-lt"/>
                <a:cs typeface="+mn-lt"/>
              </a:rPr>
              <a:t> (p. 8)</a:t>
            </a:r>
            <a:endParaRPr lang="en-GB" sz="2400" dirty="0"/>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72200" y="2195462"/>
            <a:ext cx="5181600" cy="3611664"/>
          </a:xfrm>
        </p:spPr>
      </p:pic>
    </p:spTree>
    <p:extLst>
      <p:ext uri="{BB962C8B-B14F-4D97-AF65-F5344CB8AC3E}">
        <p14:creationId xmlns:p14="http://schemas.microsoft.com/office/powerpoint/2010/main" val="25468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Development of MIL Within Inquiry Process</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a:xfrm>
            <a:off x="838200" y="1825625"/>
            <a:ext cx="5918200" cy="4667250"/>
          </a:xfrm>
        </p:spPr>
        <p:txBody>
          <a:bodyPr anchor="ctr">
            <a:normAutofit fontScale="85000" lnSpcReduction="10000"/>
          </a:bodyPr>
          <a:lstStyle/>
          <a:p>
            <a:pPr marL="0" indent="0">
              <a:buNone/>
            </a:pPr>
            <a:r>
              <a:rPr lang="en-GB" sz="3300" dirty="0">
                <a:ea typeface="+mn-lt"/>
                <a:cs typeface="+mn-lt"/>
              </a:rPr>
              <a:t>“Like other learning programs at school, inquiry-based learning activities should be designed to promote progression and continuity in students’ learning…</a:t>
            </a:r>
            <a:r>
              <a:rPr lang="en-GB" sz="3300" dirty="0">
                <a:solidFill>
                  <a:srgbClr val="E85051"/>
                </a:solidFill>
                <a:ea typeface="+mn-lt"/>
                <a:cs typeface="+mn-lt"/>
              </a:rPr>
              <a:t>skills must be introduced progressively through stages and levels</a:t>
            </a:r>
            <a:r>
              <a:rPr lang="en-GB" sz="3300" dirty="0">
                <a:ea typeface="+mn-lt"/>
                <a:cs typeface="+mn-lt"/>
              </a:rPr>
              <a:t>. A school librarian should take a leadership role in ensuring there is </a:t>
            </a:r>
            <a:r>
              <a:rPr lang="en-GB" sz="3300" dirty="0">
                <a:solidFill>
                  <a:srgbClr val="E85051"/>
                </a:solidFill>
                <a:ea typeface="+mn-lt"/>
                <a:cs typeface="+mn-lt"/>
              </a:rPr>
              <a:t>a systematic approach to teaching an inquiry process that is guided by a school-based continuum of media and information skills and strategies</a:t>
            </a:r>
            <a:r>
              <a:rPr lang="en-GB" sz="3300" dirty="0">
                <a:ea typeface="+mn-lt"/>
                <a:cs typeface="+mn-lt"/>
              </a:rPr>
              <a:t>.”</a:t>
            </a:r>
            <a:endParaRPr lang="en-US" sz="3300" dirty="0"/>
          </a:p>
          <a:p>
            <a:pPr marL="0" indent="0" algn="r">
              <a:buNone/>
            </a:pPr>
            <a:r>
              <a:rPr lang="en-GB" dirty="0">
                <a:ea typeface="+mn-lt"/>
                <a:cs typeface="+mn-lt"/>
              </a:rPr>
              <a:t>IFLA</a:t>
            </a:r>
            <a:r>
              <a:rPr lang="en-GB" i="1" dirty="0">
                <a:ea typeface="+mn-lt"/>
                <a:cs typeface="+mn-lt"/>
              </a:rPr>
              <a:t> </a:t>
            </a:r>
            <a:r>
              <a:rPr lang="en-GB" dirty="0">
                <a:ea typeface="+mn-lt"/>
                <a:cs typeface="+mn-lt"/>
              </a:rPr>
              <a:t>(2015, p. 43)</a:t>
            </a:r>
            <a:endParaRPr lang="en-GB" dirty="0"/>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169586" y="2621346"/>
            <a:ext cx="4412814" cy="3075807"/>
          </a:xfrm>
        </p:spPr>
      </p:pic>
    </p:spTree>
    <p:extLst>
      <p:ext uri="{BB962C8B-B14F-4D97-AF65-F5344CB8AC3E}">
        <p14:creationId xmlns:p14="http://schemas.microsoft.com/office/powerpoint/2010/main" val="293038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EE6B0-3707-584B-91EB-24D4A690D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1000" y="397119"/>
            <a:ext cx="11785600" cy="6543395"/>
          </a:xfrm>
          <a:prstGeom prst="rect">
            <a:avLst/>
          </a:prstGeom>
        </p:spPr>
      </p:pic>
      <p:grpSp>
        <p:nvGrpSpPr>
          <p:cNvPr id="5" name="Group 4">
            <a:extLst>
              <a:ext uri="{FF2B5EF4-FFF2-40B4-BE49-F238E27FC236}">
                <a16:creationId xmlns:a16="http://schemas.microsoft.com/office/drawing/2014/main" id="{14F4F4B5-E0BC-C24E-AB53-274751270E26}"/>
              </a:ext>
            </a:extLst>
          </p:cNvPr>
          <p:cNvGrpSpPr/>
          <p:nvPr/>
        </p:nvGrpSpPr>
        <p:grpSpPr>
          <a:xfrm>
            <a:off x="609600" y="-63500"/>
            <a:ext cx="10845800" cy="524645"/>
            <a:chOff x="774700" y="-63500"/>
            <a:chExt cx="10845800" cy="524645"/>
          </a:xfrm>
        </p:grpSpPr>
        <p:sp>
          <p:nvSpPr>
            <p:cNvPr id="4" name="Rounded Rectangle 3">
              <a:extLst>
                <a:ext uri="{FF2B5EF4-FFF2-40B4-BE49-F238E27FC236}">
                  <a16:creationId xmlns:a16="http://schemas.microsoft.com/office/drawing/2014/main" id="{5267C92B-0395-9E4D-BFA8-306B4E32A41B}"/>
                </a:ext>
              </a:extLst>
            </p:cNvPr>
            <p:cNvSpPr/>
            <p:nvPr/>
          </p:nvSpPr>
          <p:spPr>
            <a:xfrm>
              <a:off x="876300" y="21022"/>
              <a:ext cx="1485900" cy="355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E127FE8-0883-2A45-AB6F-B5BC2B0E81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4700" y="-63500"/>
              <a:ext cx="10845800" cy="524645"/>
            </a:xfrm>
            <a:prstGeom prst="rect">
              <a:avLst/>
            </a:prstGeom>
          </p:spPr>
        </p:pic>
      </p:grpSp>
      <p:sp>
        <p:nvSpPr>
          <p:cNvPr id="7" name="Oval 6"/>
          <p:cNvSpPr/>
          <p:nvPr/>
        </p:nvSpPr>
        <p:spPr>
          <a:xfrm>
            <a:off x="5230761" y="3164485"/>
            <a:ext cx="1622323" cy="473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450393" y="3342968"/>
            <a:ext cx="1622323" cy="776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670024" y="3164485"/>
            <a:ext cx="1622323" cy="473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035615" y="78683"/>
            <a:ext cx="1389801" cy="276999"/>
          </a:xfrm>
          <a:prstGeom prst="rect">
            <a:avLst/>
          </a:prstGeom>
          <a:solidFill>
            <a:schemeClr val="bg1"/>
          </a:solidFill>
        </p:spPr>
        <p:txBody>
          <a:bodyPr wrap="square" rtlCol="0">
            <a:spAutoFit/>
          </a:bodyPr>
          <a:lstStyle/>
          <a:p>
            <a:endParaRPr lang="en-GB" sz="1200" dirty="0">
              <a:latin typeface="Arial Rounded MT Bold" panose="020F0704030504030204" pitchFamily="34" charset="0"/>
            </a:endParaRPr>
          </a:p>
        </p:txBody>
      </p:sp>
      <p:sp>
        <p:nvSpPr>
          <p:cNvPr id="16" name="TextBox 15">
            <a:extLst>
              <a:ext uri="{FF2B5EF4-FFF2-40B4-BE49-F238E27FC236}">
                <a16:creationId xmlns:a16="http://schemas.microsoft.com/office/drawing/2014/main" id="{1F62A593-3159-75DC-0109-6E4D6A28550A}"/>
              </a:ext>
            </a:extLst>
          </p:cNvPr>
          <p:cNvSpPr txBox="1"/>
          <p:nvPr/>
        </p:nvSpPr>
        <p:spPr>
          <a:xfrm>
            <a:off x="5316658" y="66768"/>
            <a:ext cx="1389801" cy="276999"/>
          </a:xfrm>
          <a:prstGeom prst="rect">
            <a:avLst/>
          </a:prstGeom>
          <a:solidFill>
            <a:schemeClr val="bg1"/>
          </a:solidFill>
        </p:spPr>
        <p:txBody>
          <a:bodyPr wrap="square" rtlCol="0">
            <a:spAutoFit/>
          </a:bodyPr>
          <a:lstStyle/>
          <a:p>
            <a:pPr algn="ctr"/>
            <a:r>
              <a:rPr lang="en-GB" sz="1200" dirty="0">
                <a:latin typeface="Arial Rounded MT Bold" panose="020F0704030504030204" pitchFamily="34" charset="0"/>
              </a:rPr>
              <a:t>Grade 6 / Year 7</a:t>
            </a:r>
          </a:p>
        </p:txBody>
      </p:sp>
      <p:sp>
        <p:nvSpPr>
          <p:cNvPr id="17" name="TextBox 16">
            <a:extLst>
              <a:ext uri="{FF2B5EF4-FFF2-40B4-BE49-F238E27FC236}">
                <a16:creationId xmlns:a16="http://schemas.microsoft.com/office/drawing/2014/main" id="{8BE6BC94-534E-7D34-CED5-186AA57AD59F}"/>
              </a:ext>
            </a:extLst>
          </p:cNvPr>
          <p:cNvSpPr txBox="1"/>
          <p:nvPr/>
        </p:nvSpPr>
        <p:spPr>
          <a:xfrm>
            <a:off x="7588927" y="80728"/>
            <a:ext cx="1389801" cy="276999"/>
          </a:xfrm>
          <a:prstGeom prst="rect">
            <a:avLst/>
          </a:prstGeom>
          <a:solidFill>
            <a:schemeClr val="bg1"/>
          </a:solidFill>
        </p:spPr>
        <p:txBody>
          <a:bodyPr wrap="square" rtlCol="0">
            <a:spAutoFit/>
          </a:bodyPr>
          <a:lstStyle/>
          <a:p>
            <a:pPr algn="ctr"/>
            <a:r>
              <a:rPr lang="en-GB" sz="1200" dirty="0">
                <a:latin typeface="Arial Rounded MT Bold" panose="020F0704030504030204" pitchFamily="34" charset="0"/>
              </a:rPr>
              <a:t>Grade 7 / Year 8</a:t>
            </a:r>
          </a:p>
        </p:txBody>
      </p:sp>
      <p:sp>
        <p:nvSpPr>
          <p:cNvPr id="18" name="TextBox 17">
            <a:extLst>
              <a:ext uri="{FF2B5EF4-FFF2-40B4-BE49-F238E27FC236}">
                <a16:creationId xmlns:a16="http://schemas.microsoft.com/office/drawing/2014/main" id="{860B3E19-9B12-66AD-ED06-0731C6B1D3AE}"/>
              </a:ext>
            </a:extLst>
          </p:cNvPr>
          <p:cNvSpPr txBox="1"/>
          <p:nvPr/>
        </p:nvSpPr>
        <p:spPr>
          <a:xfrm>
            <a:off x="9847236" y="74282"/>
            <a:ext cx="1389801" cy="276999"/>
          </a:xfrm>
          <a:prstGeom prst="rect">
            <a:avLst/>
          </a:prstGeom>
          <a:solidFill>
            <a:schemeClr val="bg1"/>
          </a:solidFill>
        </p:spPr>
        <p:txBody>
          <a:bodyPr wrap="square" rtlCol="0">
            <a:spAutoFit/>
          </a:bodyPr>
          <a:lstStyle/>
          <a:p>
            <a:pPr algn="ctr"/>
            <a:r>
              <a:rPr lang="en-GB" sz="1200" dirty="0">
                <a:latin typeface="Arial Rounded MT Bold" panose="020F0704030504030204" pitchFamily="34" charset="0"/>
              </a:rPr>
              <a:t>Grade 8 / Year 9</a:t>
            </a:r>
          </a:p>
        </p:txBody>
      </p:sp>
    </p:spTree>
    <p:extLst>
      <p:ext uri="{BB962C8B-B14F-4D97-AF65-F5344CB8AC3E}">
        <p14:creationId xmlns:p14="http://schemas.microsoft.com/office/powerpoint/2010/main" val="341934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2760229" y="360681"/>
            <a:ext cx="6671542" cy="1325563"/>
          </a:xfrm>
        </p:spPr>
        <p:txBody>
          <a:bodyPr/>
          <a:lstStyle/>
          <a:p>
            <a:pPr algn="ctr"/>
            <a:r>
              <a:rPr lang="en-GB" dirty="0">
                <a:solidFill>
                  <a:srgbClr val="E85051"/>
                </a:solidFill>
              </a:rPr>
              <a:t>Author and Collaborator(s)</a:t>
            </a:r>
          </a:p>
        </p:txBody>
      </p:sp>
      <p:sp>
        <p:nvSpPr>
          <p:cNvPr id="3" name="Text Placeholder 2">
            <a:extLst>
              <a:ext uri="{FF2B5EF4-FFF2-40B4-BE49-F238E27FC236}">
                <a16:creationId xmlns:a16="http://schemas.microsoft.com/office/drawing/2014/main" id="{E20A8366-8A48-457B-BAB2-D7F5DD2D91E9}"/>
              </a:ext>
            </a:extLst>
          </p:cNvPr>
          <p:cNvSpPr>
            <a:spLocks noGrp="1"/>
          </p:cNvSpPr>
          <p:nvPr>
            <p:ph type="body" idx="1"/>
          </p:nvPr>
        </p:nvSpPr>
        <p:spPr/>
        <p:txBody>
          <a:bodyPr/>
          <a:lstStyle/>
          <a:p>
            <a:pPr algn="ctr"/>
            <a:r>
              <a:rPr lang="en-GB" b="0" dirty="0">
                <a:solidFill>
                  <a:srgbClr val="E85051"/>
                </a:solidFill>
              </a:rPr>
              <a:t>Darryl Toerien and FOSIL</a:t>
            </a:r>
          </a:p>
        </p:txBody>
      </p:sp>
      <p:sp>
        <p:nvSpPr>
          <p:cNvPr id="4" name="Content Placeholder 3">
            <a:extLst>
              <a:ext uri="{FF2B5EF4-FFF2-40B4-BE49-F238E27FC236}">
                <a16:creationId xmlns:a16="http://schemas.microsoft.com/office/drawing/2014/main" id="{E5C0E0DF-42FD-4A63-8C01-F092E68519CD}"/>
              </a:ext>
            </a:extLst>
          </p:cNvPr>
          <p:cNvSpPr>
            <a:spLocks noGrp="1"/>
          </p:cNvSpPr>
          <p:nvPr>
            <p:ph sz="half" idx="2"/>
          </p:nvPr>
        </p:nvSpPr>
        <p:spPr/>
        <p:txBody>
          <a:bodyPr>
            <a:normAutofit fontScale="62500" lnSpcReduction="20000"/>
          </a:bodyPr>
          <a:lstStyle/>
          <a:p>
            <a:r>
              <a:rPr lang="en-GB" sz="2400" dirty="0"/>
              <a:t>Head of Inquiry-Based Learning, Blanchelande College, Guernsey (since 2021)</a:t>
            </a:r>
          </a:p>
          <a:p>
            <a:r>
              <a:rPr lang="en-GB" sz="2400" dirty="0"/>
              <a:t>MA equivalent Philosophy​ (1991)</a:t>
            </a:r>
          </a:p>
          <a:p>
            <a:r>
              <a:rPr lang="en-GB" sz="2400" dirty="0"/>
              <a:t>Teacher of Computer Science and Religion / Philosophy​</a:t>
            </a:r>
          </a:p>
          <a:p>
            <a:r>
              <a:rPr lang="en-GB" sz="2400" dirty="0"/>
              <a:t>School Librarian (since 2003)</a:t>
            </a:r>
          </a:p>
          <a:p>
            <a:r>
              <a:rPr lang="en-GB" sz="2400" dirty="0"/>
              <a:t>MA Information &amp; Library Management (2006)</a:t>
            </a:r>
          </a:p>
          <a:p>
            <a:r>
              <a:rPr lang="en-GB" sz="2400" dirty="0"/>
              <a:t>Originator of </a:t>
            </a:r>
            <a:r>
              <a:rPr lang="en-GB" sz="2400" dirty="0">
                <a:solidFill>
                  <a:srgbClr val="E84E50"/>
                </a:solidFill>
              </a:rPr>
              <a:t>FOSIL</a:t>
            </a:r>
            <a:r>
              <a:rPr lang="en-GB" sz="2400" dirty="0"/>
              <a:t> (2011), based on the Empire State Information Fluency Continuum</a:t>
            </a:r>
          </a:p>
          <a:p>
            <a:r>
              <a:rPr lang="en-GB" sz="2400" dirty="0"/>
              <a:t>Originator of the </a:t>
            </a:r>
            <a:r>
              <a:rPr lang="en-GB" sz="2400" dirty="0">
                <a:solidFill>
                  <a:srgbClr val="E84E50"/>
                </a:solidFill>
              </a:rPr>
              <a:t>FOSIL Group</a:t>
            </a:r>
            <a:r>
              <a:rPr lang="en-GB" sz="2400" dirty="0"/>
              <a:t> (2019)</a:t>
            </a:r>
          </a:p>
          <a:p>
            <a:r>
              <a:rPr lang="en-GB" sz="2400" dirty="0"/>
              <a:t>Co-opted Board Member of the UK School Library Association (since 2018)</a:t>
            </a:r>
          </a:p>
          <a:p>
            <a:r>
              <a:rPr lang="en-GB" sz="2400" dirty="0"/>
              <a:t>Elected member of the Standing Committee of the IFLA School Libraries Section (2019 – 2023)</a:t>
            </a:r>
          </a:p>
          <a:p>
            <a:r>
              <a:rPr lang="en-GB" sz="2400" dirty="0"/>
              <a:t>Member of the International Association of School Librarianship (since 2019)</a:t>
            </a:r>
          </a:p>
        </p:txBody>
      </p:sp>
      <p:sp>
        <p:nvSpPr>
          <p:cNvPr id="5" name="Text Placeholder 4">
            <a:extLst>
              <a:ext uri="{FF2B5EF4-FFF2-40B4-BE49-F238E27FC236}">
                <a16:creationId xmlns:a16="http://schemas.microsoft.com/office/drawing/2014/main" id="{9EAD0E7F-1556-4ECB-8C73-B5960FE4C8A9}"/>
              </a:ext>
            </a:extLst>
          </p:cNvPr>
          <p:cNvSpPr>
            <a:spLocks noGrp="1"/>
          </p:cNvSpPr>
          <p:nvPr>
            <p:ph type="body" sz="quarter" idx="3"/>
          </p:nvPr>
        </p:nvSpPr>
        <p:spPr/>
        <p:txBody>
          <a:bodyPr/>
          <a:lstStyle/>
          <a:p>
            <a:pPr algn="ctr"/>
            <a:r>
              <a:rPr lang="en-GB" b="0" dirty="0">
                <a:solidFill>
                  <a:srgbClr val="E85051"/>
                </a:solidFill>
              </a:rPr>
              <a:t>FOSIL and Barbara Stripling</a:t>
            </a:r>
          </a:p>
        </p:txBody>
      </p:sp>
      <p:sp>
        <p:nvSpPr>
          <p:cNvPr id="6" name="Content Placeholder 5">
            <a:extLst>
              <a:ext uri="{FF2B5EF4-FFF2-40B4-BE49-F238E27FC236}">
                <a16:creationId xmlns:a16="http://schemas.microsoft.com/office/drawing/2014/main" id="{6F1F9944-1199-42F6-B266-12AA484E00AE}"/>
              </a:ext>
            </a:extLst>
          </p:cNvPr>
          <p:cNvSpPr>
            <a:spLocks noGrp="1"/>
          </p:cNvSpPr>
          <p:nvPr>
            <p:ph sz="quarter" idx="4"/>
          </p:nvPr>
        </p:nvSpPr>
        <p:spPr>
          <a:xfrm>
            <a:off x="6172199" y="2505075"/>
            <a:ext cx="5472113" cy="3684588"/>
          </a:xfrm>
        </p:spPr>
        <p:txBody>
          <a:bodyPr>
            <a:normAutofit fontScale="62500" lnSpcReduction="20000"/>
          </a:bodyPr>
          <a:lstStyle/>
          <a:p>
            <a:r>
              <a:rPr lang="en-GB" sz="2400" dirty="0"/>
              <a:t>FOSIL is based on the work of Barbara Stripling, Professor Emerita, School of Information Studies, Syracuse University, NY</a:t>
            </a:r>
          </a:p>
          <a:p>
            <a:r>
              <a:rPr lang="en-GB" sz="2400" dirty="0"/>
              <a:t>Co-originator of the </a:t>
            </a:r>
            <a:r>
              <a:rPr lang="en-GB" sz="2400" i="1" dirty="0"/>
              <a:t>Research as a Thinking Process</a:t>
            </a:r>
            <a:r>
              <a:rPr lang="en-GB" sz="2400" dirty="0"/>
              <a:t> model and REACTS Taxonomies (1988)</a:t>
            </a:r>
          </a:p>
          <a:p>
            <a:r>
              <a:rPr lang="en-GB" sz="2400" dirty="0"/>
              <a:t>Originator of Stripling’s Model if Inquiry (2003)</a:t>
            </a:r>
          </a:p>
          <a:p>
            <a:r>
              <a:rPr lang="en-GB" sz="2400" dirty="0"/>
              <a:t>Originator of the Empire State Information Fluency Continuum (2009, reimagined 2019)</a:t>
            </a:r>
            <a:endParaRPr lang="en-GB" sz="2000" dirty="0"/>
          </a:p>
          <a:p>
            <a:r>
              <a:rPr lang="en-GB" sz="2400" dirty="0"/>
              <a:t>FOSIL Group member (2020)</a:t>
            </a:r>
          </a:p>
          <a:p>
            <a:r>
              <a:rPr lang="en-GB" sz="2400" dirty="0"/>
              <a:t>Weekly meetings (since 2020)</a:t>
            </a:r>
          </a:p>
          <a:p>
            <a:r>
              <a:rPr lang="en-GB" sz="2400" i="1" dirty="0"/>
              <a:t>Global Action for School Libraries: Models of Inquiry</a:t>
            </a:r>
            <a:r>
              <a:rPr lang="en-GB" sz="2400" dirty="0"/>
              <a:t> (IFLA, 2022)</a:t>
            </a:r>
          </a:p>
          <a:p>
            <a:pPr lvl="1"/>
            <a:r>
              <a:rPr lang="en-GB" sz="2000" dirty="0"/>
              <a:t>The Stripling Model of Inquiry</a:t>
            </a:r>
          </a:p>
          <a:p>
            <a:pPr lvl="1"/>
            <a:r>
              <a:rPr lang="en-GB" sz="2000" dirty="0"/>
              <a:t>FOSIL: Developing and Extending the Stripling Model of Inquiry</a:t>
            </a:r>
          </a:p>
          <a:p>
            <a:pPr lvl="1"/>
            <a:r>
              <a:rPr lang="en-GB" sz="2000" dirty="0"/>
              <a:t>Deep Collaboration by Teacher and Librarian to Develop an Inquiry Mindset [using FOSIL]</a:t>
            </a:r>
          </a:p>
        </p:txBody>
      </p:sp>
      <p:pic>
        <p:nvPicPr>
          <p:cNvPr id="9" name="Picture 8" descr="A picture containing person, indoor, posing&#10;&#10;Description automatically generated">
            <a:extLst>
              <a:ext uri="{FF2B5EF4-FFF2-40B4-BE49-F238E27FC236}">
                <a16:creationId xmlns:a16="http://schemas.microsoft.com/office/drawing/2014/main" id="{09D68AC2-792F-A78C-11BD-C8284745E6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138" y="187523"/>
            <a:ext cx="1443074" cy="1692000"/>
          </a:xfrm>
          <a:prstGeom prst="rect">
            <a:avLst/>
          </a:prstGeom>
        </p:spPr>
      </p:pic>
      <p:pic>
        <p:nvPicPr>
          <p:cNvPr id="13" name="Picture 12" descr="A person wearing glasses&#10;&#10;Description automatically generated with medium confidence">
            <a:extLst>
              <a:ext uri="{FF2B5EF4-FFF2-40B4-BE49-F238E27FC236}">
                <a16:creationId xmlns:a16="http://schemas.microsoft.com/office/drawing/2014/main" id="{8423420A-B52F-CFF0-A449-743B3929F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612" y="187523"/>
            <a:ext cx="1443074" cy="1704518"/>
          </a:xfrm>
          <a:prstGeom prst="rect">
            <a:avLst/>
          </a:prstGeom>
        </p:spPr>
      </p:pic>
    </p:spTree>
    <p:extLst>
      <p:ext uri="{BB962C8B-B14F-4D97-AF65-F5344CB8AC3E}">
        <p14:creationId xmlns:p14="http://schemas.microsoft.com/office/powerpoint/2010/main" val="139628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086FD-D10A-804C-9483-02345F3333C0}"/>
              </a:ext>
            </a:extLst>
          </p:cNvPr>
          <p:cNvPicPr>
            <a:picLocks noChangeAspect="1"/>
          </p:cNvPicPr>
          <p:nvPr/>
        </p:nvPicPr>
        <p:blipFill>
          <a:blip r:embed="rId3"/>
          <a:stretch>
            <a:fillRect/>
          </a:stretch>
        </p:blipFill>
        <p:spPr>
          <a:xfrm>
            <a:off x="2998304" y="0"/>
            <a:ext cx="6195391" cy="6858000"/>
          </a:xfrm>
          <a:prstGeom prst="rect">
            <a:avLst/>
          </a:prstGeom>
        </p:spPr>
      </p:pic>
      <p:sp>
        <p:nvSpPr>
          <p:cNvPr id="5" name="Left Arrow 4">
            <a:extLst>
              <a:ext uri="{FF2B5EF4-FFF2-40B4-BE49-F238E27FC236}">
                <a16:creationId xmlns:a16="http://schemas.microsoft.com/office/drawing/2014/main" id="{4CDE36DA-EB49-C746-AD41-D5760B497BA0}"/>
              </a:ext>
            </a:extLst>
          </p:cNvPr>
          <p:cNvSpPr/>
          <p:nvPr/>
        </p:nvSpPr>
        <p:spPr>
          <a:xfrm>
            <a:off x="8850795" y="3162300"/>
            <a:ext cx="1575905" cy="838200"/>
          </a:xfrm>
          <a:prstGeom prst="leftArrow">
            <a:avLst/>
          </a:prstGeom>
          <a:solidFill>
            <a:srgbClr val="E84E50"/>
          </a:solidFill>
          <a:ln>
            <a:solidFill>
              <a:srgbClr val="9C5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2A66AF80-A54B-5B5A-31F2-69C5424D5811}"/>
              </a:ext>
            </a:extLst>
          </p:cNvPr>
          <p:cNvSpPr>
            <a:spLocks noGrp="1"/>
          </p:cNvSpPr>
          <p:nvPr>
            <p:ph type="title"/>
          </p:nvPr>
        </p:nvSpPr>
        <p:spPr>
          <a:xfrm>
            <a:off x="649222" y="1606628"/>
            <a:ext cx="2691984" cy="3644744"/>
          </a:xfrm>
        </p:spPr>
        <p:txBody>
          <a:bodyPr>
            <a:normAutofit/>
          </a:bodyPr>
          <a:lstStyle/>
          <a:p>
            <a:r>
              <a:rPr lang="en-GB" dirty="0">
                <a:solidFill>
                  <a:srgbClr val="E85051"/>
                </a:solidFill>
              </a:rPr>
              <a:t>FOSIL as PK-12 Continuum of Inquiry Skills</a:t>
            </a:r>
          </a:p>
        </p:txBody>
      </p:sp>
    </p:spTree>
    <p:extLst>
      <p:ext uri="{BB962C8B-B14F-4D97-AF65-F5344CB8AC3E}">
        <p14:creationId xmlns:p14="http://schemas.microsoft.com/office/powerpoint/2010/main" val="116038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003F0-986D-1818-DEB8-2E9C5DFF08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378" y="1508562"/>
            <a:ext cx="11797244" cy="5184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ECAD4-DEB0-AF19-1070-8D24CDFF4FC8}"/>
              </a:ext>
            </a:extLst>
          </p:cNvPr>
          <p:cNvSpPr>
            <a:spLocks noGrp="1"/>
          </p:cNvSpPr>
          <p:nvPr>
            <p:ph type="title"/>
          </p:nvPr>
        </p:nvSpPr>
        <p:spPr>
          <a:xfrm>
            <a:off x="197378" y="365125"/>
            <a:ext cx="11797244" cy="1325563"/>
          </a:xfrm>
        </p:spPr>
        <p:txBody>
          <a:bodyPr/>
          <a:lstStyle/>
          <a:p>
            <a:pPr algn="ctr"/>
            <a:r>
              <a:rPr lang="en-GB" dirty="0">
                <a:solidFill>
                  <a:srgbClr val="E64F4F"/>
                </a:solidFill>
              </a:rPr>
              <a:t>FOSIL Inquiry Cycle Skill Sets</a:t>
            </a:r>
            <a:endParaRPr lang="en-GB" dirty="0"/>
          </a:p>
        </p:txBody>
      </p:sp>
      <p:sp>
        <p:nvSpPr>
          <p:cNvPr id="4" name="Left Arrow 3">
            <a:extLst>
              <a:ext uri="{FF2B5EF4-FFF2-40B4-BE49-F238E27FC236}">
                <a16:creationId xmlns:a16="http://schemas.microsoft.com/office/drawing/2014/main" id="{DCC22CEE-143F-E1CB-F3BC-79CDA4D325A4}"/>
              </a:ext>
            </a:extLst>
          </p:cNvPr>
          <p:cNvSpPr/>
          <p:nvPr/>
        </p:nvSpPr>
        <p:spPr>
          <a:xfrm>
            <a:off x="11900370" y="5297231"/>
            <a:ext cx="244344" cy="202134"/>
          </a:xfrm>
          <a:prstGeom prst="leftArrow">
            <a:avLst/>
          </a:prstGeom>
          <a:solidFill>
            <a:srgbClr val="E84E50"/>
          </a:solidFill>
          <a:ln>
            <a:solidFill>
              <a:srgbClr val="9C5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836612" y="365125"/>
            <a:ext cx="10515600" cy="1325563"/>
          </a:xfrm>
        </p:spPr>
        <p:txBody>
          <a:bodyPr/>
          <a:lstStyle/>
          <a:p>
            <a:r>
              <a:rPr lang="en-GB" dirty="0">
                <a:solidFill>
                  <a:srgbClr val="E64F4F"/>
                </a:solidFill>
              </a:rPr>
              <a:t>Instructional Models of the Inquiry Process</a:t>
            </a:r>
          </a:p>
        </p:txBody>
      </p:sp>
      <p:sp>
        <p:nvSpPr>
          <p:cNvPr id="3" name="Text Placeholder 2">
            <a:extLst>
              <a:ext uri="{FF2B5EF4-FFF2-40B4-BE49-F238E27FC236}">
                <a16:creationId xmlns:a16="http://schemas.microsoft.com/office/drawing/2014/main" id="{E20A8366-8A48-457B-BAB2-D7F5DD2D91E9}"/>
              </a:ext>
            </a:extLst>
          </p:cNvPr>
          <p:cNvSpPr>
            <a:spLocks noGrp="1"/>
          </p:cNvSpPr>
          <p:nvPr>
            <p:ph type="body" idx="1"/>
          </p:nvPr>
        </p:nvSpPr>
        <p:spPr/>
        <p:txBody>
          <a:bodyPr anchor="ctr">
            <a:normAutofit lnSpcReduction="10000"/>
          </a:bodyPr>
          <a:lstStyle/>
          <a:p>
            <a:pPr algn="ctr"/>
            <a:r>
              <a:rPr lang="en-GB" b="0" dirty="0">
                <a:solidFill>
                  <a:srgbClr val="E64F4F"/>
                </a:solidFill>
              </a:rPr>
              <a:t>Stripling’s Model of Inquiry (2003)</a:t>
            </a:r>
          </a:p>
        </p:txBody>
      </p:sp>
      <p:pic>
        <p:nvPicPr>
          <p:cNvPr id="8" name="Content Placeholder 7" descr="A diagram of a structure&#10;&#10;Description automatically generated">
            <a:extLst>
              <a:ext uri="{FF2B5EF4-FFF2-40B4-BE49-F238E27FC236}">
                <a16:creationId xmlns:a16="http://schemas.microsoft.com/office/drawing/2014/main" id="{A9293167-5BE1-C24D-8E01-0BF1F657200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39788" y="2619655"/>
            <a:ext cx="5157787" cy="3455427"/>
          </a:xfrm>
        </p:spPr>
      </p:pic>
      <p:sp>
        <p:nvSpPr>
          <p:cNvPr id="5" name="Text Placeholder 4">
            <a:extLst>
              <a:ext uri="{FF2B5EF4-FFF2-40B4-BE49-F238E27FC236}">
                <a16:creationId xmlns:a16="http://schemas.microsoft.com/office/drawing/2014/main" id="{9EAD0E7F-1556-4ECB-8C73-B5960FE4C8A9}"/>
              </a:ext>
            </a:extLst>
          </p:cNvPr>
          <p:cNvSpPr>
            <a:spLocks noGrp="1"/>
          </p:cNvSpPr>
          <p:nvPr>
            <p:ph type="body" sz="quarter" idx="3"/>
          </p:nvPr>
        </p:nvSpPr>
        <p:spPr/>
        <p:txBody>
          <a:bodyPr>
            <a:normAutofit lnSpcReduction="10000"/>
          </a:bodyPr>
          <a:lstStyle/>
          <a:p>
            <a:pPr algn="ctr"/>
            <a:r>
              <a:rPr lang="en-GB" b="0" dirty="0">
                <a:solidFill>
                  <a:srgbClr val="E64F4F"/>
                </a:solidFill>
              </a:rPr>
              <a:t>Framework Of Skills for Inquiry Learning</a:t>
            </a:r>
          </a:p>
          <a:p>
            <a:pPr algn="ctr"/>
            <a:r>
              <a:rPr lang="en-GB" b="0" dirty="0">
                <a:solidFill>
                  <a:srgbClr val="E64F4F"/>
                </a:solidFill>
              </a:rPr>
              <a:t>(2011 &amp; Primary below in 2022)</a:t>
            </a:r>
          </a:p>
        </p:txBody>
      </p:sp>
      <p:pic>
        <p:nvPicPr>
          <p:cNvPr id="9" name="Content Placeholder 8" descr="A diagram of a diagram of the process of learning&#10;&#10;Description automatically generated with medium confidence">
            <a:extLst>
              <a:ext uri="{FF2B5EF4-FFF2-40B4-BE49-F238E27FC236}">
                <a16:creationId xmlns:a16="http://schemas.microsoft.com/office/drawing/2014/main" id="{A08DA2EE-32C3-A7AD-C340-7C40A8BEA79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514742"/>
            <a:ext cx="5183188" cy="3665254"/>
          </a:xfrm>
        </p:spPr>
      </p:pic>
    </p:spTree>
    <p:extLst>
      <p:ext uri="{BB962C8B-B14F-4D97-AF65-F5344CB8AC3E}">
        <p14:creationId xmlns:p14="http://schemas.microsoft.com/office/powerpoint/2010/main" val="290450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a:xfrm>
            <a:off x="838200" y="365125"/>
            <a:ext cx="10642600" cy="1325563"/>
          </a:xfrm>
        </p:spPr>
        <p:txBody>
          <a:bodyPr/>
          <a:lstStyle/>
          <a:p>
            <a:r>
              <a:rPr lang="en-GB" dirty="0">
                <a:solidFill>
                  <a:srgbClr val="E84E50"/>
                </a:solidFill>
              </a:rPr>
              <a:t>Inquiry Process Directed at Subject Knowledge</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a:xfrm>
            <a:off x="838200" y="1825625"/>
            <a:ext cx="5410200" cy="4351338"/>
          </a:xfrm>
        </p:spPr>
        <p:txBody>
          <a:bodyPr anchor="ctr">
            <a:normAutofit lnSpcReduction="10000"/>
          </a:bodyPr>
          <a:lstStyle/>
          <a:p>
            <a:pPr marL="0" indent="0">
              <a:buNone/>
            </a:pPr>
            <a:r>
              <a:rPr lang="en-GB" dirty="0"/>
              <a:t>“Providing </a:t>
            </a:r>
            <a:r>
              <a:rPr lang="en-GB" dirty="0">
                <a:solidFill>
                  <a:srgbClr val="E84E50"/>
                </a:solidFill>
              </a:rPr>
              <a:t>a model of the inquiry process</a:t>
            </a:r>
            <a:r>
              <a:rPr lang="en-GB" dirty="0"/>
              <a:t> is only the first step in empowering students to pursue inquiry on their own. The next step is to </a:t>
            </a:r>
            <a:r>
              <a:rPr lang="en-GB" dirty="0">
                <a:solidFill>
                  <a:srgbClr val="E84E50"/>
                </a:solidFill>
              </a:rPr>
              <a:t>structure teaching around a framework of the [inquiry] skills</a:t>
            </a:r>
            <a:r>
              <a:rPr lang="en-GB" dirty="0"/>
              <a:t> that students must develop at each phase of inquiry over their years of school and </a:t>
            </a:r>
            <a:r>
              <a:rPr lang="en-GB" dirty="0">
                <a:solidFill>
                  <a:srgbClr val="E84E50"/>
                </a:solidFill>
              </a:rPr>
              <a:t>in the context of content area learning</a:t>
            </a:r>
            <a:r>
              <a:rPr lang="en-GB" dirty="0"/>
              <a:t>.”</a:t>
            </a:r>
            <a:endParaRPr lang="en-US" dirty="0"/>
          </a:p>
          <a:p>
            <a:pPr marL="0" indent="0" algn="r">
              <a:buNone/>
            </a:pPr>
            <a:r>
              <a:rPr lang="en-GB" sz="2400" dirty="0">
                <a:ea typeface="+mn-lt"/>
                <a:cs typeface="+mn-lt"/>
              </a:rPr>
              <a:t>Barbara Stripling (2017, p. 52)</a:t>
            </a:r>
            <a:endParaRPr lang="en-GB" sz="2400" dirty="0"/>
          </a:p>
        </p:txBody>
      </p:sp>
      <p:pic>
        <p:nvPicPr>
          <p:cNvPr id="6" name="Content Placeholder 5" descr="A book cover of a school librarian&#10;&#10;Description automatically generated">
            <a:extLst>
              <a:ext uri="{FF2B5EF4-FFF2-40B4-BE49-F238E27FC236}">
                <a16:creationId xmlns:a16="http://schemas.microsoft.com/office/drawing/2014/main" id="{A9170D28-C171-3C32-F1F8-C8590B18C2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98438" y="1893888"/>
            <a:ext cx="2646654" cy="4214812"/>
          </a:xfrm>
        </p:spPr>
      </p:pic>
    </p:spTree>
    <p:extLst>
      <p:ext uri="{BB962C8B-B14F-4D97-AF65-F5344CB8AC3E}">
        <p14:creationId xmlns:p14="http://schemas.microsoft.com/office/powerpoint/2010/main" val="79338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CE61-5D59-194C-83A1-67B77D79511B}"/>
              </a:ext>
            </a:extLst>
          </p:cNvPr>
          <p:cNvSpPr>
            <a:spLocks noGrp="1"/>
          </p:cNvSpPr>
          <p:nvPr>
            <p:ph type="title"/>
          </p:nvPr>
        </p:nvSpPr>
        <p:spPr/>
        <p:txBody>
          <a:bodyPr>
            <a:normAutofit/>
          </a:bodyPr>
          <a:lstStyle/>
          <a:p>
            <a:r>
              <a:rPr lang="en-GB" dirty="0">
                <a:solidFill>
                  <a:srgbClr val="E84E50"/>
                </a:solidFill>
              </a:rPr>
              <a:t>Inquiry as a Primal Learning Process</a:t>
            </a:r>
          </a:p>
        </p:txBody>
      </p:sp>
      <p:sp>
        <p:nvSpPr>
          <p:cNvPr id="3" name="Content Placeholder 2">
            <a:extLst>
              <a:ext uri="{FF2B5EF4-FFF2-40B4-BE49-F238E27FC236}">
                <a16:creationId xmlns:a16="http://schemas.microsoft.com/office/drawing/2014/main" id="{831E1657-2DD3-FB6F-81E0-BFDFF3375DEB}"/>
              </a:ext>
            </a:extLst>
          </p:cNvPr>
          <p:cNvSpPr>
            <a:spLocks noGrp="1"/>
          </p:cNvSpPr>
          <p:nvPr>
            <p:ph idx="1"/>
          </p:nvPr>
        </p:nvSpPr>
        <p:spPr>
          <a:xfrm>
            <a:off x="838200" y="1825625"/>
            <a:ext cx="7150100" cy="4351338"/>
          </a:xfrm>
        </p:spPr>
        <p:txBody>
          <a:bodyPr vert="horz" lIns="91440" tIns="45720" rIns="91440" bIns="45720" rtlCol="0" anchor="t">
            <a:normAutofit/>
          </a:bodyPr>
          <a:lstStyle/>
          <a:p>
            <a:r>
              <a:rPr lang="en-GB" dirty="0">
                <a:cs typeface="Calibri"/>
              </a:rPr>
              <a:t>Inquiry is “</a:t>
            </a:r>
            <a:r>
              <a:rPr lang="en-GB" dirty="0">
                <a:solidFill>
                  <a:srgbClr val="E85051"/>
                </a:solidFill>
                <a:cs typeface="Calibri"/>
              </a:rPr>
              <a:t>a dynamic process of being open to wonder and puzzlement and coming to know and understand the world and ourselves in it as the basis for responsible participation in community</a:t>
            </a:r>
            <a:r>
              <a:rPr lang="en-GB" dirty="0">
                <a:cs typeface="Calibri"/>
              </a:rPr>
              <a:t>” (Stripling &amp; Toerien, 2021).</a:t>
            </a:r>
          </a:p>
          <a:p>
            <a:pPr lvl="1"/>
            <a:r>
              <a:rPr lang="en-GB" b="1" dirty="0">
                <a:cs typeface="Calibri"/>
              </a:rPr>
              <a:t>Galileo Educational Network</a:t>
            </a:r>
            <a:r>
              <a:rPr lang="en-GB" dirty="0">
                <a:cs typeface="Calibri"/>
              </a:rPr>
              <a:t> (professional learning arm of the School of Education at the University of Calgary, </a:t>
            </a:r>
            <a:r>
              <a:rPr lang="en-GB" b="1" dirty="0">
                <a:cs typeface="Calibri"/>
              </a:rPr>
              <a:t>1999-2022</a:t>
            </a:r>
            <a:r>
              <a:rPr lang="en-GB" dirty="0">
                <a:cs typeface="Calibri"/>
              </a:rPr>
              <a:t>)</a:t>
            </a:r>
            <a:endParaRPr lang="en-GB" b="1" dirty="0">
              <a:cs typeface="Calibri"/>
            </a:endParaRPr>
          </a:p>
          <a:p>
            <a:pPr lvl="1"/>
            <a:r>
              <a:rPr lang="en-GB" b="1" dirty="0">
                <a:cs typeface="Calibri"/>
              </a:rPr>
              <a:t>Developing Inquiring Communities in Education Project</a:t>
            </a:r>
            <a:r>
              <a:rPr lang="en-GB" dirty="0">
                <a:cs typeface="Calibri"/>
              </a:rPr>
              <a:t> (led by the Ontario Institute for Studies in Education at the University of Toronto, </a:t>
            </a:r>
            <a:r>
              <a:rPr lang="en-GB" b="1" dirty="0">
                <a:cs typeface="Calibri"/>
              </a:rPr>
              <a:t>1991-2001</a:t>
            </a:r>
            <a:r>
              <a:rPr lang="en-GB" dirty="0">
                <a:cs typeface="Calibri"/>
              </a:rPr>
              <a:t>)</a:t>
            </a:r>
          </a:p>
        </p:txBody>
      </p:sp>
      <p:pic>
        <p:nvPicPr>
          <p:cNvPr id="11" name="Picture 10" descr="A book cover with text and shadows&#10;&#10;Description automatically generated">
            <a:extLst>
              <a:ext uri="{FF2B5EF4-FFF2-40B4-BE49-F238E27FC236}">
                <a16:creationId xmlns:a16="http://schemas.microsoft.com/office/drawing/2014/main" id="{44BD73C9-8533-A458-34B2-7E17F1A76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700" y="1917700"/>
            <a:ext cx="2684050" cy="3848100"/>
          </a:xfrm>
          <a:prstGeom prst="rect">
            <a:avLst/>
          </a:prstGeom>
        </p:spPr>
      </p:pic>
    </p:spTree>
    <p:extLst>
      <p:ext uri="{BB962C8B-B14F-4D97-AF65-F5344CB8AC3E}">
        <p14:creationId xmlns:p14="http://schemas.microsoft.com/office/powerpoint/2010/main" val="429398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DB32E2-73E4-B0F2-1489-1479D8B96B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1476004" y="581780"/>
            <a:ext cx="9239992" cy="6276220"/>
          </a:xfrm>
        </p:spPr>
      </p:pic>
      <p:sp>
        <p:nvSpPr>
          <p:cNvPr id="14" name="TextBox 13">
            <a:extLst>
              <a:ext uri="{FF2B5EF4-FFF2-40B4-BE49-F238E27FC236}">
                <a16:creationId xmlns:a16="http://schemas.microsoft.com/office/drawing/2014/main" id="{C37C3A24-EFCE-2D04-F472-0DF76572EC42}"/>
              </a:ext>
            </a:extLst>
          </p:cNvPr>
          <p:cNvSpPr txBox="1"/>
          <p:nvPr/>
        </p:nvSpPr>
        <p:spPr>
          <a:xfrm>
            <a:off x="2727613" y="212448"/>
            <a:ext cx="6736773" cy="369332"/>
          </a:xfrm>
          <a:prstGeom prst="rect">
            <a:avLst/>
          </a:prstGeom>
          <a:noFill/>
        </p:spPr>
        <p:txBody>
          <a:bodyPr wrap="square">
            <a:spAutoFit/>
          </a:bodyPr>
          <a:lstStyle/>
          <a:p>
            <a:pPr>
              <a:spcAft>
                <a:spcPts val="1000"/>
              </a:spcAft>
            </a:pPr>
            <a:r>
              <a:rPr lang="en-GB" sz="1800" kern="100" dirty="0">
                <a:solidFill>
                  <a:srgbClr val="E85051"/>
                </a:solidFill>
                <a:effectLst/>
                <a:latin typeface="Calibri" panose="020F0502020204030204" pitchFamily="34" charset="0"/>
                <a:ea typeface="Calibri" panose="020F0502020204030204" pitchFamily="34" charset="0"/>
              </a:rPr>
              <a:t>Portrait of an Engaged and Empowered Inquirer at Grade 12 (Year 13)</a:t>
            </a:r>
          </a:p>
        </p:txBody>
      </p:sp>
    </p:spTree>
    <p:extLst>
      <p:ext uri="{BB962C8B-B14F-4D97-AF65-F5344CB8AC3E}">
        <p14:creationId xmlns:p14="http://schemas.microsoft.com/office/powerpoint/2010/main" val="365428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a:xfrm>
            <a:off x="838200" y="365125"/>
            <a:ext cx="10566400" cy="1325563"/>
          </a:xfrm>
        </p:spPr>
        <p:txBody>
          <a:bodyPr/>
          <a:lstStyle/>
          <a:p>
            <a:r>
              <a:rPr lang="en-GB" dirty="0">
                <a:solidFill>
                  <a:srgbClr val="E85051"/>
                </a:solidFill>
              </a:rPr>
              <a:t>Building a Reality-Based Community of Inquiry</a:t>
            </a: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5943600" cy="4351338"/>
          </a:xfrm>
        </p:spPr>
        <p:txBody>
          <a:bodyPr anchor="ctr">
            <a:normAutofit/>
          </a:bodyPr>
          <a:lstStyle/>
          <a:p>
            <a:pPr marL="0" indent="0">
              <a:buNone/>
            </a:pPr>
            <a:r>
              <a:rPr lang="en-GB" dirty="0"/>
              <a:t>While inquiry necessarily involves “personal struggles to find the right questions and assemble mosaic tiles of information to tell the tale coherently … acquiring knowledge is a conversation, not a destination ... a process [or]  journey we take together, not alone [because] others are always involved {both living and dead}.”</a:t>
            </a:r>
            <a:endParaRPr lang="en-GB" dirty="0">
              <a:ea typeface="Times New Roman" panose="02020603050405020304" pitchFamily="18" charset="0"/>
            </a:endParaRPr>
          </a:p>
          <a:p>
            <a:pPr marL="0" indent="0" algn="r">
              <a:buNone/>
            </a:pPr>
            <a:r>
              <a:rPr lang="en-GB" sz="2400" dirty="0"/>
              <a:t>Jonathan Rauch (2021, pp. 3-4)</a:t>
            </a:r>
            <a:endParaRPr lang="en-GB" dirty="0"/>
          </a:p>
        </p:txBody>
      </p:sp>
      <p:pic>
        <p:nvPicPr>
          <p:cNvPr id="6" name="Content Placeholder 5" descr="A book cover with text&#10;&#10;Description automatically generated">
            <a:extLst>
              <a:ext uri="{FF2B5EF4-FFF2-40B4-BE49-F238E27FC236}">
                <a16:creationId xmlns:a16="http://schemas.microsoft.com/office/drawing/2014/main" id="{8B4065E9-67CB-E5C5-5AD0-328011C7D7B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890897" y="1690688"/>
            <a:ext cx="3117528" cy="4481859"/>
          </a:xfrm>
        </p:spPr>
      </p:pic>
    </p:spTree>
    <p:extLst>
      <p:ext uri="{BB962C8B-B14F-4D97-AF65-F5344CB8AC3E}">
        <p14:creationId xmlns:p14="http://schemas.microsoft.com/office/powerpoint/2010/main" val="75030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Information Literacy ≠ Inquiry</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normAutofit/>
          </a:bodyPr>
          <a:lstStyle/>
          <a:p>
            <a:pPr marL="0" indent="0">
              <a:buNone/>
            </a:pPr>
            <a:r>
              <a:rPr lang="en-GB" dirty="0">
                <a:ea typeface="+mn-lt"/>
                <a:cs typeface="+mn-lt"/>
              </a:rPr>
              <a:t>"Inquiry requires information literacy skills. When library media specialists and teachers collaborate to create an inquiry approach to learning, students develop dual competencies in subject content and information literacy.”</a:t>
            </a:r>
            <a:endParaRPr lang="en-US" dirty="0"/>
          </a:p>
          <a:p>
            <a:pPr marL="0" indent="0" algn="r">
              <a:buNone/>
            </a:pPr>
            <a:r>
              <a:rPr lang="en-GB" sz="2400" dirty="0">
                <a:ea typeface="+mn-lt"/>
                <a:cs typeface="+mn-lt"/>
              </a:rPr>
              <a:t>Carol </a:t>
            </a:r>
            <a:r>
              <a:rPr lang="en-GB" sz="2400" dirty="0" err="1">
                <a:ea typeface="+mn-lt"/>
                <a:cs typeface="+mn-lt"/>
              </a:rPr>
              <a:t>Kuhlthau</a:t>
            </a:r>
            <a:r>
              <a:rPr lang="en-GB" sz="2400" dirty="0">
                <a:ea typeface="+mn-lt"/>
                <a:cs typeface="+mn-lt"/>
              </a:rPr>
              <a:t> (1999, p. 11)</a:t>
            </a:r>
            <a:endParaRPr lang="en-GB" sz="2400" dirty="0"/>
          </a:p>
        </p:txBody>
      </p:sp>
      <p:pic>
        <p:nvPicPr>
          <p:cNvPr id="5" name="Content Placeholder 4" descr="A book cover of a book&#10;&#10;Description automatically generated">
            <a:extLst>
              <a:ext uri="{FF2B5EF4-FFF2-40B4-BE49-F238E27FC236}">
                <a16:creationId xmlns:a16="http://schemas.microsoft.com/office/drawing/2014/main" id="{9F20A447-C4E7-308D-548C-57673EFAFF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3621" y="1825625"/>
            <a:ext cx="2898758" cy="4351338"/>
          </a:xfrm>
        </p:spPr>
      </p:pic>
    </p:spTree>
    <p:extLst>
      <p:ext uri="{BB962C8B-B14F-4D97-AF65-F5344CB8AC3E}">
        <p14:creationId xmlns:p14="http://schemas.microsoft.com/office/powerpoint/2010/main" val="123808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The End of the World As We Know It!?</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5800106" cy="4351338"/>
          </a:xfrm>
        </p:spPr>
        <p:txBody>
          <a:bodyPr anchor="ctr">
            <a:normAutofit/>
          </a:bodyPr>
          <a:lstStyle/>
          <a:p>
            <a:pPr marL="0" indent="0">
              <a:buNone/>
            </a:pPr>
            <a:r>
              <a:rPr lang="en-GB" dirty="0">
                <a:ea typeface="Times New Roman" panose="02020603050405020304" pitchFamily="18" charset="0"/>
              </a:rPr>
              <a:t>Our multifaceted existential crisis is epistemological in nature – a breakdown of the knowledge-building process, which is the inquiry process.</a:t>
            </a:r>
          </a:p>
          <a:p>
            <a:pPr marL="0" indent="0" algn="r">
              <a:buNone/>
            </a:pPr>
            <a:r>
              <a:rPr lang="en-GB" sz="2400" dirty="0"/>
              <a:t>Jonathan Rauch (2021)</a:t>
            </a:r>
            <a:endParaRPr lang="en-GB" dirty="0"/>
          </a:p>
        </p:txBody>
      </p:sp>
      <p:pic>
        <p:nvPicPr>
          <p:cNvPr id="6" name="Content Placeholder 5" descr="A book cover with text&#10;&#10;Description automatically generated">
            <a:extLst>
              <a:ext uri="{FF2B5EF4-FFF2-40B4-BE49-F238E27FC236}">
                <a16:creationId xmlns:a16="http://schemas.microsoft.com/office/drawing/2014/main" id="{8B4065E9-67CB-E5C5-5AD0-328011C7D7B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890897" y="1690688"/>
            <a:ext cx="3117528" cy="4481859"/>
          </a:xfrm>
        </p:spPr>
      </p:pic>
    </p:spTree>
    <p:extLst>
      <p:ext uri="{BB962C8B-B14F-4D97-AF65-F5344CB8AC3E}">
        <p14:creationId xmlns:p14="http://schemas.microsoft.com/office/powerpoint/2010/main" val="377117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“The Unhinging of the American Mind: …”</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4949142" cy="4351338"/>
          </a:xfrm>
        </p:spPr>
        <p:txBody>
          <a:bodyPr anchor="ctr">
            <a:normAutofit lnSpcReduction="10000"/>
          </a:bodyPr>
          <a:lstStyle/>
          <a:p>
            <a:pPr marL="0" indent="0">
              <a:buNone/>
            </a:pPr>
            <a:r>
              <a:rPr lang="en-GB" dirty="0"/>
              <a:t>Knowledge* </a:t>
            </a:r>
            <a:r>
              <a:rPr lang="en-GB" i="1" dirty="0"/>
              <a:t>and</a:t>
            </a:r>
            <a:r>
              <a:rPr lang="en-GB" dirty="0"/>
              <a:t> the knowledge-building / inquiry process in the various academic disciplines becomes suspect, as ‘reported’ by Lyotard (1984)</a:t>
            </a:r>
            <a:endParaRPr lang="en-GB" sz="2400" dirty="0"/>
          </a:p>
          <a:p>
            <a:pPr marL="0" indent="0">
              <a:buNone/>
            </a:pPr>
            <a:r>
              <a:rPr lang="en-GB" sz="2000" dirty="0"/>
              <a:t>*To know is to be able to think of </a:t>
            </a:r>
            <a:r>
              <a:rPr lang="en-GB" sz="2000" dirty="0">
                <a:solidFill>
                  <a:srgbClr val="E85051"/>
                </a:solidFill>
              </a:rPr>
              <a:t>things as they are</a:t>
            </a:r>
            <a:r>
              <a:rPr lang="en-GB" sz="2000" dirty="0"/>
              <a:t> {</a:t>
            </a:r>
            <a:r>
              <a:rPr lang="en-GB" sz="2000" dirty="0">
                <a:solidFill>
                  <a:srgbClr val="E85051"/>
                </a:solidFill>
              </a:rPr>
              <a:t>reality</a:t>
            </a:r>
            <a:r>
              <a:rPr lang="en-GB" sz="2000" dirty="0"/>
              <a:t>}, as distinct from how they only seem or are taken to be, and to be able to do so on the appropriate </a:t>
            </a:r>
            <a:r>
              <a:rPr lang="en-GB" sz="2000" i="1" dirty="0"/>
              <a:t>basis</a:t>
            </a:r>
            <a:r>
              <a:rPr lang="en-GB" sz="2000" dirty="0"/>
              <a:t> of experience or thought.**</a:t>
            </a:r>
          </a:p>
          <a:p>
            <a:pPr marL="0" indent="0">
              <a:buNone/>
            </a:pPr>
            <a:r>
              <a:rPr lang="en-GB" sz="2000" dirty="0"/>
              <a:t>**Also what it means to be educated at least since Aristotle.</a:t>
            </a:r>
          </a:p>
          <a:p>
            <a:pPr marL="0" indent="0" algn="r">
              <a:buNone/>
            </a:pPr>
            <a:r>
              <a:rPr lang="en-GB" sz="2400" dirty="0"/>
              <a:t>Dallas Willard (1999)</a:t>
            </a:r>
            <a:endParaRPr lang="en-GB" dirty="0"/>
          </a:p>
        </p:txBody>
      </p:sp>
      <p:pic>
        <p:nvPicPr>
          <p:cNvPr id="4" name="Picture 3" descr="A blue book cover with black text&#10;&#10;Description automatically generated">
            <a:extLst>
              <a:ext uri="{FF2B5EF4-FFF2-40B4-BE49-F238E27FC236}">
                <a16:creationId xmlns:a16="http://schemas.microsoft.com/office/drawing/2014/main" id="{5960C648-BDDA-AF54-1086-A48CA2129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256" y="2402518"/>
            <a:ext cx="2161544" cy="3197549"/>
          </a:xfrm>
          <a:prstGeom prst="rect">
            <a:avLst/>
          </a:prstGeom>
        </p:spPr>
      </p:pic>
      <p:pic>
        <p:nvPicPr>
          <p:cNvPr id="8" name="Content Placeholder 7">
            <a:extLst>
              <a:ext uri="{FF2B5EF4-FFF2-40B4-BE49-F238E27FC236}">
                <a16:creationId xmlns:a16="http://schemas.microsoft.com/office/drawing/2014/main" id="{E7DB6065-02C3-1938-1356-000F860B05B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6505796" y="1792209"/>
            <a:ext cx="2880644" cy="4418165"/>
          </a:xfrm>
        </p:spPr>
      </p:pic>
    </p:spTree>
    <p:custDataLst>
      <p:tags r:id="rId1"/>
    </p:custDataLst>
    <p:extLst>
      <p:ext uri="{BB962C8B-B14F-4D97-AF65-F5344CB8AC3E}">
        <p14:creationId xmlns:p14="http://schemas.microsoft.com/office/powerpoint/2010/main" val="236710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a:solidFill>
                  <a:srgbClr val="E64F4F"/>
                </a:solidFill>
              </a:rPr>
              <a:t>Inquiry as Integral to Liberal Democracy</a:t>
            </a:r>
            <a:endParaRPr lang="en-GB">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5800106" cy="4351338"/>
          </a:xfrm>
        </p:spPr>
        <p:txBody>
          <a:bodyPr anchor="ctr">
            <a:normAutofit/>
          </a:bodyPr>
          <a:lstStyle/>
          <a:p>
            <a:pPr marL="0" indent="0">
              <a:buNone/>
            </a:pPr>
            <a:r>
              <a:rPr lang="en-GB" dirty="0">
                <a:ea typeface="Times New Roman" panose="02020603050405020304" pitchFamily="18" charset="0"/>
              </a:rPr>
              <a:t>T</a:t>
            </a:r>
            <a:r>
              <a:rPr lang="en-GB" dirty="0">
                <a:effectLst/>
                <a:ea typeface="Times New Roman" panose="02020603050405020304" pitchFamily="18" charset="0"/>
              </a:rPr>
              <a:t>his imperils the Constitution of Knowledge* up</a:t>
            </a:r>
            <a:r>
              <a:rPr lang="en-GB" dirty="0"/>
              <a:t>on which liberal democracy depends and which depends upon a vital reality-based community of error-seeking inquirers</a:t>
            </a:r>
            <a:r>
              <a:rPr lang="en-GB" dirty="0">
                <a:effectLst/>
              </a:rPr>
              <a:t>.</a:t>
            </a:r>
          </a:p>
          <a:p>
            <a:pPr marL="0" indent="0">
              <a:buNone/>
            </a:pPr>
            <a:r>
              <a:rPr lang="en-GB" sz="2000" dirty="0"/>
              <a:t>* Our social system and its underlying values for turning information into knowledge, and arguments into facts.</a:t>
            </a:r>
          </a:p>
          <a:p>
            <a:pPr marL="0" indent="0" algn="r">
              <a:buNone/>
            </a:pPr>
            <a:r>
              <a:rPr lang="en-GB" sz="2400" dirty="0"/>
              <a:t>Jonathan Rauch (2021)</a:t>
            </a:r>
            <a:endParaRPr lang="en-GB" dirty="0"/>
          </a:p>
        </p:txBody>
      </p:sp>
      <p:pic>
        <p:nvPicPr>
          <p:cNvPr id="6" name="Content Placeholder 5" descr="A book cover with text&#10;&#10;Description automatically generated">
            <a:extLst>
              <a:ext uri="{FF2B5EF4-FFF2-40B4-BE49-F238E27FC236}">
                <a16:creationId xmlns:a16="http://schemas.microsoft.com/office/drawing/2014/main" id="{8B4065E9-67CB-E5C5-5AD0-328011C7D7B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890897" y="1690688"/>
            <a:ext cx="3117528" cy="4481859"/>
          </a:xfrm>
        </p:spPr>
      </p:pic>
    </p:spTree>
    <p:extLst>
      <p:ext uri="{BB962C8B-B14F-4D97-AF65-F5344CB8AC3E}">
        <p14:creationId xmlns:p14="http://schemas.microsoft.com/office/powerpoint/2010/main" val="138022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Consequences of an Unhinged Mind</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200" y="1825625"/>
            <a:ext cx="6754792" cy="4351338"/>
          </a:xfrm>
        </p:spPr>
        <p:txBody>
          <a:bodyPr anchor="ctr">
            <a:normAutofit/>
          </a:bodyPr>
          <a:lstStyle/>
          <a:p>
            <a:pPr marL="0" indent="0">
              <a:buNone/>
            </a:pPr>
            <a:r>
              <a:rPr lang="en-GB" dirty="0"/>
              <a:t>Growing vulnerability to “desire and will/ brute force…as social processes come to be managed by people who simply know how to get their way among a mass of those who no longer…can [or care to], with the aid of their culture’s texts and the traditional disciplines, determine how things are…”.</a:t>
            </a:r>
            <a:endParaRPr lang="en-GB" sz="2400" dirty="0"/>
          </a:p>
          <a:p>
            <a:pPr marL="0" indent="0" algn="r">
              <a:buNone/>
            </a:pPr>
            <a:r>
              <a:rPr lang="en-GB" sz="2400" dirty="0"/>
              <a:t>Dallas Willard (1999)</a:t>
            </a:r>
            <a:endParaRPr lang="en-GB" dirty="0"/>
          </a:p>
        </p:txBody>
      </p:sp>
      <p:pic>
        <p:nvPicPr>
          <p:cNvPr id="8" name="Content Placeholder 7">
            <a:extLst>
              <a:ext uri="{FF2B5EF4-FFF2-40B4-BE49-F238E27FC236}">
                <a16:creationId xmlns:a16="http://schemas.microsoft.com/office/drawing/2014/main" id="{E7DB6065-02C3-1938-1356-000F860B05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368984" y="1792211"/>
            <a:ext cx="2880644" cy="4418165"/>
          </a:xfrm>
        </p:spPr>
      </p:pic>
    </p:spTree>
    <p:extLst>
      <p:ext uri="{BB962C8B-B14F-4D97-AF65-F5344CB8AC3E}">
        <p14:creationId xmlns:p14="http://schemas.microsoft.com/office/powerpoint/2010/main" val="12087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6900" cy="1325563"/>
          </a:xfrm>
        </p:spPr>
        <p:txBody>
          <a:bodyPr>
            <a:normAutofit/>
          </a:bodyPr>
          <a:lstStyle/>
          <a:p>
            <a:pPr>
              <a:spcBef>
                <a:spcPts val="0"/>
              </a:spcBef>
            </a:pPr>
            <a:r>
              <a:rPr lang="en-GB" dirty="0">
                <a:solidFill>
                  <a:srgbClr val="E85051"/>
                </a:solidFill>
              </a:rPr>
              <a:t>Inquiry: An Overarching Educational Imperative</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sz="half" idx="1"/>
          </p:nvPr>
        </p:nvSpPr>
        <p:spPr>
          <a:xfrm>
            <a:off x="838199" y="1825625"/>
            <a:ext cx="6612925" cy="4351338"/>
          </a:xfrm>
        </p:spPr>
        <p:txBody>
          <a:bodyPr anchor="ctr">
            <a:normAutofit lnSpcReduction="10000"/>
          </a:bodyPr>
          <a:lstStyle/>
          <a:p>
            <a:pPr marL="0" indent="0">
              <a:buNone/>
            </a:pPr>
            <a:r>
              <a:rPr lang="en-GB" dirty="0"/>
              <a:t>“Upon this first, and in one sense this sole, rule of reason</a:t>
            </a:r>
          </a:p>
          <a:p>
            <a:pPr marL="0" indent="0">
              <a:buNone/>
            </a:pPr>
            <a:r>
              <a:rPr lang="en-GB" dirty="0"/>
              <a:t>– that in order to learn you must desire to learn, and in so desiring not be satisfied with what you already incline to think –</a:t>
            </a:r>
          </a:p>
          <a:p>
            <a:pPr marL="0" indent="0">
              <a:buNone/>
            </a:pPr>
            <a:r>
              <a:rPr lang="en-GB" dirty="0"/>
              <a:t>there follows one corollary which itself deserves to be inscribed upon every wall of the city of philosophy:</a:t>
            </a:r>
          </a:p>
          <a:p>
            <a:pPr marL="0" indent="0">
              <a:buNone/>
            </a:pPr>
            <a:r>
              <a:rPr lang="en-GB" b="1" dirty="0"/>
              <a:t>Do not block the way of inquiry</a:t>
            </a:r>
            <a:r>
              <a:rPr lang="en-GB" dirty="0"/>
              <a:t>.”</a:t>
            </a:r>
            <a:endParaRPr lang="en-GB" sz="2400" dirty="0"/>
          </a:p>
          <a:p>
            <a:pPr marL="0" indent="0" algn="r">
              <a:buNone/>
            </a:pPr>
            <a:r>
              <a:rPr lang="en-GB" sz="2400" dirty="0"/>
              <a:t>Charles Sanders Pierce (1955, p. 54)</a:t>
            </a:r>
          </a:p>
        </p:txBody>
      </p:sp>
      <p:pic>
        <p:nvPicPr>
          <p:cNvPr id="8" name="Content Placeholder 7" descr="A portrait of a person&#10;&#10;Description automatically generated">
            <a:extLst>
              <a:ext uri="{FF2B5EF4-FFF2-40B4-BE49-F238E27FC236}">
                <a16:creationId xmlns:a16="http://schemas.microsoft.com/office/drawing/2014/main" id="{971CEE38-31B2-EE31-0037-15A0030C93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25248" y="2413794"/>
            <a:ext cx="2133600" cy="3175000"/>
          </a:xfrm>
        </p:spPr>
      </p:pic>
    </p:spTree>
    <p:extLst>
      <p:ext uri="{BB962C8B-B14F-4D97-AF65-F5344CB8AC3E}">
        <p14:creationId xmlns:p14="http://schemas.microsoft.com/office/powerpoint/2010/main" val="28915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p:txBody>
          <a:bodyPr/>
          <a:lstStyle/>
          <a:p>
            <a:r>
              <a:rPr lang="en-GB" dirty="0">
                <a:solidFill>
                  <a:srgbClr val="E64F4F"/>
                </a:solidFill>
              </a:rPr>
              <a:t>The Questionable Value of School</a:t>
            </a:r>
            <a:endParaRPr lang="en-GB" dirty="0">
              <a:solidFill>
                <a:srgbClr val="FF0000"/>
              </a:solidFill>
            </a:endParaRPr>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838199" y="1825625"/>
            <a:ext cx="6809509" cy="4351338"/>
          </a:xfrm>
        </p:spPr>
        <p:txBody>
          <a:bodyPr anchor="ctr">
            <a:normAutofit/>
          </a:bodyPr>
          <a:lstStyle/>
          <a:p>
            <a:pPr marL="0" indent="0">
              <a:buNone/>
            </a:pPr>
            <a:r>
              <a:rPr lang="en-GB" dirty="0"/>
              <a:t>“School, after all, is the one institution in our society that is inflicted on everybody, and what happens in school makes a difference – for good or ill.”</a:t>
            </a:r>
            <a:endParaRPr lang="en-GB" sz="2400" dirty="0"/>
          </a:p>
          <a:p>
            <a:pPr marL="0" indent="0" algn="r">
              <a:buNone/>
            </a:pPr>
            <a:r>
              <a:rPr lang="en-GB" sz="2400" dirty="0"/>
              <a:t>Neil Postman &amp; Charles </a:t>
            </a:r>
            <a:r>
              <a:rPr lang="en-GB" sz="2400" dirty="0" err="1"/>
              <a:t>Weingartner</a:t>
            </a:r>
            <a:r>
              <a:rPr lang="en-GB" sz="2400" dirty="0"/>
              <a:t> (1969, p. 36)</a:t>
            </a:r>
          </a:p>
        </p:txBody>
      </p:sp>
      <p:pic>
        <p:nvPicPr>
          <p:cNvPr id="8" name="Content Placeholder 7" descr="A book cover with a drawing of a fruit&#10;&#10;Description automatically generated">
            <a:extLst>
              <a:ext uri="{FF2B5EF4-FFF2-40B4-BE49-F238E27FC236}">
                <a16:creationId xmlns:a16="http://schemas.microsoft.com/office/drawing/2014/main" id="{801FC454-20DA-B554-537A-5122FB63C7A2}"/>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412347" y="1690688"/>
            <a:ext cx="2727655" cy="4486275"/>
          </a:xfrm>
        </p:spPr>
      </p:pic>
    </p:spTree>
    <p:extLst>
      <p:ext uri="{BB962C8B-B14F-4D97-AF65-F5344CB8AC3E}">
        <p14:creationId xmlns:p14="http://schemas.microsoft.com/office/powerpoint/2010/main" val="120894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F6CA-D7B4-4C19-BEA9-C2D9DA50BD04}"/>
              </a:ext>
            </a:extLst>
          </p:cNvPr>
          <p:cNvSpPr>
            <a:spLocks noGrp="1"/>
          </p:cNvSpPr>
          <p:nvPr>
            <p:ph type="title"/>
          </p:nvPr>
        </p:nvSpPr>
        <p:spPr/>
        <p:txBody>
          <a:bodyPr/>
          <a:lstStyle/>
          <a:p>
            <a:r>
              <a:rPr lang="en-GB" dirty="0">
                <a:solidFill>
                  <a:srgbClr val="E85051"/>
                </a:solidFill>
              </a:rPr>
              <a:t>The Reality of School!?</a:t>
            </a:r>
          </a:p>
        </p:txBody>
      </p:sp>
      <p:sp>
        <p:nvSpPr>
          <p:cNvPr id="5" name="Content Placeholder 4">
            <a:extLst>
              <a:ext uri="{FF2B5EF4-FFF2-40B4-BE49-F238E27FC236}">
                <a16:creationId xmlns:a16="http://schemas.microsoft.com/office/drawing/2014/main" id="{42D3D6ED-8353-4EE6-B7D5-BA8057B1FE1A}"/>
              </a:ext>
            </a:extLst>
          </p:cNvPr>
          <p:cNvSpPr>
            <a:spLocks noGrp="1"/>
          </p:cNvSpPr>
          <p:nvPr>
            <p:ph sz="half" idx="1"/>
          </p:nvPr>
        </p:nvSpPr>
        <p:spPr>
          <a:xfrm>
            <a:off x="838200" y="1825625"/>
            <a:ext cx="5626100" cy="4351338"/>
          </a:xfrm>
        </p:spPr>
        <p:txBody>
          <a:bodyPr anchor="ctr">
            <a:normAutofit/>
          </a:bodyPr>
          <a:lstStyle/>
          <a:p>
            <a:pPr marL="0" indent="0">
              <a:buNone/>
            </a:pPr>
            <a:r>
              <a:rPr lang="en-GB" dirty="0">
                <a:cs typeface="Arial" panose="020B0604020202020204" pitchFamily="34" charset="0"/>
              </a:rPr>
              <a:t>“</a:t>
            </a:r>
            <a:r>
              <a:rPr lang="en-GB" dirty="0"/>
              <a:t>Our system of education turns young people out of the schools able to read, but </a:t>
            </a:r>
            <a:r>
              <a:rPr lang="en-GB" dirty="0">
                <a:solidFill>
                  <a:srgbClr val="E84E50"/>
                </a:solidFill>
              </a:rPr>
              <a:t>for the most part unable to weigh evidence or to form an independent opinion</a:t>
            </a:r>
            <a:r>
              <a:rPr lang="en-GB" dirty="0"/>
              <a:t>. They are then assailed, throughout the rest of their lives, by statements designed to make them believe all sorts of absurd propositions…</a:t>
            </a:r>
            <a:r>
              <a:rPr lang="en-GB" dirty="0">
                <a:effectLst/>
                <a:cs typeface="Arial" panose="020B0604020202020204" pitchFamily="34" charset="0"/>
              </a:rPr>
              <a:t>”</a:t>
            </a:r>
          </a:p>
          <a:p>
            <a:pPr marL="0" indent="0" algn="r">
              <a:buNone/>
            </a:pPr>
            <a:r>
              <a:rPr lang="en-GB" sz="2400" dirty="0">
                <a:effectLst/>
                <a:cs typeface="Arial" panose="020B0604020202020204" pitchFamily="34" charset="0"/>
              </a:rPr>
              <a:t>Bertrand Russell (1922)</a:t>
            </a:r>
          </a:p>
        </p:txBody>
      </p:sp>
      <p:pic>
        <p:nvPicPr>
          <p:cNvPr id="9" name="Content Placeholder 8" descr="A white paper with black text&#10;&#10;Description automatically generated">
            <a:extLst>
              <a:ext uri="{FF2B5EF4-FFF2-40B4-BE49-F238E27FC236}">
                <a16:creationId xmlns:a16="http://schemas.microsoft.com/office/drawing/2014/main" id="{2E13ECAA-1375-DE6A-428A-DCE9374EDF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6667" y="1879549"/>
            <a:ext cx="3021225" cy="4243489"/>
          </a:xfrm>
        </p:spPr>
      </p:pic>
    </p:spTree>
    <p:extLst>
      <p:ext uri="{BB962C8B-B14F-4D97-AF65-F5344CB8AC3E}">
        <p14:creationId xmlns:p14="http://schemas.microsoft.com/office/powerpoint/2010/main" val="487295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2C7FE0-F998-490E-BD24-B98D3EB8AE79}">
  <ds:schemaRefs>
    <ds:schemaRef ds:uri="http://schemas.microsoft.com/sharepoint/v3/contenttype/forms"/>
  </ds:schemaRefs>
</ds:datastoreItem>
</file>

<file path=customXml/itemProps2.xml><?xml version="1.0" encoding="utf-8"?>
<ds:datastoreItem xmlns:ds="http://schemas.openxmlformats.org/officeDocument/2006/customXml" ds:itemID="{237550AD-9CE7-4513-BBED-7E053310E23E}">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589027E4-FA07-42B9-BE07-327F9E567EAB}">
  <ds:schemaRefs>
    <ds:schemaRef ds:uri="23bdb189-ca16-407d-80e6-67175f129138"/>
    <ds:schemaRef ds:uri="c3efdda0-5dc4-485e-bba7-f823408f3d96"/>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11848</TotalTime>
  <Words>3510</Words>
  <Application>Microsoft Macintosh PowerPoint</Application>
  <PresentationFormat>Widescreen</PresentationFormat>
  <Paragraphs>174</Paragraphs>
  <Slides>27</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Rounded MT Bold</vt:lpstr>
      <vt:lpstr>Calibri</vt:lpstr>
      <vt:lpstr>Calibri Light</vt:lpstr>
      <vt:lpstr>Perpetua</vt:lpstr>
      <vt:lpstr>Segoe UI</vt:lpstr>
      <vt:lpstr>Office Theme</vt:lpstr>
      <vt:lpstr>“Digital Literacy: Necessary but Not Sufficient for Life-wide and Life-Long Learning”  IFLA Information Literacy Section Book Launch Libraries Empowering Society through Digital Literacy Education WLIC Satellite Meeting | 18 August 2023 Darryl Toerien​ toeriend@blanchelande.sch.gg</vt:lpstr>
      <vt:lpstr>Author and Collaborator(s)</vt:lpstr>
      <vt:lpstr>The End of the World As We Know It!?</vt:lpstr>
      <vt:lpstr>“The Unhinging of the American Mind: …”</vt:lpstr>
      <vt:lpstr>Inquiry as Integral to Liberal Democracy</vt:lpstr>
      <vt:lpstr>Consequences of an Unhinged Mind</vt:lpstr>
      <vt:lpstr>Inquiry: An Overarching Educational Imperative</vt:lpstr>
      <vt:lpstr>The Questionable Value of School</vt:lpstr>
      <vt:lpstr>The Reality of School!?</vt:lpstr>
      <vt:lpstr>Inquiry as a [most] Potent Survival Strategy</vt:lpstr>
      <vt:lpstr>Breaking the Promise of Inquiry #1, #2 and #3</vt:lpstr>
      <vt:lpstr>Breaking the Promise of Inquiry #4</vt:lpstr>
      <vt:lpstr>Consequences of an Educational Disconnect</vt:lpstr>
      <vt:lpstr>(Re)Establishing an Educational Connect</vt:lpstr>
      <vt:lpstr>Inquiry: An Educational and Moral Imperative</vt:lpstr>
      <vt:lpstr>The Means to an Educational &amp; Moral End</vt:lpstr>
      <vt:lpstr>An Inquiry-Centred Instructional Program</vt:lpstr>
      <vt:lpstr>Development of MIL Within Inquiry Process</vt:lpstr>
      <vt:lpstr>PowerPoint Presentation</vt:lpstr>
      <vt:lpstr>FOSIL as PK-12 Continuum of Inquiry Skills</vt:lpstr>
      <vt:lpstr>FOSIL Inquiry Cycle Skill Sets</vt:lpstr>
      <vt:lpstr>Instructional Models of the Inquiry Process</vt:lpstr>
      <vt:lpstr>Inquiry Process Directed at Subject Knowledge</vt:lpstr>
      <vt:lpstr>Inquiry as a Primal Learning Process</vt:lpstr>
      <vt:lpstr>PowerPoint Presentation</vt:lpstr>
      <vt:lpstr>Building a Reality-Based Community of Inquiry</vt:lpstr>
      <vt:lpstr>Information Literacy ≠ Inquiry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Library Integral to the Educational Process An Inquiry-centred Instuctional programme </dc:title>
  <dc:creator>Darryl Toerien</dc:creator>
  <cp:lastModifiedBy>Darryl Toerien</cp:lastModifiedBy>
  <cp:revision>5</cp:revision>
  <dcterms:created xsi:type="dcterms:W3CDTF">2023-06-19T14:19:47Z</dcterms:created>
  <dcterms:modified xsi:type="dcterms:W3CDTF">2023-08-09T15:47:07Z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