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7" r:id="rId1"/>
  </p:sldMasterIdLst>
  <p:notesMasterIdLst>
    <p:notesMasterId r:id="rId36"/>
  </p:notesMasterIdLst>
  <p:sldIdLst>
    <p:sldId id="256" r:id="rId2"/>
    <p:sldId id="258" r:id="rId3"/>
    <p:sldId id="845" r:id="rId4"/>
    <p:sldId id="846" r:id="rId5"/>
    <p:sldId id="321" r:id="rId6"/>
    <p:sldId id="785" r:id="rId7"/>
    <p:sldId id="834" r:id="rId8"/>
    <p:sldId id="295" r:id="rId9"/>
    <p:sldId id="298" r:id="rId10"/>
    <p:sldId id="786" r:id="rId11"/>
    <p:sldId id="299" r:id="rId12"/>
    <p:sldId id="297" r:id="rId13"/>
    <p:sldId id="306" r:id="rId14"/>
    <p:sldId id="307" r:id="rId15"/>
    <p:sldId id="315" r:id="rId16"/>
    <p:sldId id="309" r:id="rId17"/>
    <p:sldId id="835" r:id="rId18"/>
    <p:sldId id="847" r:id="rId19"/>
    <p:sldId id="848" r:id="rId20"/>
    <p:sldId id="849" r:id="rId21"/>
    <p:sldId id="520" r:id="rId22"/>
    <p:sldId id="853" r:id="rId23"/>
    <p:sldId id="865" r:id="rId24"/>
    <p:sldId id="866" r:id="rId25"/>
    <p:sldId id="855" r:id="rId26"/>
    <p:sldId id="861" r:id="rId27"/>
    <p:sldId id="862" r:id="rId28"/>
    <p:sldId id="839" r:id="rId29"/>
    <p:sldId id="840" r:id="rId30"/>
    <p:sldId id="860" r:id="rId31"/>
    <p:sldId id="841" r:id="rId32"/>
    <p:sldId id="842" r:id="rId33"/>
    <p:sldId id="869" r:id="rId34"/>
    <p:sldId id="868" r:id="rId35"/>
  </p:sldIdLst>
  <p:sldSz cx="9144000" cy="5143500" type="screen16x9"/>
  <p:notesSz cx="7053263" cy="9309100"/>
  <p:embeddedFontLst>
    <p:embeddedFont>
      <p:font typeface="Amatic SC" panose="00000500000000000000" pitchFamily="2" charset="-79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Eras Medium ITC" panose="020B0602030504020804" pitchFamily="34" charset="0"/>
      <p:regular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 autoAdjust="0"/>
    <p:restoredTop sz="90288" autoAdjust="0"/>
  </p:normalViewPr>
  <p:slideViewPr>
    <p:cSldViewPr snapToGrid="0">
      <p:cViewPr varScale="1">
        <p:scale>
          <a:sx n="99" d="100"/>
          <a:sy n="99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3CAC59-D798-4646-A2EB-0FC736886B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3B6C1C-2B65-400B-A1C1-6516F3CCFF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Stripling Model of Inquiry</a:t>
          </a:r>
        </a:p>
      </dgm:t>
    </dgm:pt>
    <dgm:pt modelId="{F611B4AA-1D23-447C-9C3F-E5F328FE7F66}" type="parTrans" cxnId="{4DDA2D2F-C82E-4153-BBF6-31BFB4BBA27E}">
      <dgm:prSet/>
      <dgm:spPr/>
      <dgm:t>
        <a:bodyPr/>
        <a:lstStyle/>
        <a:p>
          <a:endParaRPr lang="en-US"/>
        </a:p>
      </dgm:t>
    </dgm:pt>
    <dgm:pt modelId="{065F6A30-9D99-40C7-9A38-9F9F1A2D85E7}" type="sibTrans" cxnId="{4DDA2D2F-C82E-4153-BBF6-31BFB4BBA27E}">
      <dgm:prSet/>
      <dgm:spPr/>
      <dgm:t>
        <a:bodyPr/>
        <a:lstStyle/>
        <a:p>
          <a:endParaRPr lang="en-US"/>
        </a:p>
      </dgm:t>
    </dgm:pt>
    <dgm:pt modelId="{CB15385B-AA09-4BFF-B6A8-53CE0378E726}">
      <dgm:prSet/>
      <dgm:spPr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i="1" dirty="0"/>
            <a:t>Empire State Information Fluency Continuum</a:t>
          </a:r>
          <a:endParaRPr lang="en-US" dirty="0"/>
        </a:p>
      </dgm:t>
    </dgm:pt>
    <dgm:pt modelId="{BD9298FE-17E3-4EEB-A26A-1E3E020DAAB4}" type="parTrans" cxnId="{7EBA27BE-AAF4-49A9-B3F0-636E09AF5421}">
      <dgm:prSet/>
      <dgm:spPr/>
      <dgm:t>
        <a:bodyPr/>
        <a:lstStyle/>
        <a:p>
          <a:endParaRPr lang="en-US"/>
        </a:p>
      </dgm:t>
    </dgm:pt>
    <dgm:pt modelId="{68996074-C89E-4457-8752-83146F9089E8}" type="sibTrans" cxnId="{7EBA27BE-AAF4-49A9-B3F0-636E09AF5421}">
      <dgm:prSet/>
      <dgm:spPr/>
      <dgm:t>
        <a:bodyPr/>
        <a:lstStyle/>
        <a:p>
          <a:endParaRPr lang="en-US"/>
        </a:p>
      </dgm:t>
    </dgm:pt>
    <dgm:pt modelId="{A1F7807A-8947-4C3B-9F15-99D1FE29C87D}">
      <dgm:prSet/>
      <dgm:spPr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Framework of Skills for Inquiry Learning (FOSIL)</a:t>
          </a:r>
        </a:p>
      </dgm:t>
    </dgm:pt>
    <dgm:pt modelId="{9FC3E76B-FFC0-406D-A2AF-5F7380AB7D8A}" type="parTrans" cxnId="{945DF54E-2FCA-4120-885A-5D372B846D54}">
      <dgm:prSet/>
      <dgm:spPr/>
      <dgm:t>
        <a:bodyPr/>
        <a:lstStyle/>
        <a:p>
          <a:endParaRPr lang="en-US"/>
        </a:p>
      </dgm:t>
    </dgm:pt>
    <dgm:pt modelId="{C07CD498-C474-4BAC-A369-9C6D6CD6BF99}" type="sibTrans" cxnId="{945DF54E-2FCA-4120-885A-5D372B846D54}">
      <dgm:prSet/>
      <dgm:spPr/>
      <dgm:t>
        <a:bodyPr/>
        <a:lstStyle/>
        <a:p>
          <a:endParaRPr lang="en-US"/>
        </a:p>
      </dgm:t>
    </dgm:pt>
    <dgm:pt modelId="{53BFA4DB-5E86-4E1A-93CE-50241176892B}" type="pres">
      <dgm:prSet presAssocID="{273CAC59-D798-4646-A2EB-0FC736886BC1}" presName="root" presStyleCnt="0">
        <dgm:presLayoutVars>
          <dgm:dir/>
          <dgm:resizeHandles val="exact"/>
        </dgm:presLayoutVars>
      </dgm:prSet>
      <dgm:spPr/>
    </dgm:pt>
    <dgm:pt modelId="{837DD617-FB8C-4AB3-8085-D8FA7C5CB503}" type="pres">
      <dgm:prSet presAssocID="{BD3B6C1C-2B65-400B-A1C1-6516F3CCFF3A}" presName="compNode" presStyleCnt="0"/>
      <dgm:spPr/>
    </dgm:pt>
    <dgm:pt modelId="{980570A1-D814-4C8E-8B21-3AF70B02E285}" type="pres">
      <dgm:prSet presAssocID="{BD3B6C1C-2B65-400B-A1C1-6516F3CCFF3A}" presName="bgRect" presStyleLbl="bgShp" presStyleIdx="0" presStyleCnt="3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C10FD695-CEDA-4479-BD52-2043C5ECBE23}" type="pres">
      <dgm:prSet presAssocID="{BD3B6C1C-2B65-400B-A1C1-6516F3CCFF3A}" presName="iconRect" presStyleLbl="node1" presStyleIdx="0" presStyleCnt="3" custScaleX="217862" custScaleY="15772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888B074-023F-4C27-8016-FF583B81ABCD}" type="pres">
      <dgm:prSet presAssocID="{BD3B6C1C-2B65-400B-A1C1-6516F3CCFF3A}" presName="spaceRect" presStyleCnt="0"/>
      <dgm:spPr/>
    </dgm:pt>
    <dgm:pt modelId="{573C2C19-511E-4168-9BE4-950935768D1C}" type="pres">
      <dgm:prSet presAssocID="{BD3B6C1C-2B65-400B-A1C1-6516F3CCFF3A}" presName="parTx" presStyleLbl="revTx" presStyleIdx="0" presStyleCnt="3">
        <dgm:presLayoutVars>
          <dgm:chMax val="0"/>
          <dgm:chPref val="0"/>
        </dgm:presLayoutVars>
      </dgm:prSet>
      <dgm:spPr/>
    </dgm:pt>
    <dgm:pt modelId="{E5652733-7C46-4D2F-BD75-719434360307}" type="pres">
      <dgm:prSet presAssocID="{065F6A30-9D99-40C7-9A38-9F9F1A2D85E7}" presName="sibTrans" presStyleCnt="0"/>
      <dgm:spPr/>
    </dgm:pt>
    <dgm:pt modelId="{CFA7ABAB-4919-4BB3-8AE0-C22B8A07F836}" type="pres">
      <dgm:prSet presAssocID="{A1F7807A-8947-4C3B-9F15-99D1FE29C87D}" presName="compNode" presStyleCnt="0"/>
      <dgm:spPr/>
    </dgm:pt>
    <dgm:pt modelId="{47644983-369F-47CE-BE4F-98DDE5408876}" type="pres">
      <dgm:prSet presAssocID="{A1F7807A-8947-4C3B-9F15-99D1FE29C87D}" presName="bgRect" presStyleLbl="bgShp" presStyleIdx="1" presStyleCnt="3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9BE243EB-DCB3-4379-8BBB-48AE3A169448}" type="pres">
      <dgm:prSet presAssocID="{A1F7807A-8947-4C3B-9F15-99D1FE29C87D}" presName="iconRect" presStyleLbl="node1" presStyleIdx="1" presStyleCnt="3" custScaleX="210973" custScaleY="170661" custLinFactNeighborX="-1342" custLinFactNeighborY="-268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>
          <a:solidFill>
            <a:schemeClr val="tx1"/>
          </a:solidFill>
        </a:ln>
      </dgm:spPr>
    </dgm:pt>
    <dgm:pt modelId="{EFDC5875-7731-413D-BFAE-02C516DC8483}" type="pres">
      <dgm:prSet presAssocID="{A1F7807A-8947-4C3B-9F15-99D1FE29C87D}" presName="spaceRect" presStyleCnt="0"/>
      <dgm:spPr/>
    </dgm:pt>
    <dgm:pt modelId="{9E5B03E8-DCE6-4594-9802-D507E824A873}" type="pres">
      <dgm:prSet presAssocID="{A1F7807A-8947-4C3B-9F15-99D1FE29C87D}" presName="parTx" presStyleLbl="revTx" presStyleIdx="1" presStyleCnt="3">
        <dgm:presLayoutVars>
          <dgm:chMax val="0"/>
          <dgm:chPref val="0"/>
        </dgm:presLayoutVars>
      </dgm:prSet>
      <dgm:spPr/>
    </dgm:pt>
    <dgm:pt modelId="{F8D537D8-35DF-4747-8C26-F3D0C43AF303}" type="pres">
      <dgm:prSet presAssocID="{C07CD498-C474-4BAC-A369-9C6D6CD6BF99}" presName="sibTrans" presStyleCnt="0"/>
      <dgm:spPr/>
    </dgm:pt>
    <dgm:pt modelId="{E5F574B1-1F37-4FAF-A1C1-DF37E65411C2}" type="pres">
      <dgm:prSet presAssocID="{CB15385B-AA09-4BFF-B6A8-53CE0378E726}" presName="compNode" presStyleCnt="0"/>
      <dgm:spPr/>
    </dgm:pt>
    <dgm:pt modelId="{8456D160-1DE5-4317-BC9B-2FE53B0B8692}" type="pres">
      <dgm:prSet presAssocID="{CB15385B-AA09-4BFF-B6A8-53CE0378E726}" presName="bgRect" presStyleLbl="bgShp" presStyleIdx="2" presStyleCnt="3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60DA77C2-E9A2-43A2-B37C-3CBF95AB2F33}" type="pres">
      <dgm:prSet presAssocID="{CB15385B-AA09-4BFF-B6A8-53CE0378E726}" presName="iconRect" presStyleLbl="node1" presStyleIdx="2" presStyleCnt="3" custScaleX="213726" custScaleY="147100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2CCB77A8-367D-4C45-AABE-3513C33F8B70}" type="pres">
      <dgm:prSet presAssocID="{CB15385B-AA09-4BFF-B6A8-53CE0378E726}" presName="spaceRect" presStyleCnt="0"/>
      <dgm:spPr/>
    </dgm:pt>
    <dgm:pt modelId="{7C7EEA05-33C1-4DF2-8FAA-50DE5A8157F2}" type="pres">
      <dgm:prSet presAssocID="{CB15385B-AA09-4BFF-B6A8-53CE0378E72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5F2BF28-48DD-45EB-BA50-76608C7DA959}" type="presOf" srcId="{BD3B6C1C-2B65-400B-A1C1-6516F3CCFF3A}" destId="{573C2C19-511E-4168-9BE4-950935768D1C}" srcOrd="0" destOrd="0" presId="urn:microsoft.com/office/officeart/2018/2/layout/IconVerticalSolidList"/>
    <dgm:cxn modelId="{4DDA2D2F-C82E-4153-BBF6-31BFB4BBA27E}" srcId="{273CAC59-D798-4646-A2EB-0FC736886BC1}" destId="{BD3B6C1C-2B65-400B-A1C1-6516F3CCFF3A}" srcOrd="0" destOrd="0" parTransId="{F611B4AA-1D23-447C-9C3F-E5F328FE7F66}" sibTransId="{065F6A30-9D99-40C7-9A38-9F9F1A2D85E7}"/>
    <dgm:cxn modelId="{945DF54E-2FCA-4120-885A-5D372B846D54}" srcId="{273CAC59-D798-4646-A2EB-0FC736886BC1}" destId="{A1F7807A-8947-4C3B-9F15-99D1FE29C87D}" srcOrd="1" destOrd="0" parTransId="{9FC3E76B-FFC0-406D-A2AF-5F7380AB7D8A}" sibTransId="{C07CD498-C474-4BAC-A369-9C6D6CD6BF99}"/>
    <dgm:cxn modelId="{16387D8B-7954-4051-8291-370F8D06EABB}" type="presOf" srcId="{273CAC59-D798-4646-A2EB-0FC736886BC1}" destId="{53BFA4DB-5E86-4E1A-93CE-50241176892B}" srcOrd="0" destOrd="0" presId="urn:microsoft.com/office/officeart/2018/2/layout/IconVerticalSolidList"/>
    <dgm:cxn modelId="{0664019F-5975-41FC-8B35-0E4107C788DB}" type="presOf" srcId="{CB15385B-AA09-4BFF-B6A8-53CE0378E726}" destId="{7C7EEA05-33C1-4DF2-8FAA-50DE5A8157F2}" srcOrd="0" destOrd="0" presId="urn:microsoft.com/office/officeart/2018/2/layout/IconVerticalSolidList"/>
    <dgm:cxn modelId="{6CEAABB3-EE35-4CB0-9713-AE5BB832FBA1}" type="presOf" srcId="{A1F7807A-8947-4C3B-9F15-99D1FE29C87D}" destId="{9E5B03E8-DCE6-4594-9802-D507E824A873}" srcOrd="0" destOrd="0" presId="urn:microsoft.com/office/officeart/2018/2/layout/IconVerticalSolidList"/>
    <dgm:cxn modelId="{7EBA27BE-AAF4-49A9-B3F0-636E09AF5421}" srcId="{273CAC59-D798-4646-A2EB-0FC736886BC1}" destId="{CB15385B-AA09-4BFF-B6A8-53CE0378E726}" srcOrd="2" destOrd="0" parTransId="{BD9298FE-17E3-4EEB-A26A-1E3E020DAAB4}" sibTransId="{68996074-C89E-4457-8752-83146F9089E8}"/>
    <dgm:cxn modelId="{8F1ACB1C-FA5E-41B0-895B-F0AF08599564}" type="presParOf" srcId="{53BFA4DB-5E86-4E1A-93CE-50241176892B}" destId="{837DD617-FB8C-4AB3-8085-D8FA7C5CB503}" srcOrd="0" destOrd="0" presId="urn:microsoft.com/office/officeart/2018/2/layout/IconVerticalSolidList"/>
    <dgm:cxn modelId="{90CCE547-AE0E-4064-A662-54D4092B3039}" type="presParOf" srcId="{837DD617-FB8C-4AB3-8085-D8FA7C5CB503}" destId="{980570A1-D814-4C8E-8B21-3AF70B02E285}" srcOrd="0" destOrd="0" presId="urn:microsoft.com/office/officeart/2018/2/layout/IconVerticalSolidList"/>
    <dgm:cxn modelId="{6119C5C9-780A-48A5-B25A-B4997155529E}" type="presParOf" srcId="{837DD617-FB8C-4AB3-8085-D8FA7C5CB503}" destId="{C10FD695-CEDA-4479-BD52-2043C5ECBE23}" srcOrd="1" destOrd="0" presId="urn:microsoft.com/office/officeart/2018/2/layout/IconVerticalSolidList"/>
    <dgm:cxn modelId="{4D1A0BD5-2988-4A52-AA33-2C7BBF63EC61}" type="presParOf" srcId="{837DD617-FB8C-4AB3-8085-D8FA7C5CB503}" destId="{F888B074-023F-4C27-8016-FF583B81ABCD}" srcOrd="2" destOrd="0" presId="urn:microsoft.com/office/officeart/2018/2/layout/IconVerticalSolidList"/>
    <dgm:cxn modelId="{A31740F8-5154-4770-9EEA-46518D355CD9}" type="presParOf" srcId="{837DD617-FB8C-4AB3-8085-D8FA7C5CB503}" destId="{573C2C19-511E-4168-9BE4-950935768D1C}" srcOrd="3" destOrd="0" presId="urn:microsoft.com/office/officeart/2018/2/layout/IconVerticalSolidList"/>
    <dgm:cxn modelId="{4DCCFE7C-76FD-400F-8AF9-9F090E3834D6}" type="presParOf" srcId="{53BFA4DB-5E86-4E1A-93CE-50241176892B}" destId="{E5652733-7C46-4D2F-BD75-719434360307}" srcOrd="1" destOrd="0" presId="urn:microsoft.com/office/officeart/2018/2/layout/IconVerticalSolidList"/>
    <dgm:cxn modelId="{B2BD32B6-D617-4B6E-A3E4-04DBEC7FF374}" type="presParOf" srcId="{53BFA4DB-5E86-4E1A-93CE-50241176892B}" destId="{CFA7ABAB-4919-4BB3-8AE0-C22B8A07F836}" srcOrd="2" destOrd="0" presId="urn:microsoft.com/office/officeart/2018/2/layout/IconVerticalSolidList"/>
    <dgm:cxn modelId="{300B5882-D8F0-4E53-841A-53C49370175D}" type="presParOf" srcId="{CFA7ABAB-4919-4BB3-8AE0-C22B8A07F836}" destId="{47644983-369F-47CE-BE4F-98DDE5408876}" srcOrd="0" destOrd="0" presId="urn:microsoft.com/office/officeart/2018/2/layout/IconVerticalSolidList"/>
    <dgm:cxn modelId="{A6674827-EC92-4D1D-BDEE-D944061884AB}" type="presParOf" srcId="{CFA7ABAB-4919-4BB3-8AE0-C22B8A07F836}" destId="{9BE243EB-DCB3-4379-8BBB-48AE3A169448}" srcOrd="1" destOrd="0" presId="urn:microsoft.com/office/officeart/2018/2/layout/IconVerticalSolidList"/>
    <dgm:cxn modelId="{46F8090B-A92F-4057-AA83-442922C8D743}" type="presParOf" srcId="{CFA7ABAB-4919-4BB3-8AE0-C22B8A07F836}" destId="{EFDC5875-7731-413D-BFAE-02C516DC8483}" srcOrd="2" destOrd="0" presId="urn:microsoft.com/office/officeart/2018/2/layout/IconVerticalSolidList"/>
    <dgm:cxn modelId="{AAEFC7F6-0392-4A9E-9EF2-612460FA2C8D}" type="presParOf" srcId="{CFA7ABAB-4919-4BB3-8AE0-C22B8A07F836}" destId="{9E5B03E8-DCE6-4594-9802-D507E824A873}" srcOrd="3" destOrd="0" presId="urn:microsoft.com/office/officeart/2018/2/layout/IconVerticalSolidList"/>
    <dgm:cxn modelId="{3196C282-D0D2-4D59-9C82-74D1412D5342}" type="presParOf" srcId="{53BFA4DB-5E86-4E1A-93CE-50241176892B}" destId="{F8D537D8-35DF-4747-8C26-F3D0C43AF303}" srcOrd="3" destOrd="0" presId="urn:microsoft.com/office/officeart/2018/2/layout/IconVerticalSolidList"/>
    <dgm:cxn modelId="{185FD021-3285-4D25-928B-9ED90B47B806}" type="presParOf" srcId="{53BFA4DB-5E86-4E1A-93CE-50241176892B}" destId="{E5F574B1-1F37-4FAF-A1C1-DF37E65411C2}" srcOrd="4" destOrd="0" presId="urn:microsoft.com/office/officeart/2018/2/layout/IconVerticalSolidList"/>
    <dgm:cxn modelId="{8738D457-079E-4B52-B9FF-B6896BAADAA9}" type="presParOf" srcId="{E5F574B1-1F37-4FAF-A1C1-DF37E65411C2}" destId="{8456D160-1DE5-4317-BC9B-2FE53B0B8692}" srcOrd="0" destOrd="0" presId="urn:microsoft.com/office/officeart/2018/2/layout/IconVerticalSolidList"/>
    <dgm:cxn modelId="{0638AFCA-E3C1-4124-9F71-F0D139B319AD}" type="presParOf" srcId="{E5F574B1-1F37-4FAF-A1C1-DF37E65411C2}" destId="{60DA77C2-E9A2-43A2-B37C-3CBF95AB2F33}" srcOrd="1" destOrd="0" presId="urn:microsoft.com/office/officeart/2018/2/layout/IconVerticalSolidList"/>
    <dgm:cxn modelId="{6D7CA052-A05C-4E15-9DFB-FA8668C476A6}" type="presParOf" srcId="{E5F574B1-1F37-4FAF-A1C1-DF37E65411C2}" destId="{2CCB77A8-367D-4C45-AABE-3513C33F8B70}" srcOrd="2" destOrd="0" presId="urn:microsoft.com/office/officeart/2018/2/layout/IconVerticalSolidList"/>
    <dgm:cxn modelId="{6072AE40-4C36-439C-883E-71932616FF75}" type="presParOf" srcId="{E5F574B1-1F37-4FAF-A1C1-DF37E65411C2}" destId="{7C7EEA05-33C1-4DF2-8FAA-50DE5A8157F2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A52CF2-55FD-4BA2-9BC7-76A1E0D786C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134DA-204C-4067-B0D6-02D60963F912}">
      <dgm:prSet/>
      <dgm:spPr/>
      <dgm:t>
        <a:bodyPr/>
        <a:lstStyle/>
        <a:p>
          <a:r>
            <a:rPr lang="en-US" dirty="0"/>
            <a:t>Draws meaning from digital and print text by employing literacy and inquiry skills, interpreting meaning, interacting with the text, and reading laterally - </a:t>
          </a:r>
          <a:r>
            <a:rPr lang="en-US" b="1" i="1" dirty="0"/>
            <a:t>Independent Learning</a:t>
          </a:r>
          <a:endParaRPr lang="en-US" b="1" dirty="0"/>
        </a:p>
      </dgm:t>
    </dgm:pt>
    <dgm:pt modelId="{6D78A9D4-ADC2-4893-966F-19CACCDEE100}" type="parTrans" cxnId="{04FBF960-F428-44F1-A6ED-49C5716CBFDB}">
      <dgm:prSet/>
      <dgm:spPr/>
      <dgm:t>
        <a:bodyPr/>
        <a:lstStyle/>
        <a:p>
          <a:endParaRPr lang="en-US"/>
        </a:p>
      </dgm:t>
    </dgm:pt>
    <dgm:pt modelId="{319DFE17-760C-4C3B-86E2-75CF17F17D17}" type="sibTrans" cxnId="{04FBF960-F428-44F1-A6ED-49C5716CBFDB}">
      <dgm:prSet/>
      <dgm:spPr/>
      <dgm:t>
        <a:bodyPr/>
        <a:lstStyle/>
        <a:p>
          <a:endParaRPr lang="en-US"/>
        </a:p>
      </dgm:t>
    </dgm:pt>
    <dgm:pt modelId="{7200694A-ACF7-4060-B54E-B2AB6BA64EB2}">
      <dgm:prSet/>
      <dgm:spPr/>
      <dgm:t>
        <a:bodyPr/>
        <a:lstStyle/>
        <a:p>
          <a:r>
            <a:rPr lang="en-US" dirty="0"/>
            <a:t>Develops own opinion, perspective, or claim and supports with evidence and a clear line of reasoning - </a:t>
          </a:r>
          <a:r>
            <a:rPr lang="en-US" b="1" i="1" dirty="0"/>
            <a:t>Self-Identity; Agency</a:t>
          </a:r>
          <a:endParaRPr lang="en-US" b="1" dirty="0"/>
        </a:p>
      </dgm:t>
    </dgm:pt>
    <dgm:pt modelId="{FC11682A-A8F5-4CA6-991F-8D14C6E4CCD9}" type="parTrans" cxnId="{8BC531E0-24AD-473B-8734-B51ADBAEB19E}">
      <dgm:prSet/>
      <dgm:spPr/>
      <dgm:t>
        <a:bodyPr/>
        <a:lstStyle/>
        <a:p>
          <a:endParaRPr lang="en-US"/>
        </a:p>
      </dgm:t>
    </dgm:pt>
    <dgm:pt modelId="{6203C017-D8FD-4236-927D-D3860A7A8054}" type="sibTrans" cxnId="{8BC531E0-24AD-473B-8734-B51ADBAEB19E}">
      <dgm:prSet/>
      <dgm:spPr/>
      <dgm:t>
        <a:bodyPr/>
        <a:lstStyle/>
        <a:p>
          <a:endParaRPr lang="en-US"/>
        </a:p>
      </dgm:t>
    </dgm:pt>
    <dgm:pt modelId="{A8CB6B7E-B5A4-4A4D-AF69-9755D26EB2D9}">
      <dgm:prSet/>
      <dgm:spPr/>
      <dgm:t>
        <a:bodyPr/>
        <a:lstStyle/>
        <a:p>
          <a:r>
            <a:rPr lang="en-US" dirty="0"/>
            <a:t>Demonstrates respect and empathy for diverse people and perspectives - </a:t>
          </a:r>
          <a:r>
            <a:rPr lang="en-US" b="1" i="1" dirty="0"/>
            <a:t>Cultural Responsiveness; Social and Emotional Attributes</a:t>
          </a:r>
          <a:endParaRPr lang="en-US" b="1" dirty="0"/>
        </a:p>
      </dgm:t>
    </dgm:pt>
    <dgm:pt modelId="{A682A945-A46C-47DB-A8E0-09260C4C0112}" type="parTrans" cxnId="{845B79D1-7292-4F32-B1D0-78DA83303192}">
      <dgm:prSet/>
      <dgm:spPr/>
      <dgm:t>
        <a:bodyPr/>
        <a:lstStyle/>
        <a:p>
          <a:endParaRPr lang="en-US"/>
        </a:p>
      </dgm:t>
    </dgm:pt>
    <dgm:pt modelId="{307213F2-25B5-406F-868D-00BE46196E17}" type="sibTrans" cxnId="{845B79D1-7292-4F32-B1D0-78DA83303192}">
      <dgm:prSet/>
      <dgm:spPr/>
      <dgm:t>
        <a:bodyPr/>
        <a:lstStyle/>
        <a:p>
          <a:endParaRPr lang="en-US"/>
        </a:p>
      </dgm:t>
    </dgm:pt>
    <dgm:pt modelId="{E79FDCAA-DDD1-433E-9490-C8C503BB97D8}" type="pres">
      <dgm:prSet presAssocID="{F1A52CF2-55FD-4BA2-9BC7-76A1E0D786C3}" presName="Name0" presStyleCnt="0">
        <dgm:presLayoutVars>
          <dgm:dir/>
          <dgm:animLvl val="lvl"/>
          <dgm:resizeHandles val="exact"/>
        </dgm:presLayoutVars>
      </dgm:prSet>
      <dgm:spPr/>
    </dgm:pt>
    <dgm:pt modelId="{6A7569D0-D16A-45DB-916C-DAA84CF53FE3}" type="pres">
      <dgm:prSet presAssocID="{A8CB6B7E-B5A4-4A4D-AF69-9755D26EB2D9}" presName="boxAndChildren" presStyleCnt="0"/>
      <dgm:spPr/>
    </dgm:pt>
    <dgm:pt modelId="{3B8399DA-07A5-4890-8A08-35A0F0FA2195}" type="pres">
      <dgm:prSet presAssocID="{A8CB6B7E-B5A4-4A4D-AF69-9755D26EB2D9}" presName="parentTextBox" presStyleLbl="node1" presStyleIdx="0" presStyleCnt="3" custScaleY="103761"/>
      <dgm:spPr/>
    </dgm:pt>
    <dgm:pt modelId="{D2DF54BE-3CA1-420D-A90C-FBADF0E440B0}" type="pres">
      <dgm:prSet presAssocID="{6203C017-D8FD-4236-927D-D3860A7A8054}" presName="sp" presStyleCnt="0"/>
      <dgm:spPr/>
    </dgm:pt>
    <dgm:pt modelId="{5D324243-E950-4418-B060-FBC47A40BC66}" type="pres">
      <dgm:prSet presAssocID="{7200694A-ACF7-4060-B54E-B2AB6BA64EB2}" presName="arrowAndChildren" presStyleCnt="0"/>
      <dgm:spPr/>
    </dgm:pt>
    <dgm:pt modelId="{9255962E-29B0-4408-BE8A-CDC574296822}" type="pres">
      <dgm:prSet presAssocID="{7200694A-ACF7-4060-B54E-B2AB6BA64EB2}" presName="parentTextArrow" presStyleLbl="node1" presStyleIdx="1" presStyleCnt="3"/>
      <dgm:spPr/>
    </dgm:pt>
    <dgm:pt modelId="{A27B33C1-D333-40DE-8900-C311CC26E3C7}" type="pres">
      <dgm:prSet presAssocID="{319DFE17-760C-4C3B-86E2-75CF17F17D17}" presName="sp" presStyleCnt="0"/>
      <dgm:spPr/>
    </dgm:pt>
    <dgm:pt modelId="{B191147F-8E4A-4459-86D3-A7E0BAA0D195}" type="pres">
      <dgm:prSet presAssocID="{BF2134DA-204C-4067-B0D6-02D60963F912}" presName="arrowAndChildren" presStyleCnt="0"/>
      <dgm:spPr/>
    </dgm:pt>
    <dgm:pt modelId="{2C652CBE-C99C-4626-B04A-00BE84A29216}" type="pres">
      <dgm:prSet presAssocID="{BF2134DA-204C-4067-B0D6-02D60963F912}" presName="parentTextArrow" presStyleLbl="node1" presStyleIdx="2" presStyleCnt="3"/>
      <dgm:spPr/>
    </dgm:pt>
  </dgm:ptLst>
  <dgm:cxnLst>
    <dgm:cxn modelId="{C147CB01-10A9-4B48-A8C1-A8670579619F}" type="presOf" srcId="{7200694A-ACF7-4060-B54E-B2AB6BA64EB2}" destId="{9255962E-29B0-4408-BE8A-CDC574296822}" srcOrd="0" destOrd="0" presId="urn:microsoft.com/office/officeart/2005/8/layout/process4"/>
    <dgm:cxn modelId="{A0963D04-3462-4C44-9754-F7BB07DCEC85}" type="presOf" srcId="{BF2134DA-204C-4067-B0D6-02D60963F912}" destId="{2C652CBE-C99C-4626-B04A-00BE84A29216}" srcOrd="0" destOrd="0" presId="urn:microsoft.com/office/officeart/2005/8/layout/process4"/>
    <dgm:cxn modelId="{04FBF960-F428-44F1-A6ED-49C5716CBFDB}" srcId="{F1A52CF2-55FD-4BA2-9BC7-76A1E0D786C3}" destId="{BF2134DA-204C-4067-B0D6-02D60963F912}" srcOrd="0" destOrd="0" parTransId="{6D78A9D4-ADC2-4893-966F-19CACCDEE100}" sibTransId="{319DFE17-760C-4C3B-86E2-75CF17F17D17}"/>
    <dgm:cxn modelId="{AA5DB6B1-3321-4E27-89FE-8C354A79C1FA}" type="presOf" srcId="{F1A52CF2-55FD-4BA2-9BC7-76A1E0D786C3}" destId="{E79FDCAA-DDD1-433E-9490-C8C503BB97D8}" srcOrd="0" destOrd="0" presId="urn:microsoft.com/office/officeart/2005/8/layout/process4"/>
    <dgm:cxn modelId="{845B79D1-7292-4F32-B1D0-78DA83303192}" srcId="{F1A52CF2-55FD-4BA2-9BC7-76A1E0D786C3}" destId="{A8CB6B7E-B5A4-4A4D-AF69-9755D26EB2D9}" srcOrd="2" destOrd="0" parTransId="{A682A945-A46C-47DB-A8E0-09260C4C0112}" sibTransId="{307213F2-25B5-406F-868D-00BE46196E17}"/>
    <dgm:cxn modelId="{8BC531E0-24AD-473B-8734-B51ADBAEB19E}" srcId="{F1A52CF2-55FD-4BA2-9BC7-76A1E0D786C3}" destId="{7200694A-ACF7-4060-B54E-B2AB6BA64EB2}" srcOrd="1" destOrd="0" parTransId="{FC11682A-A8F5-4CA6-991F-8D14C6E4CCD9}" sibTransId="{6203C017-D8FD-4236-927D-D3860A7A8054}"/>
    <dgm:cxn modelId="{84DFB2FD-9C80-46E0-B70E-C6211C14437E}" type="presOf" srcId="{A8CB6B7E-B5A4-4A4D-AF69-9755D26EB2D9}" destId="{3B8399DA-07A5-4890-8A08-35A0F0FA2195}" srcOrd="0" destOrd="0" presId="urn:microsoft.com/office/officeart/2005/8/layout/process4"/>
    <dgm:cxn modelId="{C8568EF2-685B-4FB9-9DB2-239554151EC8}" type="presParOf" srcId="{E79FDCAA-DDD1-433E-9490-C8C503BB97D8}" destId="{6A7569D0-D16A-45DB-916C-DAA84CF53FE3}" srcOrd="0" destOrd="0" presId="urn:microsoft.com/office/officeart/2005/8/layout/process4"/>
    <dgm:cxn modelId="{CCEC10D6-E28D-4A38-82F0-FF0263B4D4AB}" type="presParOf" srcId="{6A7569D0-D16A-45DB-916C-DAA84CF53FE3}" destId="{3B8399DA-07A5-4890-8A08-35A0F0FA2195}" srcOrd="0" destOrd="0" presId="urn:microsoft.com/office/officeart/2005/8/layout/process4"/>
    <dgm:cxn modelId="{F8E63942-BAB5-474D-8BA2-1A85EAF57AE4}" type="presParOf" srcId="{E79FDCAA-DDD1-433E-9490-C8C503BB97D8}" destId="{D2DF54BE-3CA1-420D-A90C-FBADF0E440B0}" srcOrd="1" destOrd="0" presId="urn:microsoft.com/office/officeart/2005/8/layout/process4"/>
    <dgm:cxn modelId="{B30E1412-89AC-4358-8F48-EB5E181F5299}" type="presParOf" srcId="{E79FDCAA-DDD1-433E-9490-C8C503BB97D8}" destId="{5D324243-E950-4418-B060-FBC47A40BC66}" srcOrd="2" destOrd="0" presId="urn:microsoft.com/office/officeart/2005/8/layout/process4"/>
    <dgm:cxn modelId="{60D7FBE6-A975-4BE7-A0A7-0301CCA2B289}" type="presParOf" srcId="{5D324243-E950-4418-B060-FBC47A40BC66}" destId="{9255962E-29B0-4408-BE8A-CDC574296822}" srcOrd="0" destOrd="0" presId="urn:microsoft.com/office/officeart/2005/8/layout/process4"/>
    <dgm:cxn modelId="{0BD6CB39-B761-480E-B596-BE71729D5A9C}" type="presParOf" srcId="{E79FDCAA-DDD1-433E-9490-C8C503BB97D8}" destId="{A27B33C1-D333-40DE-8900-C311CC26E3C7}" srcOrd="3" destOrd="0" presId="urn:microsoft.com/office/officeart/2005/8/layout/process4"/>
    <dgm:cxn modelId="{2A0ED1F4-F0BC-4E40-A3BF-6FC155461E4D}" type="presParOf" srcId="{E79FDCAA-DDD1-433E-9490-C8C503BB97D8}" destId="{B191147F-8E4A-4459-86D3-A7E0BAA0D195}" srcOrd="4" destOrd="0" presId="urn:microsoft.com/office/officeart/2005/8/layout/process4"/>
    <dgm:cxn modelId="{4C152B36-F313-4B6A-ADD0-17B507CF3F87}" type="presParOf" srcId="{B191147F-8E4A-4459-86D3-A7E0BAA0D195}" destId="{2C652CBE-C99C-4626-B04A-00BE84A292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D7ED0C-4E09-499E-B324-5642EB2904B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C1C61-5E6A-478E-B6A6-9C1EBF47BF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Deconstructs media claims and arguments - </a:t>
          </a:r>
          <a:r>
            <a: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Independent Learning</a:t>
          </a:r>
          <a:endParaRPr lang="en-US" dirty="0">
            <a:solidFill>
              <a:schemeClr val="accent1"/>
            </a:solidFill>
          </a:endParaRPr>
        </a:p>
      </dgm:t>
    </dgm:pt>
    <dgm:pt modelId="{F8B5C53D-CE84-4BCB-800B-71F2F6B891A2}" type="parTrans" cxnId="{86F04255-EC99-4321-BE71-D31E47ACE2DD}">
      <dgm:prSet/>
      <dgm:spPr/>
      <dgm:t>
        <a:bodyPr/>
        <a:lstStyle/>
        <a:p>
          <a:endParaRPr lang="en-US"/>
        </a:p>
      </dgm:t>
    </dgm:pt>
    <dgm:pt modelId="{C7B281C4-9B9F-4E14-B747-7BCD42187797}" type="sibTrans" cxnId="{86F04255-EC99-4321-BE71-D31E47ACE2D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F97802E-67AD-405C-AA9F-621D01CBF9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Evaluates the accuracy, authority, validity, perspective and bias of sources of information - </a:t>
          </a:r>
          <a:r>
            <a: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Independent Learning; Cultural Responsiveness</a:t>
          </a:r>
          <a:endParaRPr lang="en-US" dirty="0"/>
        </a:p>
      </dgm:t>
    </dgm:pt>
    <dgm:pt modelId="{1FC8FF6A-75CA-4AED-B401-ECD2EAE533A0}" type="parTrans" cxnId="{FAC66D64-26C2-43C4-902B-343CE0196141}">
      <dgm:prSet/>
      <dgm:spPr/>
      <dgm:t>
        <a:bodyPr/>
        <a:lstStyle/>
        <a:p>
          <a:endParaRPr lang="en-US"/>
        </a:p>
      </dgm:t>
    </dgm:pt>
    <dgm:pt modelId="{2E5D3B30-1B35-4CA9-975A-94B077CB4C83}" type="sibTrans" cxnId="{FAC66D64-26C2-43C4-902B-343CE019614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91DD900-2179-404B-AB58-035A7E66F9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Forms opinions, judgments, and claims backed up by supporting evidence and clear reasoning - </a:t>
          </a:r>
          <a:r>
            <a: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Self-Identity; Cultural Responsiveness</a:t>
          </a:r>
          <a:endParaRPr lang="en-US" dirty="0"/>
        </a:p>
      </dgm:t>
    </dgm:pt>
    <dgm:pt modelId="{F989297C-444C-4541-B835-514F4323773F}" type="parTrans" cxnId="{5E4A824C-DCDF-4C6C-BCD2-BE4097B2C698}">
      <dgm:prSet/>
      <dgm:spPr/>
      <dgm:t>
        <a:bodyPr/>
        <a:lstStyle/>
        <a:p>
          <a:endParaRPr lang="en-US"/>
        </a:p>
      </dgm:t>
    </dgm:pt>
    <dgm:pt modelId="{69881F13-BE13-4E46-9565-1C8B56146B46}" type="sibTrans" cxnId="{5E4A824C-DCDF-4C6C-BCD2-BE4097B2C69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8AB0AFF-EC43-48B0-8F5E-DF0D85BDA4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Exhibits effective skills in sharing knowledge gained - </a:t>
          </a:r>
          <a:r>
            <a: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Agency</a:t>
          </a:r>
          <a:endParaRPr lang="en-US" dirty="0"/>
        </a:p>
      </dgm:t>
    </dgm:pt>
    <dgm:pt modelId="{AD60E747-A363-4DFB-82DA-D6937E211BFE}" type="parTrans" cxnId="{770DC15F-2E7B-49E6-AF3E-327ACE3C09E4}">
      <dgm:prSet/>
      <dgm:spPr/>
      <dgm:t>
        <a:bodyPr/>
        <a:lstStyle/>
        <a:p>
          <a:endParaRPr lang="en-US"/>
        </a:p>
      </dgm:t>
    </dgm:pt>
    <dgm:pt modelId="{BD0AF0C2-0272-4E7D-BC19-A042D03ED61E}" type="sibTrans" cxnId="{770DC15F-2E7B-49E6-AF3E-327ACE3C09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642287-47A4-4EBB-B06E-E678CC8D09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Listens carefully to the ideas of others, engages in a discussion, and changes own opinion when those ideas have merit - </a:t>
          </a:r>
          <a:r>
            <a:rPr lang="en-US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Social and Emotional Attributes; Self-Identity</a:t>
          </a:r>
          <a:endParaRPr lang="en-US" dirty="0"/>
        </a:p>
      </dgm:t>
    </dgm:pt>
    <dgm:pt modelId="{68ACEDA8-2C1D-492D-AF79-7E9EE9A34D30}" type="parTrans" cxnId="{8A56CB65-323A-49A7-8ABE-60D7EB879586}">
      <dgm:prSet/>
      <dgm:spPr/>
      <dgm:t>
        <a:bodyPr/>
        <a:lstStyle/>
        <a:p>
          <a:endParaRPr lang="en-US"/>
        </a:p>
      </dgm:t>
    </dgm:pt>
    <dgm:pt modelId="{09EEE38F-1D8D-4909-A02E-ED965E6ABF75}" type="sibTrans" cxnId="{8A56CB65-323A-49A7-8ABE-60D7EB879586}">
      <dgm:prSet/>
      <dgm:spPr/>
      <dgm:t>
        <a:bodyPr/>
        <a:lstStyle/>
        <a:p>
          <a:endParaRPr lang="en-US"/>
        </a:p>
      </dgm:t>
    </dgm:pt>
    <dgm:pt modelId="{AACA8C0A-B79D-4567-AE56-98E52BC38C4E}" type="pres">
      <dgm:prSet presAssocID="{B2D7ED0C-4E09-499E-B324-5642EB2904BD}" presName="root" presStyleCnt="0">
        <dgm:presLayoutVars>
          <dgm:dir/>
          <dgm:resizeHandles val="exact"/>
        </dgm:presLayoutVars>
      </dgm:prSet>
      <dgm:spPr/>
    </dgm:pt>
    <dgm:pt modelId="{800766C0-38F9-49ED-BA05-3CFD37B3FD35}" type="pres">
      <dgm:prSet presAssocID="{B2D7ED0C-4E09-499E-B324-5642EB2904BD}" presName="container" presStyleCnt="0">
        <dgm:presLayoutVars>
          <dgm:dir/>
          <dgm:resizeHandles val="exact"/>
        </dgm:presLayoutVars>
      </dgm:prSet>
      <dgm:spPr/>
    </dgm:pt>
    <dgm:pt modelId="{46C84DF8-846A-4DE4-9246-780C69ECDBEE}" type="pres">
      <dgm:prSet presAssocID="{9C2C1C61-5E6A-478E-B6A6-9C1EBF47BF61}" presName="compNode" presStyleCnt="0"/>
      <dgm:spPr/>
    </dgm:pt>
    <dgm:pt modelId="{1719F001-5527-4D0F-8A5C-EAA73649CC2E}" type="pres">
      <dgm:prSet presAssocID="{9C2C1C61-5E6A-478E-B6A6-9C1EBF47BF61}" presName="iconBgRect" presStyleLbl="bgShp" presStyleIdx="0" presStyleCnt="5"/>
      <dgm:spPr/>
    </dgm:pt>
    <dgm:pt modelId="{871890F9-C1AC-452E-8E07-4406A712270E}" type="pres">
      <dgm:prSet presAssocID="{9C2C1C61-5E6A-478E-B6A6-9C1EBF47BF61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165CD721-741A-4ECB-B4FC-036C81FA337A}" type="pres">
      <dgm:prSet presAssocID="{9C2C1C61-5E6A-478E-B6A6-9C1EBF47BF61}" presName="spaceRect" presStyleCnt="0"/>
      <dgm:spPr/>
    </dgm:pt>
    <dgm:pt modelId="{CE97D412-F91C-464A-983E-6ED77E7FB135}" type="pres">
      <dgm:prSet presAssocID="{9C2C1C61-5E6A-478E-B6A6-9C1EBF47BF61}" presName="textRect" presStyleLbl="revTx" presStyleIdx="0" presStyleCnt="5">
        <dgm:presLayoutVars>
          <dgm:chMax val="1"/>
          <dgm:chPref val="1"/>
        </dgm:presLayoutVars>
      </dgm:prSet>
      <dgm:spPr/>
    </dgm:pt>
    <dgm:pt modelId="{ED96BFAB-CDFF-43A8-BA3D-345CF806847E}" type="pres">
      <dgm:prSet presAssocID="{C7B281C4-9B9F-4E14-B747-7BCD42187797}" presName="sibTrans" presStyleLbl="sibTrans2D1" presStyleIdx="0" presStyleCnt="0"/>
      <dgm:spPr/>
    </dgm:pt>
    <dgm:pt modelId="{52C792B0-81C0-41D9-879E-50A4D80C9C7B}" type="pres">
      <dgm:prSet presAssocID="{0F97802E-67AD-405C-AA9F-621D01CBF98F}" presName="compNode" presStyleCnt="0"/>
      <dgm:spPr/>
    </dgm:pt>
    <dgm:pt modelId="{CC6EE0B7-AA79-4D52-97BD-1B51A1692661}" type="pres">
      <dgm:prSet presAssocID="{0F97802E-67AD-405C-AA9F-621D01CBF98F}" presName="iconBgRect" presStyleLbl="bgShp" presStyleIdx="1" presStyleCnt="5"/>
      <dgm:spPr/>
    </dgm:pt>
    <dgm:pt modelId="{94BAD53B-5C9A-4E8E-8151-E14CF2F29645}" type="pres">
      <dgm:prSet presAssocID="{0F97802E-67AD-405C-AA9F-621D01CBF98F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A7630D5E-FF2D-4151-A669-66187CD95AA2}" type="pres">
      <dgm:prSet presAssocID="{0F97802E-67AD-405C-AA9F-621D01CBF98F}" presName="spaceRect" presStyleCnt="0"/>
      <dgm:spPr/>
    </dgm:pt>
    <dgm:pt modelId="{01088CCB-8729-4E7A-A68C-9C0B5ADF856E}" type="pres">
      <dgm:prSet presAssocID="{0F97802E-67AD-405C-AA9F-621D01CBF98F}" presName="textRect" presStyleLbl="revTx" presStyleIdx="1" presStyleCnt="5">
        <dgm:presLayoutVars>
          <dgm:chMax val="1"/>
          <dgm:chPref val="1"/>
        </dgm:presLayoutVars>
      </dgm:prSet>
      <dgm:spPr/>
    </dgm:pt>
    <dgm:pt modelId="{68B4A2F1-42AC-40A1-8490-F8414DE360E3}" type="pres">
      <dgm:prSet presAssocID="{2E5D3B30-1B35-4CA9-975A-94B077CB4C83}" presName="sibTrans" presStyleLbl="sibTrans2D1" presStyleIdx="0" presStyleCnt="0"/>
      <dgm:spPr/>
    </dgm:pt>
    <dgm:pt modelId="{4AC26FB7-4470-4DFF-88D5-021F83152189}" type="pres">
      <dgm:prSet presAssocID="{791DD900-2179-404B-AB58-035A7E66F9A1}" presName="compNode" presStyleCnt="0"/>
      <dgm:spPr/>
    </dgm:pt>
    <dgm:pt modelId="{8A8D4053-A961-4EA3-B701-22707085E8A7}" type="pres">
      <dgm:prSet presAssocID="{791DD900-2179-404B-AB58-035A7E66F9A1}" presName="iconBgRect" presStyleLbl="bgShp" presStyleIdx="2" presStyleCnt="5"/>
      <dgm:spPr/>
    </dgm:pt>
    <dgm:pt modelId="{C9FF733A-C63B-42E8-A2F2-7B8629ADBAE1}" type="pres">
      <dgm:prSet presAssocID="{791DD900-2179-404B-AB58-035A7E66F9A1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17BD16E-5489-4B2B-B8B8-4C85DA875A8A}" type="pres">
      <dgm:prSet presAssocID="{791DD900-2179-404B-AB58-035A7E66F9A1}" presName="spaceRect" presStyleCnt="0"/>
      <dgm:spPr/>
    </dgm:pt>
    <dgm:pt modelId="{95C689EC-A6D5-4835-99EC-7CBEBA1A4167}" type="pres">
      <dgm:prSet presAssocID="{791DD900-2179-404B-AB58-035A7E66F9A1}" presName="textRect" presStyleLbl="revTx" presStyleIdx="2" presStyleCnt="5">
        <dgm:presLayoutVars>
          <dgm:chMax val="1"/>
          <dgm:chPref val="1"/>
        </dgm:presLayoutVars>
      </dgm:prSet>
      <dgm:spPr/>
    </dgm:pt>
    <dgm:pt modelId="{06BE4DBC-32A7-4A43-BCB6-0C8B3C776DA3}" type="pres">
      <dgm:prSet presAssocID="{69881F13-BE13-4E46-9565-1C8B56146B46}" presName="sibTrans" presStyleLbl="sibTrans2D1" presStyleIdx="0" presStyleCnt="0"/>
      <dgm:spPr/>
    </dgm:pt>
    <dgm:pt modelId="{C7AA4219-841F-4DA0-8C08-416E1AE909E4}" type="pres">
      <dgm:prSet presAssocID="{28AB0AFF-EC43-48B0-8F5E-DF0D85BDA441}" presName="compNode" presStyleCnt="0"/>
      <dgm:spPr/>
    </dgm:pt>
    <dgm:pt modelId="{45A9D0F9-C209-4260-8CB7-4B2FB6729CB7}" type="pres">
      <dgm:prSet presAssocID="{28AB0AFF-EC43-48B0-8F5E-DF0D85BDA441}" presName="iconBgRect" presStyleLbl="bgShp" presStyleIdx="3" presStyleCnt="5"/>
      <dgm:spPr/>
    </dgm:pt>
    <dgm:pt modelId="{83FBB7C7-7846-4240-A8F6-8042C6C9E1F7}" type="pres">
      <dgm:prSet presAssocID="{28AB0AFF-EC43-48B0-8F5E-DF0D85BDA441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FD56D8B-1D0D-48CA-BF20-6BB62DF3D776}" type="pres">
      <dgm:prSet presAssocID="{28AB0AFF-EC43-48B0-8F5E-DF0D85BDA441}" presName="spaceRect" presStyleCnt="0"/>
      <dgm:spPr/>
    </dgm:pt>
    <dgm:pt modelId="{B21F87E1-AD38-4E09-BD59-4CB2A8907FA2}" type="pres">
      <dgm:prSet presAssocID="{28AB0AFF-EC43-48B0-8F5E-DF0D85BDA441}" presName="textRect" presStyleLbl="revTx" presStyleIdx="3" presStyleCnt="5">
        <dgm:presLayoutVars>
          <dgm:chMax val="1"/>
          <dgm:chPref val="1"/>
        </dgm:presLayoutVars>
      </dgm:prSet>
      <dgm:spPr/>
    </dgm:pt>
    <dgm:pt modelId="{4142B478-C811-42BE-BC2A-FFA610866979}" type="pres">
      <dgm:prSet presAssocID="{BD0AF0C2-0272-4E7D-BC19-A042D03ED61E}" presName="sibTrans" presStyleLbl="sibTrans2D1" presStyleIdx="0" presStyleCnt="0"/>
      <dgm:spPr/>
    </dgm:pt>
    <dgm:pt modelId="{B061AAA7-4FDA-4115-ADC5-F6831DB00490}" type="pres">
      <dgm:prSet presAssocID="{2D642287-47A4-4EBB-B06E-E678CC8D0990}" presName="compNode" presStyleCnt="0"/>
      <dgm:spPr/>
    </dgm:pt>
    <dgm:pt modelId="{E34B8C50-1C38-4746-8C70-BEFF26641A8B}" type="pres">
      <dgm:prSet presAssocID="{2D642287-47A4-4EBB-B06E-E678CC8D0990}" presName="iconBgRect" presStyleLbl="bgShp" presStyleIdx="4" presStyleCnt="5"/>
      <dgm:spPr/>
    </dgm:pt>
    <dgm:pt modelId="{ED8A9773-2EEF-4DBE-BF84-6006D5395F1F}" type="pres">
      <dgm:prSet presAssocID="{2D642287-47A4-4EBB-B06E-E678CC8D0990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9D91C3FA-CF2B-4285-B1B8-F4A3E901B2F1}" type="pres">
      <dgm:prSet presAssocID="{2D642287-47A4-4EBB-B06E-E678CC8D0990}" presName="spaceRect" presStyleCnt="0"/>
      <dgm:spPr/>
    </dgm:pt>
    <dgm:pt modelId="{EFB4EBFF-EC71-4A8A-B86B-508C68E71237}" type="pres">
      <dgm:prSet presAssocID="{2D642287-47A4-4EBB-B06E-E678CC8D099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1B0E03A-4592-4F30-A6F9-1719FC7ECA75}" type="presOf" srcId="{2D642287-47A4-4EBB-B06E-E678CC8D0990}" destId="{EFB4EBFF-EC71-4A8A-B86B-508C68E71237}" srcOrd="0" destOrd="0" presId="urn:microsoft.com/office/officeart/2018/2/layout/IconCircleList"/>
    <dgm:cxn modelId="{770DC15F-2E7B-49E6-AF3E-327ACE3C09E4}" srcId="{B2D7ED0C-4E09-499E-B324-5642EB2904BD}" destId="{28AB0AFF-EC43-48B0-8F5E-DF0D85BDA441}" srcOrd="3" destOrd="0" parTransId="{AD60E747-A363-4DFB-82DA-D6937E211BFE}" sibTransId="{BD0AF0C2-0272-4E7D-BC19-A042D03ED61E}"/>
    <dgm:cxn modelId="{FAC66D64-26C2-43C4-902B-343CE0196141}" srcId="{B2D7ED0C-4E09-499E-B324-5642EB2904BD}" destId="{0F97802E-67AD-405C-AA9F-621D01CBF98F}" srcOrd="1" destOrd="0" parTransId="{1FC8FF6A-75CA-4AED-B401-ECD2EAE533A0}" sibTransId="{2E5D3B30-1B35-4CA9-975A-94B077CB4C83}"/>
    <dgm:cxn modelId="{8A56CB65-323A-49A7-8ABE-60D7EB879586}" srcId="{B2D7ED0C-4E09-499E-B324-5642EB2904BD}" destId="{2D642287-47A4-4EBB-B06E-E678CC8D0990}" srcOrd="4" destOrd="0" parTransId="{68ACEDA8-2C1D-492D-AF79-7E9EE9A34D30}" sibTransId="{09EEE38F-1D8D-4909-A02E-ED965E6ABF75}"/>
    <dgm:cxn modelId="{2FAD1D49-A0F9-4A2F-8433-6446E5105372}" type="presOf" srcId="{C7B281C4-9B9F-4E14-B747-7BCD42187797}" destId="{ED96BFAB-CDFF-43A8-BA3D-345CF806847E}" srcOrd="0" destOrd="0" presId="urn:microsoft.com/office/officeart/2018/2/layout/IconCircleList"/>
    <dgm:cxn modelId="{5E4A824C-DCDF-4C6C-BCD2-BE4097B2C698}" srcId="{B2D7ED0C-4E09-499E-B324-5642EB2904BD}" destId="{791DD900-2179-404B-AB58-035A7E66F9A1}" srcOrd="2" destOrd="0" parTransId="{F989297C-444C-4541-B835-514F4323773F}" sibTransId="{69881F13-BE13-4E46-9565-1C8B56146B46}"/>
    <dgm:cxn modelId="{86F04255-EC99-4321-BE71-D31E47ACE2DD}" srcId="{B2D7ED0C-4E09-499E-B324-5642EB2904BD}" destId="{9C2C1C61-5E6A-478E-B6A6-9C1EBF47BF61}" srcOrd="0" destOrd="0" parTransId="{F8B5C53D-CE84-4BCB-800B-71F2F6B891A2}" sibTransId="{C7B281C4-9B9F-4E14-B747-7BCD42187797}"/>
    <dgm:cxn modelId="{83B0BA76-E80F-4A4C-8643-BD7AF5F4C9D5}" type="presOf" srcId="{BD0AF0C2-0272-4E7D-BC19-A042D03ED61E}" destId="{4142B478-C811-42BE-BC2A-FFA610866979}" srcOrd="0" destOrd="0" presId="urn:microsoft.com/office/officeart/2018/2/layout/IconCircleList"/>
    <dgm:cxn modelId="{5050337A-909B-4C29-9106-ECE51BFE9E93}" type="presOf" srcId="{9C2C1C61-5E6A-478E-B6A6-9C1EBF47BF61}" destId="{CE97D412-F91C-464A-983E-6ED77E7FB135}" srcOrd="0" destOrd="0" presId="urn:microsoft.com/office/officeart/2018/2/layout/IconCircleList"/>
    <dgm:cxn modelId="{D68D0F92-491E-4CB1-84E8-927A4567D85A}" type="presOf" srcId="{2E5D3B30-1B35-4CA9-975A-94B077CB4C83}" destId="{68B4A2F1-42AC-40A1-8490-F8414DE360E3}" srcOrd="0" destOrd="0" presId="urn:microsoft.com/office/officeart/2018/2/layout/IconCircleList"/>
    <dgm:cxn modelId="{38500BB6-A870-4E2C-B578-F6A9B841A611}" type="presOf" srcId="{B2D7ED0C-4E09-499E-B324-5642EB2904BD}" destId="{AACA8C0A-B79D-4567-AE56-98E52BC38C4E}" srcOrd="0" destOrd="0" presId="urn:microsoft.com/office/officeart/2018/2/layout/IconCircleList"/>
    <dgm:cxn modelId="{3FA9C1BB-C952-4DD7-8998-B983E7513EE0}" type="presOf" srcId="{791DD900-2179-404B-AB58-035A7E66F9A1}" destId="{95C689EC-A6D5-4835-99EC-7CBEBA1A4167}" srcOrd="0" destOrd="0" presId="urn:microsoft.com/office/officeart/2018/2/layout/IconCircleList"/>
    <dgm:cxn modelId="{0A4ABEC1-CFBB-4D08-8A56-72DB509E27F2}" type="presOf" srcId="{28AB0AFF-EC43-48B0-8F5E-DF0D85BDA441}" destId="{B21F87E1-AD38-4E09-BD59-4CB2A8907FA2}" srcOrd="0" destOrd="0" presId="urn:microsoft.com/office/officeart/2018/2/layout/IconCircleList"/>
    <dgm:cxn modelId="{583DFEC9-C2E2-4E19-BE27-C3F39DD4B166}" type="presOf" srcId="{69881F13-BE13-4E46-9565-1C8B56146B46}" destId="{06BE4DBC-32A7-4A43-BCB6-0C8B3C776DA3}" srcOrd="0" destOrd="0" presId="urn:microsoft.com/office/officeart/2018/2/layout/IconCircleList"/>
    <dgm:cxn modelId="{45C349F3-B5E0-42BA-B916-DA1CEA0CC3A3}" type="presOf" srcId="{0F97802E-67AD-405C-AA9F-621D01CBF98F}" destId="{01088CCB-8729-4E7A-A68C-9C0B5ADF856E}" srcOrd="0" destOrd="0" presId="urn:microsoft.com/office/officeart/2018/2/layout/IconCircleList"/>
    <dgm:cxn modelId="{B877D9EB-FC46-470F-BCA6-80E1B3AB2BA3}" type="presParOf" srcId="{AACA8C0A-B79D-4567-AE56-98E52BC38C4E}" destId="{800766C0-38F9-49ED-BA05-3CFD37B3FD35}" srcOrd="0" destOrd="0" presId="urn:microsoft.com/office/officeart/2018/2/layout/IconCircleList"/>
    <dgm:cxn modelId="{99F923CF-2D94-4605-981B-1B25994769A4}" type="presParOf" srcId="{800766C0-38F9-49ED-BA05-3CFD37B3FD35}" destId="{46C84DF8-846A-4DE4-9246-780C69ECDBEE}" srcOrd="0" destOrd="0" presId="urn:microsoft.com/office/officeart/2018/2/layout/IconCircleList"/>
    <dgm:cxn modelId="{18FDAB08-547A-4212-ADD6-49FC4BD5CE5F}" type="presParOf" srcId="{46C84DF8-846A-4DE4-9246-780C69ECDBEE}" destId="{1719F001-5527-4D0F-8A5C-EAA73649CC2E}" srcOrd="0" destOrd="0" presId="urn:microsoft.com/office/officeart/2018/2/layout/IconCircleList"/>
    <dgm:cxn modelId="{F3210537-CEC1-4F16-8EF9-C28AAA939CA5}" type="presParOf" srcId="{46C84DF8-846A-4DE4-9246-780C69ECDBEE}" destId="{871890F9-C1AC-452E-8E07-4406A712270E}" srcOrd="1" destOrd="0" presId="urn:microsoft.com/office/officeart/2018/2/layout/IconCircleList"/>
    <dgm:cxn modelId="{36CD40E4-9E33-4C33-847E-514F59518150}" type="presParOf" srcId="{46C84DF8-846A-4DE4-9246-780C69ECDBEE}" destId="{165CD721-741A-4ECB-B4FC-036C81FA337A}" srcOrd="2" destOrd="0" presId="urn:microsoft.com/office/officeart/2018/2/layout/IconCircleList"/>
    <dgm:cxn modelId="{4AF3B26C-23C3-48BA-B2FA-203886A39A57}" type="presParOf" srcId="{46C84DF8-846A-4DE4-9246-780C69ECDBEE}" destId="{CE97D412-F91C-464A-983E-6ED77E7FB135}" srcOrd="3" destOrd="0" presId="urn:microsoft.com/office/officeart/2018/2/layout/IconCircleList"/>
    <dgm:cxn modelId="{9789F65B-9D6F-4081-B277-5921C76DAC04}" type="presParOf" srcId="{800766C0-38F9-49ED-BA05-3CFD37B3FD35}" destId="{ED96BFAB-CDFF-43A8-BA3D-345CF806847E}" srcOrd="1" destOrd="0" presId="urn:microsoft.com/office/officeart/2018/2/layout/IconCircleList"/>
    <dgm:cxn modelId="{37B4C1FC-CAEA-4415-B1E5-523745B13A84}" type="presParOf" srcId="{800766C0-38F9-49ED-BA05-3CFD37B3FD35}" destId="{52C792B0-81C0-41D9-879E-50A4D80C9C7B}" srcOrd="2" destOrd="0" presId="urn:microsoft.com/office/officeart/2018/2/layout/IconCircleList"/>
    <dgm:cxn modelId="{9ACA860D-FF8E-4768-8813-DF0C613FCD4A}" type="presParOf" srcId="{52C792B0-81C0-41D9-879E-50A4D80C9C7B}" destId="{CC6EE0B7-AA79-4D52-97BD-1B51A1692661}" srcOrd="0" destOrd="0" presId="urn:microsoft.com/office/officeart/2018/2/layout/IconCircleList"/>
    <dgm:cxn modelId="{71C83E95-56C1-40CD-8BC6-591BA16AFA17}" type="presParOf" srcId="{52C792B0-81C0-41D9-879E-50A4D80C9C7B}" destId="{94BAD53B-5C9A-4E8E-8151-E14CF2F29645}" srcOrd="1" destOrd="0" presId="urn:microsoft.com/office/officeart/2018/2/layout/IconCircleList"/>
    <dgm:cxn modelId="{3B21F984-17D2-4806-B44F-3D199A46A233}" type="presParOf" srcId="{52C792B0-81C0-41D9-879E-50A4D80C9C7B}" destId="{A7630D5E-FF2D-4151-A669-66187CD95AA2}" srcOrd="2" destOrd="0" presId="urn:microsoft.com/office/officeart/2018/2/layout/IconCircleList"/>
    <dgm:cxn modelId="{8DF29430-BD02-4E98-82B0-00A5155578D8}" type="presParOf" srcId="{52C792B0-81C0-41D9-879E-50A4D80C9C7B}" destId="{01088CCB-8729-4E7A-A68C-9C0B5ADF856E}" srcOrd="3" destOrd="0" presId="urn:microsoft.com/office/officeart/2018/2/layout/IconCircleList"/>
    <dgm:cxn modelId="{42F26FC2-E6C0-4781-87AF-563829B6925D}" type="presParOf" srcId="{800766C0-38F9-49ED-BA05-3CFD37B3FD35}" destId="{68B4A2F1-42AC-40A1-8490-F8414DE360E3}" srcOrd="3" destOrd="0" presId="urn:microsoft.com/office/officeart/2018/2/layout/IconCircleList"/>
    <dgm:cxn modelId="{6CB0AB72-FC5B-438F-8880-6EFF07206231}" type="presParOf" srcId="{800766C0-38F9-49ED-BA05-3CFD37B3FD35}" destId="{4AC26FB7-4470-4DFF-88D5-021F83152189}" srcOrd="4" destOrd="0" presId="urn:microsoft.com/office/officeart/2018/2/layout/IconCircleList"/>
    <dgm:cxn modelId="{AECA6C0B-FBD2-4A10-A107-01697EDCBB2A}" type="presParOf" srcId="{4AC26FB7-4470-4DFF-88D5-021F83152189}" destId="{8A8D4053-A961-4EA3-B701-22707085E8A7}" srcOrd="0" destOrd="0" presId="urn:microsoft.com/office/officeart/2018/2/layout/IconCircleList"/>
    <dgm:cxn modelId="{C4874547-9718-413F-9C8B-4140344936BB}" type="presParOf" srcId="{4AC26FB7-4470-4DFF-88D5-021F83152189}" destId="{C9FF733A-C63B-42E8-A2F2-7B8629ADBAE1}" srcOrd="1" destOrd="0" presId="urn:microsoft.com/office/officeart/2018/2/layout/IconCircleList"/>
    <dgm:cxn modelId="{FCA59381-F144-4492-BC39-9CC6F3E6C137}" type="presParOf" srcId="{4AC26FB7-4470-4DFF-88D5-021F83152189}" destId="{617BD16E-5489-4B2B-B8B8-4C85DA875A8A}" srcOrd="2" destOrd="0" presId="urn:microsoft.com/office/officeart/2018/2/layout/IconCircleList"/>
    <dgm:cxn modelId="{B44F191E-7825-4010-8602-CB7768F178BD}" type="presParOf" srcId="{4AC26FB7-4470-4DFF-88D5-021F83152189}" destId="{95C689EC-A6D5-4835-99EC-7CBEBA1A4167}" srcOrd="3" destOrd="0" presId="urn:microsoft.com/office/officeart/2018/2/layout/IconCircleList"/>
    <dgm:cxn modelId="{7C7C66C1-E655-4FC4-B2E0-60A9D79FB39C}" type="presParOf" srcId="{800766C0-38F9-49ED-BA05-3CFD37B3FD35}" destId="{06BE4DBC-32A7-4A43-BCB6-0C8B3C776DA3}" srcOrd="5" destOrd="0" presId="urn:microsoft.com/office/officeart/2018/2/layout/IconCircleList"/>
    <dgm:cxn modelId="{DE26B45A-9E9C-46FD-8420-6C55B253150C}" type="presParOf" srcId="{800766C0-38F9-49ED-BA05-3CFD37B3FD35}" destId="{C7AA4219-841F-4DA0-8C08-416E1AE909E4}" srcOrd="6" destOrd="0" presId="urn:microsoft.com/office/officeart/2018/2/layout/IconCircleList"/>
    <dgm:cxn modelId="{14AB5E1C-EE3A-4202-8365-8E66BA18C63A}" type="presParOf" srcId="{C7AA4219-841F-4DA0-8C08-416E1AE909E4}" destId="{45A9D0F9-C209-4260-8CB7-4B2FB6729CB7}" srcOrd="0" destOrd="0" presId="urn:microsoft.com/office/officeart/2018/2/layout/IconCircleList"/>
    <dgm:cxn modelId="{23A0012A-A68F-4D25-A228-FE27E2B218EE}" type="presParOf" srcId="{C7AA4219-841F-4DA0-8C08-416E1AE909E4}" destId="{83FBB7C7-7846-4240-A8F6-8042C6C9E1F7}" srcOrd="1" destOrd="0" presId="urn:microsoft.com/office/officeart/2018/2/layout/IconCircleList"/>
    <dgm:cxn modelId="{9C263A93-8C51-4A62-A2C4-96EDF212FE71}" type="presParOf" srcId="{C7AA4219-841F-4DA0-8C08-416E1AE909E4}" destId="{6FD56D8B-1D0D-48CA-BF20-6BB62DF3D776}" srcOrd="2" destOrd="0" presId="urn:microsoft.com/office/officeart/2018/2/layout/IconCircleList"/>
    <dgm:cxn modelId="{2CAE800C-AA28-48BB-9911-C7035C76EBEE}" type="presParOf" srcId="{C7AA4219-841F-4DA0-8C08-416E1AE909E4}" destId="{B21F87E1-AD38-4E09-BD59-4CB2A8907FA2}" srcOrd="3" destOrd="0" presId="urn:microsoft.com/office/officeart/2018/2/layout/IconCircleList"/>
    <dgm:cxn modelId="{1EC391E0-63F4-42E1-BE95-FA204AE70802}" type="presParOf" srcId="{800766C0-38F9-49ED-BA05-3CFD37B3FD35}" destId="{4142B478-C811-42BE-BC2A-FFA610866979}" srcOrd="7" destOrd="0" presId="urn:microsoft.com/office/officeart/2018/2/layout/IconCircleList"/>
    <dgm:cxn modelId="{BB030978-C56C-4AE2-9D27-03BFC70D1096}" type="presParOf" srcId="{800766C0-38F9-49ED-BA05-3CFD37B3FD35}" destId="{B061AAA7-4FDA-4115-ADC5-F6831DB00490}" srcOrd="8" destOrd="0" presId="urn:microsoft.com/office/officeart/2018/2/layout/IconCircleList"/>
    <dgm:cxn modelId="{3D5DEB1D-BD46-4311-9317-7F2F83505F79}" type="presParOf" srcId="{B061AAA7-4FDA-4115-ADC5-F6831DB00490}" destId="{E34B8C50-1C38-4746-8C70-BEFF26641A8B}" srcOrd="0" destOrd="0" presId="urn:microsoft.com/office/officeart/2018/2/layout/IconCircleList"/>
    <dgm:cxn modelId="{0762D66E-8199-4746-86BD-5AB13BD722A0}" type="presParOf" srcId="{B061AAA7-4FDA-4115-ADC5-F6831DB00490}" destId="{ED8A9773-2EEF-4DBE-BF84-6006D5395F1F}" srcOrd="1" destOrd="0" presId="urn:microsoft.com/office/officeart/2018/2/layout/IconCircleList"/>
    <dgm:cxn modelId="{2E9ED947-BAAF-4A54-8B52-97BC5417939C}" type="presParOf" srcId="{B061AAA7-4FDA-4115-ADC5-F6831DB00490}" destId="{9D91C3FA-CF2B-4285-B1B8-F4A3E901B2F1}" srcOrd="2" destOrd="0" presId="urn:microsoft.com/office/officeart/2018/2/layout/IconCircleList"/>
    <dgm:cxn modelId="{3909DEA2-03AA-4CA4-8E51-5AA296212977}" type="presParOf" srcId="{B061AAA7-4FDA-4115-ADC5-F6831DB00490}" destId="{EFB4EBFF-EC71-4A8A-B86B-508C68E7123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570A1-D814-4C8E-8B21-3AF70B02E285}">
      <dsp:nvSpPr>
        <dsp:cNvPr id="0" name=""/>
        <dsp:cNvSpPr/>
      </dsp:nvSpPr>
      <dsp:spPr>
        <a:xfrm>
          <a:off x="13081" y="6734"/>
          <a:ext cx="5159811" cy="121007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FD695-CEDA-4479-BD52-2043C5ECBE23}">
      <dsp:nvSpPr>
        <dsp:cNvPr id="0" name=""/>
        <dsp:cNvSpPr/>
      </dsp:nvSpPr>
      <dsp:spPr>
        <a:xfrm>
          <a:off x="-13081" y="86916"/>
          <a:ext cx="1449963" cy="1049713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C2C19-511E-4168-9BE4-950935768D1C}">
      <dsp:nvSpPr>
        <dsp:cNvPr id="0" name=""/>
        <dsp:cNvSpPr/>
      </dsp:nvSpPr>
      <dsp:spPr>
        <a:xfrm>
          <a:off x="1410720" y="6734"/>
          <a:ext cx="3759439" cy="121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66" tIns="128066" rIns="128066" bIns="1280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Stripling Model of Inquiry</a:t>
          </a:r>
        </a:p>
      </dsp:txBody>
      <dsp:txXfrm>
        <a:off x="1410720" y="6734"/>
        <a:ext cx="3759439" cy="1210076"/>
      </dsp:txXfrm>
    </dsp:sp>
    <dsp:sp modelId="{47644983-369F-47CE-BE4F-98DDE5408876}">
      <dsp:nvSpPr>
        <dsp:cNvPr id="0" name=""/>
        <dsp:cNvSpPr/>
      </dsp:nvSpPr>
      <dsp:spPr>
        <a:xfrm>
          <a:off x="-9843" y="1519331"/>
          <a:ext cx="5159811" cy="121007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243EB-DCB3-4379-8BBB-48AE3A169448}">
      <dsp:nvSpPr>
        <dsp:cNvPr id="0" name=""/>
        <dsp:cNvSpPr/>
      </dsp:nvSpPr>
      <dsp:spPr>
        <a:xfrm>
          <a:off x="-13081" y="1538595"/>
          <a:ext cx="1404114" cy="1135821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B03E8-DCE6-4594-9802-D507E824A873}">
      <dsp:nvSpPr>
        <dsp:cNvPr id="0" name=""/>
        <dsp:cNvSpPr/>
      </dsp:nvSpPr>
      <dsp:spPr>
        <a:xfrm>
          <a:off x="1387795" y="1519331"/>
          <a:ext cx="3759439" cy="121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66" tIns="128066" rIns="128066" bIns="1280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Framework of Skills for Inquiry Learning (FOSIL)</a:t>
          </a:r>
        </a:p>
      </dsp:txBody>
      <dsp:txXfrm>
        <a:off x="1387795" y="1519331"/>
        <a:ext cx="3759439" cy="1210076"/>
      </dsp:txXfrm>
    </dsp:sp>
    <dsp:sp modelId="{8456D160-1DE5-4317-BC9B-2FE53B0B8692}">
      <dsp:nvSpPr>
        <dsp:cNvPr id="0" name=""/>
        <dsp:cNvSpPr/>
      </dsp:nvSpPr>
      <dsp:spPr>
        <a:xfrm>
          <a:off x="-682" y="3031927"/>
          <a:ext cx="5159811" cy="121007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A77C2-E9A2-43A2-B37C-3CBF95AB2F33}">
      <dsp:nvSpPr>
        <dsp:cNvPr id="0" name=""/>
        <dsp:cNvSpPr/>
      </dsp:nvSpPr>
      <dsp:spPr>
        <a:xfrm>
          <a:off x="-13081" y="3147459"/>
          <a:ext cx="1422437" cy="979012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EEA05-33C1-4DF2-8FAA-50DE5A8157F2}">
      <dsp:nvSpPr>
        <dsp:cNvPr id="0" name=""/>
        <dsp:cNvSpPr/>
      </dsp:nvSpPr>
      <dsp:spPr>
        <a:xfrm>
          <a:off x="1396956" y="3031927"/>
          <a:ext cx="3759439" cy="1210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66" tIns="128066" rIns="128066" bIns="1280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 dirty="0"/>
            <a:t>Empire State Information Fluency Continuum</a:t>
          </a:r>
          <a:endParaRPr lang="en-US" sz="2500" kern="1200" dirty="0"/>
        </a:p>
      </dsp:txBody>
      <dsp:txXfrm>
        <a:off x="1396956" y="3031927"/>
        <a:ext cx="3759439" cy="1210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399DA-07A5-4890-8A08-35A0F0FA2195}">
      <dsp:nvSpPr>
        <dsp:cNvPr id="0" name=""/>
        <dsp:cNvSpPr/>
      </dsp:nvSpPr>
      <dsp:spPr>
        <a:xfrm>
          <a:off x="0" y="1991363"/>
          <a:ext cx="4142942" cy="678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Demonstrates respect and empathy for diverse people and perspectives - </a:t>
          </a:r>
          <a:r>
            <a:rPr lang="en-US" sz="1100" b="1" i="1" kern="1200" dirty="0"/>
            <a:t>Cultural Responsiveness; Social and Emotional Attributes</a:t>
          </a:r>
          <a:endParaRPr lang="en-US" sz="1100" b="1" kern="1200" dirty="0"/>
        </a:p>
      </dsp:txBody>
      <dsp:txXfrm>
        <a:off x="0" y="1991363"/>
        <a:ext cx="4142942" cy="678336"/>
      </dsp:txXfrm>
    </dsp:sp>
    <dsp:sp modelId="{9255962E-29B0-4408-BE8A-CDC574296822}">
      <dsp:nvSpPr>
        <dsp:cNvPr id="0" name=""/>
        <dsp:cNvSpPr/>
      </dsp:nvSpPr>
      <dsp:spPr>
        <a:xfrm rot="10800000">
          <a:off x="0" y="995704"/>
          <a:ext cx="4142942" cy="10054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Develops own opinion, perspective, or claim and supports with evidence and a clear line of reasoning - </a:t>
          </a:r>
          <a:r>
            <a:rPr lang="en-US" sz="1100" b="1" i="1" kern="1200" dirty="0"/>
            <a:t>Self-Identity; Agency</a:t>
          </a:r>
          <a:endParaRPr lang="en-US" sz="1100" b="1" kern="1200" dirty="0"/>
        </a:p>
      </dsp:txBody>
      <dsp:txXfrm rot="10800000">
        <a:off x="0" y="995704"/>
        <a:ext cx="4142942" cy="653321"/>
      </dsp:txXfrm>
    </dsp:sp>
    <dsp:sp modelId="{2C652CBE-C99C-4626-B04A-00BE84A29216}">
      <dsp:nvSpPr>
        <dsp:cNvPr id="0" name=""/>
        <dsp:cNvSpPr/>
      </dsp:nvSpPr>
      <dsp:spPr>
        <a:xfrm rot="10800000">
          <a:off x="0" y="45"/>
          <a:ext cx="4142942" cy="100546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Draws meaning from digital and print text by employing literacy and inquiry skills, interpreting meaning, interacting with the text, and reading laterally - </a:t>
          </a:r>
          <a:r>
            <a:rPr lang="en-US" sz="1100" b="1" i="1" kern="1200" dirty="0"/>
            <a:t>Independent Learning</a:t>
          </a:r>
          <a:endParaRPr lang="en-US" sz="1100" b="1" kern="1200" dirty="0"/>
        </a:p>
      </dsp:txBody>
      <dsp:txXfrm rot="10800000">
        <a:off x="0" y="45"/>
        <a:ext cx="4142942" cy="653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9F001-5527-4D0F-8A5C-EAA73649CC2E}">
      <dsp:nvSpPr>
        <dsp:cNvPr id="0" name=""/>
        <dsp:cNvSpPr/>
      </dsp:nvSpPr>
      <dsp:spPr>
        <a:xfrm>
          <a:off x="83504" y="433330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890F9-C1AC-452E-8E07-4406A712270E}">
      <dsp:nvSpPr>
        <dsp:cNvPr id="0" name=""/>
        <dsp:cNvSpPr/>
      </dsp:nvSpPr>
      <dsp:spPr>
        <a:xfrm>
          <a:off x="210512" y="560338"/>
          <a:ext cx="350784" cy="350784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7D412-F91C-464A-983E-6ED77E7FB135}">
      <dsp:nvSpPr>
        <dsp:cNvPr id="0" name=""/>
        <dsp:cNvSpPr/>
      </dsp:nvSpPr>
      <dsp:spPr>
        <a:xfrm>
          <a:off x="817904" y="433330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Deconstructs media claims and arguments - </a:t>
          </a:r>
          <a:r>
            <a:rPr lang="en-US" sz="1100" b="0" i="1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Independent Learning</a:t>
          </a:r>
          <a:endParaRPr lang="en-US" sz="1100" kern="1200" dirty="0">
            <a:solidFill>
              <a:schemeClr val="accent1"/>
            </a:solidFill>
          </a:endParaRPr>
        </a:p>
      </dsp:txBody>
      <dsp:txXfrm>
        <a:off x="817904" y="433330"/>
        <a:ext cx="1425599" cy="604800"/>
      </dsp:txXfrm>
    </dsp:sp>
    <dsp:sp modelId="{CC6EE0B7-AA79-4D52-97BD-1B51A1692661}">
      <dsp:nvSpPr>
        <dsp:cNvPr id="0" name=""/>
        <dsp:cNvSpPr/>
      </dsp:nvSpPr>
      <dsp:spPr>
        <a:xfrm>
          <a:off x="2491905" y="433330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AD53B-5C9A-4E8E-8151-E14CF2F29645}">
      <dsp:nvSpPr>
        <dsp:cNvPr id="0" name=""/>
        <dsp:cNvSpPr/>
      </dsp:nvSpPr>
      <dsp:spPr>
        <a:xfrm>
          <a:off x="2618913" y="560338"/>
          <a:ext cx="350784" cy="350784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88CCB-8729-4E7A-A68C-9C0B5ADF856E}">
      <dsp:nvSpPr>
        <dsp:cNvPr id="0" name=""/>
        <dsp:cNvSpPr/>
      </dsp:nvSpPr>
      <dsp:spPr>
        <a:xfrm>
          <a:off x="3226305" y="433330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Evaluates the accuracy, authority, validity, perspective and bias of sources of information - </a:t>
          </a:r>
          <a:r>
            <a:rPr lang="en-US" sz="1100" b="0" i="1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Independent Learning; Cultural Responsiveness</a:t>
          </a:r>
          <a:endParaRPr lang="en-US" sz="1100" kern="1200" dirty="0"/>
        </a:p>
      </dsp:txBody>
      <dsp:txXfrm>
        <a:off x="3226305" y="433330"/>
        <a:ext cx="1425599" cy="604800"/>
      </dsp:txXfrm>
    </dsp:sp>
    <dsp:sp modelId="{8A8D4053-A961-4EA3-B701-22707085E8A7}">
      <dsp:nvSpPr>
        <dsp:cNvPr id="0" name=""/>
        <dsp:cNvSpPr/>
      </dsp:nvSpPr>
      <dsp:spPr>
        <a:xfrm>
          <a:off x="83504" y="1728707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F733A-C63B-42E8-A2F2-7B8629ADBAE1}">
      <dsp:nvSpPr>
        <dsp:cNvPr id="0" name=""/>
        <dsp:cNvSpPr/>
      </dsp:nvSpPr>
      <dsp:spPr>
        <a:xfrm>
          <a:off x="210512" y="1855715"/>
          <a:ext cx="350784" cy="350784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689EC-A6D5-4835-99EC-7CBEBA1A4167}">
      <dsp:nvSpPr>
        <dsp:cNvPr id="0" name=""/>
        <dsp:cNvSpPr/>
      </dsp:nvSpPr>
      <dsp:spPr>
        <a:xfrm>
          <a:off x="817904" y="1728707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Forms opinions, judgments, and claims backed up by supporting evidence and clear reasoning - </a:t>
          </a:r>
          <a:r>
            <a:rPr lang="en-US" sz="1100" b="0" i="1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Self-Identity; Cultural Responsiveness</a:t>
          </a:r>
          <a:endParaRPr lang="en-US" sz="1100" kern="1200" dirty="0"/>
        </a:p>
      </dsp:txBody>
      <dsp:txXfrm>
        <a:off x="817904" y="1728707"/>
        <a:ext cx="1425599" cy="604800"/>
      </dsp:txXfrm>
    </dsp:sp>
    <dsp:sp modelId="{45A9D0F9-C209-4260-8CB7-4B2FB6729CB7}">
      <dsp:nvSpPr>
        <dsp:cNvPr id="0" name=""/>
        <dsp:cNvSpPr/>
      </dsp:nvSpPr>
      <dsp:spPr>
        <a:xfrm>
          <a:off x="2491905" y="1728707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BB7C7-7846-4240-A8F6-8042C6C9E1F7}">
      <dsp:nvSpPr>
        <dsp:cNvPr id="0" name=""/>
        <dsp:cNvSpPr/>
      </dsp:nvSpPr>
      <dsp:spPr>
        <a:xfrm>
          <a:off x="2618913" y="1855715"/>
          <a:ext cx="350784" cy="350784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F87E1-AD38-4E09-BD59-4CB2A8907FA2}">
      <dsp:nvSpPr>
        <dsp:cNvPr id="0" name=""/>
        <dsp:cNvSpPr/>
      </dsp:nvSpPr>
      <dsp:spPr>
        <a:xfrm>
          <a:off x="3226305" y="1728707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Exhibits effective skills in sharing knowledge gained - </a:t>
          </a:r>
          <a:r>
            <a:rPr lang="en-US" sz="1100" b="0" i="1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Agency</a:t>
          </a:r>
          <a:endParaRPr lang="en-US" sz="1100" kern="1200" dirty="0"/>
        </a:p>
      </dsp:txBody>
      <dsp:txXfrm>
        <a:off x="3226305" y="1728707"/>
        <a:ext cx="1425599" cy="604800"/>
      </dsp:txXfrm>
    </dsp:sp>
    <dsp:sp modelId="{E34B8C50-1C38-4746-8C70-BEFF26641A8B}">
      <dsp:nvSpPr>
        <dsp:cNvPr id="0" name=""/>
        <dsp:cNvSpPr/>
      </dsp:nvSpPr>
      <dsp:spPr>
        <a:xfrm>
          <a:off x="83504" y="3024084"/>
          <a:ext cx="604800" cy="6048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A9773-2EEF-4DBE-BF84-6006D5395F1F}">
      <dsp:nvSpPr>
        <dsp:cNvPr id="0" name=""/>
        <dsp:cNvSpPr/>
      </dsp:nvSpPr>
      <dsp:spPr>
        <a:xfrm>
          <a:off x="210512" y="3151092"/>
          <a:ext cx="350784" cy="350784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4EBFF-EC71-4A8A-B86B-508C68E71237}">
      <dsp:nvSpPr>
        <dsp:cNvPr id="0" name=""/>
        <dsp:cNvSpPr/>
      </dsp:nvSpPr>
      <dsp:spPr>
        <a:xfrm>
          <a:off x="817904" y="3024084"/>
          <a:ext cx="1425599" cy="60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Listens carefully to the ideas of others, engages in a discussion, and changes own opinion when those ideas have merit - </a:t>
          </a:r>
          <a:r>
            <a:rPr lang="en-US" sz="1100" b="0" i="1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Social and Emotional Attributes; Self-Identity</a:t>
          </a:r>
          <a:endParaRPr lang="en-US" sz="1100" kern="1200" dirty="0"/>
        </a:p>
      </dsp:txBody>
      <dsp:txXfrm>
        <a:off x="817904" y="3024084"/>
        <a:ext cx="1425599" cy="60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82" tIns="93482" rIns="93482" bIns="9348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5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9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dirty="0"/>
              <a:t>Young, M. (2022, September 21). What we’ve got wrong about knowledge &amp; curriculum. (G. </a:t>
            </a:r>
            <a:r>
              <a:rPr lang="en-GB" sz="1100" dirty="0" err="1"/>
              <a:t>Duoblys</a:t>
            </a:r>
            <a:r>
              <a:rPr lang="en-GB" sz="1100" dirty="0"/>
              <a:t>, Interviewer) </a:t>
            </a:r>
            <a:r>
              <a:rPr lang="en-GB" sz="1100" i="1" dirty="0" err="1"/>
              <a:t>Tes</a:t>
            </a:r>
            <a:r>
              <a:rPr lang="en-GB" sz="1100" i="1" dirty="0"/>
              <a:t> Magazine</a:t>
            </a:r>
            <a:r>
              <a:rPr lang="en-GB" sz="1100" dirty="0"/>
              <a:t>.</a:t>
            </a:r>
            <a:endParaRPr lang="en-GB" dirty="0"/>
          </a:p>
          <a:p>
            <a:pPr marL="139700" indent="0">
              <a:buNone/>
            </a:pPr>
            <a:endParaRPr lang="en-GB" dirty="0"/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Wells, G. (2001). The Case for Dialogic Inquiry. In G. Wells (Ed.), </a:t>
            </a:r>
            <a:r>
              <a:rPr lang="en-US" sz="1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Action, Talk, &amp; Text: Learning and Teaching Through Inquiry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(pp. 171-194). New York, NY: Teachers College Press.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1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898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540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568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481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456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8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48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954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8580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390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249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75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986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67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85C98-1F69-48FE-9C11-EFF7DB6E8C8F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768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771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594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810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067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</a:rPr>
              <a:t>Postman, N. (1979). </a:t>
            </a:r>
            <a:r>
              <a:rPr lang="en-GB" sz="1800" i="1" dirty="0">
                <a:effectLst/>
                <a:latin typeface="Calibri" panose="020F0502020204030204" pitchFamily="34" charset="0"/>
              </a:rPr>
              <a:t>Teaching as a Conserving Activity</a:t>
            </a:r>
            <a:r>
              <a:rPr lang="en-GB" sz="1800" dirty="0">
                <a:effectLst/>
                <a:latin typeface="Calibri" panose="020F0502020204030204" pitchFamily="34" charset="0"/>
              </a:rPr>
              <a:t>. New York, NY: Delta.</a:t>
            </a:r>
          </a:p>
          <a:p>
            <a:pPr marL="139700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1800" dirty="0">
              <a:effectLst/>
              <a:latin typeface="Calibri" panose="020F0502020204030204" pitchFamily="34" charset="0"/>
            </a:endParaRPr>
          </a:p>
          <a:p>
            <a:pPr marL="139700" indent="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effectLst/>
                <a:latin typeface="Calibri" panose="020F0502020204030204" pitchFamily="34" charset="0"/>
              </a:rPr>
              <a:t>Postman, N. (1996). </a:t>
            </a:r>
            <a:r>
              <a:rPr lang="en-US" sz="1800" i="1" dirty="0">
                <a:effectLst/>
                <a:latin typeface="Calibri" panose="020F0502020204030204" pitchFamily="34" charset="0"/>
              </a:rPr>
              <a:t>The End of Education: Redefining the Value of School.</a:t>
            </a:r>
            <a:r>
              <a:rPr lang="en-US" sz="1800" dirty="0">
                <a:effectLst/>
                <a:latin typeface="Calibri" panose="020F0502020204030204" pitchFamily="34" charset="0"/>
              </a:rPr>
              <a:t> New York, NY: Random House.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85C98-1F69-48FE-9C11-EFF7DB6E8C8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036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Peirce, C. S. (1955). The Scientific Attitude and Fallibilism. In J. </a:t>
            </a:r>
            <a:r>
              <a:rPr lang="en-U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Buchler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(Ed.), </a:t>
            </a:r>
            <a:r>
              <a:rPr lang="en-US" sz="11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Philosophical Writings of Peirce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(pp. 42-59). New York, NY: Dover Publications.</a:t>
            </a:r>
            <a:endParaRPr lang="en-GB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>
              <a:buNone/>
            </a:pPr>
            <a:endParaRPr lang="en-GB" dirty="0"/>
          </a:p>
          <a:p>
            <a:pPr marL="13970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Clifford, W. K. (1877). The Ethics of Belief.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Contemporary Review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289-309.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6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695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49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93482" rIns="93482" bIns="934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22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1194736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36130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21179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717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 - Color background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20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 - Top drawing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579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05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36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54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7966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15957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5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28654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31042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29838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77490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26082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14581-8BAF-4D04-BA5B-D72D23D33699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094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osil.org.uk/fosil-cycle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lsa-nys.libguides.com/ifc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s://pixabay.com/?utm_source=link-attribution&amp;utm_medium=referral&amp;utm_campaign=image&amp;utm_content=7156358" TargetMode="External"/><Relationship Id="rId5" Type="http://schemas.openxmlformats.org/officeDocument/2006/relationships/image" Target="../media/image37.png"/><Relationship Id="rId10" Type="http://schemas.openxmlformats.org/officeDocument/2006/relationships/hyperlink" Target="https://pixabay.com/users/gdj-1086657/?utm_source=link-attribution&amp;utm_medium=referral&amp;utm_campaign=image&amp;utm_content=7156358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9.jpeg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51.jpeg"/><Relationship Id="rId10" Type="http://schemas.openxmlformats.org/officeDocument/2006/relationships/image" Target="../media/image35.png"/><Relationship Id="rId4" Type="http://schemas.openxmlformats.org/officeDocument/2006/relationships/image" Target="../media/image50.jpe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8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toerienj@blanchelande.sch.gg" TargetMode="External"/><Relationship Id="rId5" Type="http://schemas.openxmlformats.org/officeDocument/2006/relationships/hyperlink" Target="mailto:toeriend@blanchelande.sch.gg" TargetMode="External"/><Relationship Id="rId4" Type="http://schemas.openxmlformats.org/officeDocument/2006/relationships/hyperlink" Target="mailto:bstripli@syr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lsa-nys.libguides.com/if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Picture 1572">
            <a:extLst>
              <a:ext uri="{FF2B5EF4-FFF2-40B4-BE49-F238E27FC236}">
                <a16:creationId xmlns:a16="http://schemas.microsoft.com/office/drawing/2014/main" id="{1F08456D-2AD4-2035-075B-5678710B8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5714"/>
            <a:ext cx="9143979" cy="5165522"/>
          </a:xfrm>
          <a:prstGeom prst="rect">
            <a:avLst/>
          </a:prstGeom>
        </p:spPr>
      </p:pic>
      <p:sp>
        <p:nvSpPr>
          <p:cNvPr id="1577" name="Rectangle 1576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15"/>
            <a:ext cx="4174944" cy="5165523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Rectangle 1578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47582" y="641861"/>
            <a:ext cx="5165524" cy="38703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81" name="Rectangle 1580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5736"/>
            <a:ext cx="1559634" cy="5149235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Rectangle 1582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80082" y="2301570"/>
            <a:ext cx="3378495" cy="284193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85" name="Rectangle 1584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580917" y="-4863"/>
            <a:ext cx="2570370" cy="515980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Rectangle 1586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8529" y="-796392"/>
            <a:ext cx="2761518" cy="9158579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Rectangle 1588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5729"/>
            <a:ext cx="3659866" cy="5165529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02115" y="948682"/>
            <a:ext cx="3120174" cy="2129454"/>
          </a:xfrm>
          <a:prstGeom prst="rect">
            <a:avLst/>
          </a:prstGeom>
        </p:spPr>
        <p:txBody>
          <a:bodyPr spcFirstLastPara="1" lIns="0" tIns="0" rIns="0" bIns="0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</a:rPr>
              <a:t>Leading an Inquiry-Based School: Discovering the Promise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C31F-2BA5-6E13-8D5D-5948FBA42E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92A5BAE-152A-745F-056B-CE2EA394C9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9079" y="419582"/>
            <a:ext cx="7559768" cy="471488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+mn-lt"/>
              </a:rPr>
              <a:t>FOSIL: Framework of Skills for Inquiry Learning:</a:t>
            </a:r>
            <a:r>
              <a:rPr lang="en-US" dirty="0">
                <a:latin typeface="+mn-lt"/>
              </a:rPr>
              <a:t> </a:t>
            </a:r>
            <a:r>
              <a:rPr lang="en-US" sz="2700" dirty="0">
                <a:solidFill>
                  <a:schemeClr val="accent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https://fosil.org.uk/fosil-cycle/</a:t>
            </a:r>
            <a:endParaRPr lang="en-US" sz="27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714B9-C766-B792-0F73-B9C70F9351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2" y="1063727"/>
            <a:ext cx="7030224" cy="3822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604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AB0D-E6C5-4027-A8AA-88878A58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40" y="607674"/>
            <a:ext cx="8297320" cy="369333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Empire State Information Fluency Continuum: </a:t>
            </a:r>
            <a:r>
              <a:rPr lang="en-US" sz="2400" dirty="0">
                <a:solidFill>
                  <a:schemeClr val="accent1"/>
                </a:solidFill>
                <a:latin typeface="Eras Medium ITC" panose="020B0602030504020804" pitchFamily="34" charset="0"/>
                <a:cs typeface="Amatic SC" panose="00000500000000000000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https://slsa-nys.libguides.com/ifc</a:t>
            </a:r>
            <a:r>
              <a:rPr lang="en-US" sz="2400" dirty="0">
                <a:solidFill>
                  <a:schemeClr val="accent1"/>
                </a:solidFill>
                <a:latin typeface="Eras Medium ITC" panose="020B0602030504020804" pitchFamily="34" charset="0"/>
                <a:cs typeface="Amatic SC" panose="00000500000000000000" pitchFamily="2" charset="-79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C50389-C992-4783-B1BF-CE91CA75F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705CC-1DE3-4802-AE99-3C9B14F5F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59" y="1095972"/>
            <a:ext cx="7644881" cy="38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3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49" name="Google Shape;1649;p23"/>
          <p:cNvSpPr txBox="1">
            <a:spLocks noGrp="1"/>
          </p:cNvSpPr>
          <p:nvPr>
            <p:ph type="title" idx="4294967295"/>
          </p:nvPr>
        </p:nvSpPr>
        <p:spPr>
          <a:xfrm>
            <a:off x="6929275" y="893538"/>
            <a:ext cx="2214725" cy="198564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Empowering the Whole Child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5268C-693C-4C84-ACA5-B1F84F7909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86" y="187717"/>
            <a:ext cx="6347018" cy="4768065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0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CBAFDA-9E37-4D41-B8F1-67E85C88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290197"/>
            <a:ext cx="7549592" cy="97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Literacy: Making Sense of Information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11A4B1-6FFA-46AB-8BEF-C8A193D9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056" y="1838980"/>
            <a:ext cx="3398174" cy="2729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buNone/>
            </a:pPr>
            <a:r>
              <a:rPr lang="en-US" sz="1400" dirty="0"/>
              <a:t>Sensemaking of visual and print text </a:t>
            </a:r>
          </a:p>
          <a:p>
            <a:pPr marL="437388" lvl="1" indent="-228600" defTabSz="914400">
              <a:spcBef>
                <a:spcPts val="656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Interpret meaning presented through visual representations (e.g., pictures, infographics) - </a:t>
            </a:r>
            <a:r>
              <a:rPr lang="en-US" sz="1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Independent Learning</a:t>
            </a:r>
            <a:endParaRPr lang="en-US" sz="1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37388" lvl="1" indent="-228600" defTabSz="914400">
              <a:spcBef>
                <a:spcPts val="656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Determine main ideas, supporting details, point of view, and both explicit and implicit meaning - </a:t>
            </a:r>
            <a:r>
              <a:rPr lang="en-US" sz="1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Cultural Responsiveness</a:t>
            </a:r>
            <a:endParaRPr lang="en-US" sz="1200" dirty="0"/>
          </a:p>
          <a:p>
            <a:pPr marL="437388" lvl="1" indent="-228600" defTabSz="914400">
              <a:spcBef>
                <a:spcPts val="656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Participates in shared research and exploration about a topic - </a:t>
            </a:r>
            <a:r>
              <a:rPr lang="en-US" sz="1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Social and Emotional Attributes</a:t>
            </a:r>
            <a:endParaRPr lang="en-US" sz="1200" i="1" dirty="0"/>
          </a:p>
          <a:p>
            <a:pPr marL="437388" lvl="1" indent="-228600" defTabSz="914400">
              <a:spcBef>
                <a:spcPts val="656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Verbalizes and clearly describes thoughts and ideas - </a:t>
            </a:r>
            <a:r>
              <a:rPr lang="en-US" sz="12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Self-Identity</a:t>
            </a:r>
            <a:endParaRPr lang="en-US" sz="1200" dirty="0"/>
          </a:p>
          <a:p>
            <a:pPr marL="533400" lvl="1" indent="-228600" defTabSz="914400">
              <a:buFont typeface="Arial" panose="020B0604020202020204" pitchFamily="34" charset="0"/>
              <a:buChar char="•"/>
            </a:pPr>
            <a:endParaRPr lang="en-US" sz="1200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EA4046-99E4-EC12-C985-E9D3D6EF02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60" y="1838980"/>
            <a:ext cx="3862707" cy="266526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FD5ED-310F-2335-3A63-6DAD80B1D81D}"/>
              </a:ext>
            </a:extLst>
          </p:cNvPr>
          <p:cNvSpPr txBox="1"/>
          <p:nvPr/>
        </p:nvSpPr>
        <p:spPr>
          <a:xfrm>
            <a:off x="4510863" y="4545512"/>
            <a:ext cx="3862707" cy="2665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 defTabSz="374904">
              <a:spcAft>
                <a:spcPts val="600"/>
              </a:spcAft>
            </a:pPr>
            <a:r>
              <a:rPr lang="en-US" sz="1000" kern="1200" dirty="0"/>
              <a:t>Graphic Organizer K-2.21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767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C9287F-BB4F-4829-B909-9C500018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0983"/>
            <a:ext cx="7882128" cy="8076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Deep Reading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435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134745"/>
            <a:ext cx="7879842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7C5A0-C595-FD3A-6DD1-EC5230CB65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792" y="496277"/>
            <a:ext cx="3290028" cy="4508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1A9C6-7E88-5698-5190-D61020E1D061}"/>
              </a:ext>
            </a:extLst>
          </p:cNvPr>
          <p:cNvSpPr txBox="1"/>
          <p:nvPr/>
        </p:nvSpPr>
        <p:spPr>
          <a:xfrm>
            <a:off x="6187848" y="4521191"/>
            <a:ext cx="1439868" cy="2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8328">
              <a:spcAft>
                <a:spcPts val="600"/>
              </a:spcAft>
            </a:pPr>
            <a:r>
              <a:rPr lang="en-US" sz="7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 Organizer 9-12.18</a:t>
            </a:r>
            <a:endParaRPr lang="en-US" sz="1000"/>
          </a:p>
        </p:txBody>
      </p:sp>
      <p:graphicFrame>
        <p:nvGraphicFramePr>
          <p:cNvPr id="19" name="Text Placeholder 4">
            <a:extLst>
              <a:ext uri="{FF2B5EF4-FFF2-40B4-BE49-F238E27FC236}">
                <a16:creationId xmlns:a16="http://schemas.microsoft.com/office/drawing/2014/main" id="{AC49A900-C172-294F-E12A-5F66776166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279576"/>
              </p:ext>
            </p:extLst>
          </p:nvPr>
        </p:nvGraphicFramePr>
        <p:xfrm>
          <a:off x="630937" y="1760679"/>
          <a:ext cx="4142942" cy="2669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0465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E3506B-09FF-49B5-90FA-D6097353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78" y="290197"/>
            <a:ext cx="6927525" cy="89171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 Inquiry Skills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498776"/>
            <a:ext cx="8771274" cy="586632"/>
            <a:chOff x="-2" y="1998368"/>
            <a:chExt cx="11695083" cy="7821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1108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5C7D8-16F0-4EB1-98CE-28CB633B0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478" y="1949032"/>
            <a:ext cx="3314879" cy="2578608"/>
          </a:xfrm>
        </p:spPr>
        <p:txBody>
          <a:bodyPr/>
          <a:lstStyle/>
          <a:p>
            <a:pPr marL="50292" indent="0" defTabSz="452628">
              <a:spcAft>
                <a:spcPts val="600"/>
              </a:spcAft>
              <a:buNone/>
            </a:pPr>
            <a:r>
              <a:rPr lang="en-US" sz="1188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Demonstrates critical evaluation strategies for different types of digital sources - </a:t>
            </a:r>
            <a:r>
              <a:rPr lang="en-US" sz="1188" i="1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Independent Learning</a:t>
            </a:r>
            <a:endParaRPr lang="en-US" sz="1188" kern="12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352044" lvl="1" indent="0" defTabSz="452628">
              <a:spcBef>
                <a:spcPts val="0"/>
              </a:spcBef>
              <a:spcAft>
                <a:spcPts val="600"/>
              </a:spcAft>
              <a:buNone/>
            </a:pPr>
            <a:endParaRPr lang="en-US" sz="528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50292" indent="0" defTabSz="452628">
              <a:spcAft>
                <a:spcPts val="600"/>
              </a:spcAft>
              <a:buNone/>
            </a:pPr>
            <a:r>
              <a:rPr lang="en-US" sz="1188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Evaluates the effect of different perspectives and points of view on information - </a:t>
            </a:r>
            <a:r>
              <a:rPr lang="en-US" sz="1188" i="1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Cultural Responsiveness</a:t>
            </a:r>
            <a:endParaRPr lang="en-US" sz="1188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50292" indent="0" defTabSz="452628">
              <a:spcAft>
                <a:spcPts val="600"/>
              </a:spcAft>
              <a:buNone/>
            </a:pPr>
            <a:endParaRPr lang="en-US" sz="528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50292" indent="0" defTabSz="452628">
              <a:spcAft>
                <a:spcPts val="600"/>
              </a:spcAft>
              <a:buNone/>
            </a:pPr>
            <a:r>
              <a:rPr lang="en-US" sz="1188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Identifies and challenges misinformation and own assumptions - </a:t>
            </a:r>
            <a:r>
              <a:rPr lang="en-US" sz="1188" i="1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Self-Identity</a:t>
            </a:r>
            <a:endParaRPr lang="en-US" sz="1188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50292" indent="0" defTabSz="452628">
              <a:spcAft>
                <a:spcPts val="600"/>
              </a:spcAft>
              <a:buNone/>
            </a:pPr>
            <a:endParaRPr lang="en-US" sz="528" i="1" kern="120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50292" indent="0" defTabSz="452628">
              <a:spcAft>
                <a:spcPts val="600"/>
              </a:spcAft>
              <a:buNone/>
            </a:pPr>
            <a:r>
              <a:rPr lang="en-US" sz="1188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Demonstrates leadership and self-confidence by facilitating collaborative decision-making - </a:t>
            </a:r>
            <a:r>
              <a:rPr lang="en-US" sz="1188" i="1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Agency</a:t>
            </a:r>
            <a:endParaRPr lang="en-US" sz="1188" kern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8A862-BDD6-0E26-A852-03FEE84666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435" y="1181910"/>
            <a:ext cx="4623741" cy="30871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5DE5C6-3126-9E97-DBC9-AED0538A7BE7}"/>
              </a:ext>
            </a:extLst>
          </p:cNvPr>
          <p:cNvSpPr txBox="1"/>
          <p:nvPr/>
        </p:nvSpPr>
        <p:spPr>
          <a:xfrm>
            <a:off x="6122913" y="4387366"/>
            <a:ext cx="1134401" cy="193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01752">
              <a:spcAft>
                <a:spcPts val="600"/>
              </a:spcAft>
            </a:pPr>
            <a:r>
              <a:rPr lang="en-US" sz="66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Graphic Organizer 6-8.13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085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607292-86AA-4335-BA7A-A76B6A14C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00" y="345288"/>
            <a:ext cx="5660100" cy="471300"/>
          </a:xfrm>
        </p:spPr>
        <p:txBody>
          <a:bodyPr/>
          <a:lstStyle/>
          <a:p>
            <a:r>
              <a:rPr lang="en-US" sz="3600" dirty="0"/>
              <a:t>Media Literacy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2E792B-B24B-D893-C164-D7BD40CB9D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982" y="420832"/>
            <a:ext cx="3404754" cy="4290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3B167-2C40-DEFA-3433-7B5306C18E09}"/>
              </a:ext>
            </a:extLst>
          </p:cNvPr>
          <p:cNvSpPr txBox="1"/>
          <p:nvPr/>
        </p:nvSpPr>
        <p:spPr>
          <a:xfrm>
            <a:off x="7409075" y="4761684"/>
            <a:ext cx="16619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Graphic Organizer 6-8.26</a:t>
            </a:r>
            <a:endParaRPr lang="en-US" sz="1000" dirty="0"/>
          </a:p>
        </p:txBody>
      </p:sp>
      <p:graphicFrame>
        <p:nvGraphicFramePr>
          <p:cNvPr id="8" name="Text Placeholder 4">
            <a:extLst>
              <a:ext uri="{FF2B5EF4-FFF2-40B4-BE49-F238E27FC236}">
                <a16:creationId xmlns:a16="http://schemas.microsoft.com/office/drawing/2014/main" id="{2765EB00-EE65-3867-566E-CF4E273CAC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170387"/>
              </p:ext>
            </p:extLst>
          </p:nvPr>
        </p:nvGraphicFramePr>
        <p:xfrm>
          <a:off x="465892" y="945690"/>
          <a:ext cx="4735410" cy="4062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4314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5BE30D-19F3-78DC-9EC2-B79AB11E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602216"/>
            <a:ext cx="3733482" cy="10905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Building Communities of Inquiry</a:t>
            </a:r>
          </a:p>
        </p:txBody>
      </p:sp>
      <p:pic>
        <p:nvPicPr>
          <p:cNvPr id="24" name="Graphic 23" descr="Group Brainstorm">
            <a:extLst>
              <a:ext uri="{FF2B5EF4-FFF2-40B4-BE49-F238E27FC236}">
                <a16:creationId xmlns:a16="http://schemas.microsoft.com/office/drawing/2014/main" id="{79F26C13-E082-7E0B-9C7E-3C2CA527B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212" y="1345384"/>
            <a:ext cx="2715016" cy="271501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D4450E-9799-B118-E25C-C3D17A05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29" y="2009633"/>
            <a:ext cx="4132027" cy="25360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300" dirty="0">
                <a:solidFill>
                  <a:schemeClr val="tx2"/>
                </a:solidFill>
              </a:rPr>
              <a:t>“The curriculum is not just a body of knowledge; it’s a group of communities we must encourage our students to join.”</a:t>
            </a:r>
          </a:p>
          <a:p>
            <a:pPr marL="0" indent="0">
              <a:buNone/>
            </a:pPr>
            <a:r>
              <a:rPr lang="en-GB" sz="1300" dirty="0">
                <a:solidFill>
                  <a:schemeClr val="tx2"/>
                </a:solidFill>
              </a:rPr>
              <a:t>		Michael Young (2022)</a:t>
            </a:r>
          </a:p>
          <a:p>
            <a:pPr marL="0" indent="0">
              <a:buNone/>
            </a:pPr>
            <a:endParaRPr lang="en-GB" sz="13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300" dirty="0">
                <a:solidFill>
                  <a:schemeClr val="tx2"/>
                </a:solidFill>
              </a:rPr>
              <a:t>“Each classroom is thus unique. And so…teacher and students together must become a community of inquiry with respect to all aspects of the life of the classroom and all areas of the curriculum.”</a:t>
            </a:r>
          </a:p>
          <a:p>
            <a:pPr marL="0" indent="0">
              <a:buNone/>
            </a:pPr>
            <a:r>
              <a:rPr lang="en-GB" sz="1300" dirty="0">
                <a:solidFill>
                  <a:schemeClr val="tx2"/>
                </a:solidFill>
              </a:rPr>
              <a:t>	Gordon Wells / Developing Inquiring 	Communities in Education Project (2001, p.7)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976" y="39747"/>
            <a:ext cx="4446455" cy="5103753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E99E-E574-08CE-4E0E-C1E02B4B6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65778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Recovering the Broken Promise of Inquiry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47EF98-BFFE-A6B0-F543-8B54DEC62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15" y="1018624"/>
            <a:ext cx="4053386" cy="448510"/>
          </a:xfrm>
        </p:spPr>
        <p:txBody>
          <a:bodyPr/>
          <a:lstStyle/>
          <a:p>
            <a:r>
              <a:rPr lang="en-GB" dirty="0"/>
              <a:t>Breaking the Promise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07C7F3-F0A3-1A94-4B0A-F34179410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16" y="1634319"/>
            <a:ext cx="3524534" cy="2827095"/>
          </a:xfrm>
        </p:spPr>
        <p:txBody>
          <a:bodyPr>
            <a:normAutofit fontScale="62500" lnSpcReduction="20000"/>
          </a:bodyPr>
          <a:lstStyle/>
          <a:p>
            <a:r>
              <a:rPr lang="en-GB" dirty="0">
                <a:solidFill>
                  <a:srgbClr val="212529"/>
                </a:solidFill>
              </a:rPr>
              <a:t>I</a:t>
            </a:r>
            <a:r>
              <a:rPr lang="en-GB" b="0" i="0" u="none" strike="noStrike" dirty="0">
                <a:solidFill>
                  <a:srgbClr val="212529"/>
                </a:solidFill>
                <a:effectLst/>
              </a:rPr>
              <a:t>nquiry as a </a:t>
            </a:r>
            <a:r>
              <a:rPr lang="en-GB" b="0" i="0" u="none" strike="noStrike" dirty="0">
                <a:effectLst/>
              </a:rPr>
              <a:t>dynamic process and skills</a:t>
            </a:r>
            <a:r>
              <a:rPr lang="en-GB" b="0" i="0" u="none" strike="noStrike" dirty="0">
                <a:solidFill>
                  <a:srgbClr val="212529"/>
                </a:solidFill>
                <a:effectLst/>
              </a:rPr>
              <a:t> is </a:t>
            </a:r>
            <a:r>
              <a:rPr lang="en-GB" b="0" i="0" u="none" strike="noStrike" dirty="0">
                <a:solidFill>
                  <a:srgbClr val="0070C0"/>
                </a:solidFill>
                <a:effectLst/>
              </a:rPr>
              <a:t>divorced from learning important content</a:t>
            </a:r>
            <a:r>
              <a:rPr lang="en-GB" b="0" i="0" u="none" strike="noStrike" dirty="0">
                <a:solidFill>
                  <a:srgbClr val="212529"/>
                </a:solidFill>
                <a:effectLst/>
              </a:rPr>
              <a:t>.</a:t>
            </a:r>
          </a:p>
          <a:p>
            <a:pPr marL="0" indent="0">
              <a:buNone/>
            </a:pPr>
            <a:endParaRPr lang="en-GB" sz="1300" b="0" i="0" u="none" strike="noStrike" dirty="0">
              <a:solidFill>
                <a:srgbClr val="212529"/>
              </a:solidFill>
              <a:effectLst/>
            </a:endParaRPr>
          </a:p>
          <a:p>
            <a:r>
              <a:rPr lang="en-GB" dirty="0">
                <a:solidFill>
                  <a:srgbClr val="212529"/>
                </a:solidFill>
              </a:rPr>
              <a:t>I</a:t>
            </a:r>
            <a:r>
              <a:rPr lang="en-GB" b="0" i="0" u="none" strike="noStrike" dirty="0">
                <a:solidFill>
                  <a:srgbClr val="212529"/>
                </a:solidFill>
                <a:effectLst/>
              </a:rPr>
              <a:t>nquiry is </a:t>
            </a:r>
            <a:r>
              <a:rPr lang="en-GB" b="0" i="0" u="none" strike="noStrike" dirty="0">
                <a:solidFill>
                  <a:srgbClr val="0070C0"/>
                </a:solidFill>
                <a:effectLst/>
              </a:rPr>
              <a:t>reduced to a mechanical process </a:t>
            </a:r>
            <a:r>
              <a:rPr lang="en-GB" dirty="0">
                <a:solidFill>
                  <a:srgbClr val="212529"/>
                </a:solidFill>
              </a:rPr>
              <a:t>with no </a:t>
            </a:r>
            <a:r>
              <a:rPr lang="en-GB" b="0" i="0" u="none" strike="noStrike" dirty="0">
                <a:solidFill>
                  <a:srgbClr val="212529"/>
                </a:solidFill>
                <a:effectLst/>
              </a:rPr>
              <a:t>spirit of wonder and puzzlement.</a:t>
            </a:r>
          </a:p>
          <a:p>
            <a:pPr marL="0" indent="0">
              <a:buNone/>
            </a:pPr>
            <a:endParaRPr lang="en-GB" sz="1300" b="0" i="0" u="none" strike="noStrike" dirty="0">
              <a:solidFill>
                <a:srgbClr val="212529"/>
              </a:solidFill>
              <a:effectLst/>
            </a:endParaRPr>
          </a:p>
          <a:p>
            <a:r>
              <a:rPr lang="en-GB" dirty="0"/>
              <a:t>Without both a spirit of wonder and puzzlement and a dynamic process, inquiry is </a:t>
            </a:r>
            <a:r>
              <a:rPr lang="en-GB" dirty="0">
                <a:solidFill>
                  <a:srgbClr val="0070C0"/>
                </a:solidFill>
              </a:rPr>
              <a:t>reduced to a thoughtless fact-finding activity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sz="1300" dirty="0"/>
          </a:p>
          <a:p>
            <a:r>
              <a:rPr lang="en-GB" dirty="0"/>
              <a:t>Increasing </a:t>
            </a:r>
            <a:r>
              <a:rPr lang="en-GB" dirty="0">
                <a:solidFill>
                  <a:srgbClr val="0070C0"/>
                </a:solidFill>
              </a:rPr>
              <a:t>emphasis on the “engineering of learning” </a:t>
            </a:r>
            <a:r>
              <a:rPr lang="en-GB" dirty="0"/>
              <a:t>based on ‘hard evidence’ from the field of cognitive science endangers the possibility of inquiry.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207A04-49C1-FE5B-7839-C9D85D460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20572" y="1018624"/>
            <a:ext cx="4312640" cy="448510"/>
          </a:xfrm>
        </p:spPr>
        <p:txBody>
          <a:bodyPr/>
          <a:lstStyle/>
          <a:p>
            <a:r>
              <a:rPr lang="en-GB" dirty="0"/>
              <a:t>Recovering the Promise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2FF70-E24C-EB3F-4324-48D963E02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20571" y="1385249"/>
            <a:ext cx="4331870" cy="3484408"/>
          </a:xfrm>
        </p:spPr>
        <p:txBody>
          <a:bodyPr anchor="ctr">
            <a:normAutofit fontScale="62500" lnSpcReduction="20000"/>
          </a:bodyPr>
          <a:lstStyle/>
          <a:p>
            <a:r>
              <a:rPr lang="en-GB" dirty="0">
                <a:solidFill>
                  <a:srgbClr val="000000"/>
                </a:solidFill>
              </a:rPr>
              <a:t>Inquiry is: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a </a:t>
            </a:r>
            <a:r>
              <a:rPr lang="en-GB" dirty="0">
                <a:solidFill>
                  <a:srgbClr val="0070C0"/>
                </a:solidFill>
              </a:rPr>
              <a:t>stance of wonder and puzzlement</a:t>
            </a:r>
            <a:r>
              <a:rPr lang="en-GB" dirty="0">
                <a:solidFill>
                  <a:srgbClr val="000000"/>
                </a:solidFill>
              </a:rPr>
              <a:t> that leads to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a </a:t>
            </a:r>
            <a:r>
              <a:rPr lang="en-GB" dirty="0">
                <a:solidFill>
                  <a:srgbClr val="0070C0"/>
                </a:solidFill>
              </a:rPr>
              <a:t>dynamic process </a:t>
            </a:r>
            <a:r>
              <a:rPr lang="en-GB" dirty="0">
                <a:solidFill>
                  <a:srgbClr val="000000"/>
                </a:solidFill>
              </a:rPr>
              <a:t>of coming to know and understand the world and ourselves in it as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the basis for </a:t>
            </a:r>
            <a:r>
              <a:rPr lang="en-GB" dirty="0">
                <a:solidFill>
                  <a:srgbClr val="0070C0"/>
                </a:solidFill>
              </a:rPr>
              <a:t>responsible participation in community</a:t>
            </a:r>
          </a:p>
          <a:p>
            <a:pPr marL="0" indent="0" algn="r">
              <a:buNone/>
            </a:pPr>
            <a:r>
              <a:rPr lang="en-GB" sz="1400" dirty="0">
                <a:solidFill>
                  <a:srgbClr val="000000"/>
                </a:solidFill>
              </a:rPr>
              <a:t>Stripling &amp; Toerien (2021), UK School Library Association Keynote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300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ESIFC/FOSIL is a sound instructional model of this </a:t>
            </a:r>
            <a:r>
              <a:rPr lang="en-GB" dirty="0">
                <a:solidFill>
                  <a:srgbClr val="0070C0"/>
                </a:solidFill>
              </a:rPr>
              <a:t>dynamic process </a:t>
            </a:r>
            <a:r>
              <a:rPr lang="en-GB" i="1" dirty="0">
                <a:solidFill>
                  <a:srgbClr val="000000"/>
                </a:solidFill>
              </a:rPr>
              <a:t>and</a:t>
            </a:r>
            <a:r>
              <a:rPr lang="en-GB" dirty="0">
                <a:solidFill>
                  <a:srgbClr val="000000"/>
                </a:solidFill>
              </a:rPr>
              <a:t> a deeply considered </a:t>
            </a:r>
            <a:r>
              <a:rPr lang="en-GB" dirty="0">
                <a:solidFill>
                  <a:srgbClr val="0070C0"/>
                </a:solidFill>
              </a:rPr>
              <a:t>PK-12 framework of associated skills</a:t>
            </a:r>
          </a:p>
          <a:p>
            <a:pPr marL="0" indent="0">
              <a:buNone/>
            </a:pPr>
            <a:endParaRPr lang="en-GB" sz="400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In school, this dynamic process is directed towards </a:t>
            </a:r>
            <a:r>
              <a:rPr lang="en-GB" dirty="0">
                <a:solidFill>
                  <a:srgbClr val="0070C0"/>
                </a:solidFill>
              </a:rPr>
              <a:t>learning disciplinary knowledge/subject area content</a:t>
            </a:r>
            <a:r>
              <a:rPr lang="en-GB" dirty="0">
                <a:solidFill>
                  <a:srgbClr val="000000"/>
                </a:solidFill>
              </a:rPr>
              <a:t> in an interdisciplinary way/as a coherent whole</a:t>
            </a:r>
          </a:p>
          <a:p>
            <a:pPr marL="0" indent="0">
              <a:buNone/>
            </a:pPr>
            <a:endParaRPr lang="en-GB" sz="300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ESIFC/FOSIL has </a:t>
            </a:r>
            <a:r>
              <a:rPr lang="en-GB" dirty="0">
                <a:solidFill>
                  <a:srgbClr val="0070C0"/>
                </a:solidFill>
              </a:rPr>
              <a:t>engaged and empowered inquirers </a:t>
            </a:r>
            <a:r>
              <a:rPr lang="en-GB" dirty="0">
                <a:solidFill>
                  <a:srgbClr val="000000"/>
                </a:solidFill>
              </a:rPr>
              <a:t>– as reflected in the Portraits &amp; Attributes – as its end </a:t>
            </a:r>
            <a:r>
              <a:rPr lang="en-GB" i="1" dirty="0">
                <a:solidFill>
                  <a:srgbClr val="000000"/>
                </a:solidFill>
              </a:rPr>
              <a:t>and</a:t>
            </a:r>
            <a:r>
              <a:rPr lang="en-GB" dirty="0">
                <a:solidFill>
                  <a:srgbClr val="000000"/>
                </a:solidFill>
              </a:rPr>
              <a:t> is the means to this end</a:t>
            </a:r>
          </a:p>
        </p:txBody>
      </p:sp>
    </p:spTree>
    <p:extLst>
      <p:ext uri="{BB962C8B-B14F-4D97-AF65-F5344CB8AC3E}">
        <p14:creationId xmlns:p14="http://schemas.microsoft.com/office/powerpoint/2010/main" val="94463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4026"/>
            <a:ext cx="3276451" cy="1467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100"/>
              <a:t>Blanchelande College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5EB1A00-A350-DB2F-4A82-F0368F00D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154674"/>
            <a:ext cx="3182691" cy="2490501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1100" dirty="0"/>
              <a:t>PK-12 Independent Catholic Day School</a:t>
            </a:r>
          </a:p>
          <a:p>
            <a:pPr defTabSz="914400"/>
            <a:r>
              <a:rPr lang="en-US" sz="1100" dirty="0"/>
              <a:t>Fully coeducational</a:t>
            </a:r>
          </a:p>
          <a:p>
            <a:pPr defTabSz="914400"/>
            <a:r>
              <a:rPr lang="en-US" sz="1100" dirty="0"/>
              <a:t>450 students</a:t>
            </a:r>
          </a:p>
          <a:p>
            <a:pPr defTabSz="914400"/>
            <a:r>
              <a:rPr lang="en-US" sz="1100" dirty="0"/>
              <a:t>Guernsey, Channel Islands</a:t>
            </a:r>
          </a:p>
          <a:p>
            <a:pPr defTabSz="914400"/>
            <a:r>
              <a:rPr lang="en-US" sz="1100" dirty="0"/>
              <a:t>Secondary (Grade 6-12) Library opened in September 2020 along with first cohort of Sixth Form (Grade 11-12)</a:t>
            </a:r>
          </a:p>
          <a:p>
            <a:pPr defTabSz="914400"/>
            <a:r>
              <a:rPr lang="en-US" sz="1100" dirty="0"/>
              <a:t>First professionally qualified Teacher-Librarian September 2021</a:t>
            </a:r>
          </a:p>
          <a:p>
            <a:pPr defTabSz="914400"/>
            <a:r>
              <a:rPr lang="en-US" sz="1100" dirty="0"/>
              <a:t>Second professionally qualified Teacher-Librarian February 2023</a:t>
            </a:r>
          </a:p>
          <a:p>
            <a:pPr indent="-228600" defTabSz="914400"/>
            <a:endParaRPr lang="en-US" sz="1100" dirty="0"/>
          </a:p>
        </p:txBody>
      </p:sp>
      <p:pic>
        <p:nvPicPr>
          <p:cNvPr id="8" name="Content Placeholder 7" descr="A swimming pool in a large field&#10;&#10;Description automatically generated">
            <a:extLst>
              <a:ext uri="{FF2B5EF4-FFF2-40B4-BE49-F238E27FC236}">
                <a16:creationId xmlns:a16="http://schemas.microsoft.com/office/drawing/2014/main" id="{08CAE4E7-1379-971A-B157-64A64264F8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497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870849" y="592330"/>
            <a:ext cx="2911059" cy="11588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Hello!</a:t>
            </a:r>
            <a:endParaRPr sz="5400" dirty="0"/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4074817" y="1171768"/>
            <a:ext cx="4568523" cy="30241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I am Barbara Stripling.</a:t>
            </a:r>
            <a:endParaRPr sz="20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Former school librarian, library administrator, library educator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Creator of Stripling Model of Inquiry; Developer of </a:t>
            </a:r>
            <a:r>
              <a:rPr lang="en" sz="2000" i="1" dirty="0"/>
              <a:t>Empire State Information Fluency Continuum</a:t>
            </a:r>
            <a:r>
              <a:rPr lang="en" sz="2000" dirty="0"/>
              <a:t> </a:t>
            </a:r>
            <a:endParaRPr sz="20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 bstripli@syr.edu</a:t>
            </a:r>
            <a:endParaRPr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659202-D8AD-416E-9A00-0C1C2DF6DE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31" y="1791861"/>
            <a:ext cx="2674697" cy="17840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Heroic Inquiry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34F7C-5960-6ED9-F59C-BCBBB78B3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798" y="1139587"/>
            <a:ext cx="3868340" cy="437395"/>
          </a:xfrm>
        </p:spPr>
        <p:txBody>
          <a:bodyPr anchor="ctr"/>
          <a:lstStyle/>
          <a:p>
            <a:pPr algn="ctr"/>
            <a:r>
              <a:rPr lang="en-GB" dirty="0"/>
              <a:t>Hero’s Journey</a:t>
            </a:r>
          </a:p>
        </p:txBody>
      </p:sp>
      <p:pic>
        <p:nvPicPr>
          <p:cNvPr id="8" name="Content Placeholder 7" descr="A close up of a painting&#10;&#10;Description automatically generated">
            <a:extLst>
              <a:ext uri="{FF2B5EF4-FFF2-40B4-BE49-F238E27FC236}">
                <a16:creationId xmlns:a16="http://schemas.microsoft.com/office/drawing/2014/main" id="{8D702897-9B98-CE62-3CA4-31E6099175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38" y="1886804"/>
            <a:ext cx="4126744" cy="204061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BC458-F041-88EB-3153-D27666B0A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4771" y="1139587"/>
            <a:ext cx="3887391" cy="437396"/>
          </a:xfrm>
        </p:spPr>
        <p:txBody>
          <a:bodyPr anchor="ctr"/>
          <a:lstStyle/>
          <a:p>
            <a:pPr algn="ctr"/>
            <a:r>
              <a:rPr lang="en-GB" dirty="0"/>
              <a:t>Journey of Heroic Inquiry</a:t>
            </a:r>
          </a:p>
        </p:txBody>
      </p:sp>
      <p:pic>
        <p:nvPicPr>
          <p:cNvPr id="10" name="Content Placeholder 9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A4CF5D63-97D0-6F21-FF51-44F0DAAC46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104" y="1576982"/>
            <a:ext cx="3527002" cy="3072995"/>
          </a:xfrm>
        </p:spPr>
      </p:pic>
    </p:spTree>
    <p:extLst>
      <p:ext uri="{BB962C8B-B14F-4D97-AF65-F5344CB8AC3E}">
        <p14:creationId xmlns:p14="http://schemas.microsoft.com/office/powerpoint/2010/main" val="2368275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8E7A5B-B0B8-4078-9983-861B325B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959556" cy="846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600" dirty="0"/>
              <a:t>Signature Work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92865"/>
            <a:ext cx="373130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2F29F-1139-403B-8BB9-F5FAE20FC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039" y="1747878"/>
            <a:ext cx="3958549" cy="29846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500" dirty="0"/>
              <a:t>A Signature Work is</a:t>
            </a:r>
          </a:p>
          <a:p>
            <a:pPr lvl="1" indent="-228600" defTabSz="914400"/>
            <a:r>
              <a:rPr lang="en-US" sz="1500" dirty="0"/>
              <a:t>an </a:t>
            </a: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inquiry-based</a:t>
            </a:r>
            <a:r>
              <a:rPr lang="en-US" sz="1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exploration</a:t>
            </a:r>
            <a:endParaRPr lang="en-US" sz="1500" dirty="0"/>
          </a:p>
          <a:p>
            <a:pPr lvl="1" indent="-228600" defTabSz="914400"/>
            <a:r>
              <a:rPr lang="en-US" sz="1500" dirty="0"/>
              <a:t>of a </a:t>
            </a: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significant</a:t>
            </a:r>
            <a:r>
              <a:rPr lang="en-US" sz="1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issue</a:t>
            </a:r>
            <a:r>
              <a:rPr lang="en-US" sz="1500" dirty="0"/>
              <a:t>, </a:t>
            </a:r>
            <a:r>
              <a:rPr lang="en-US" sz="1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problem</a:t>
            </a:r>
            <a:r>
              <a:rPr lang="en-US" sz="1500" dirty="0"/>
              <a:t> or </a:t>
            </a:r>
            <a:r>
              <a:rPr lang="en-US" sz="15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</a:t>
            </a:r>
            <a:endParaRPr lang="en-US" sz="1500" dirty="0"/>
          </a:p>
          <a:p>
            <a:pPr lvl="1" indent="-228600" defTabSz="914400"/>
            <a:r>
              <a:rPr lang="en-US" sz="1500" dirty="0"/>
              <a:t>that the </a:t>
            </a: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 </a:t>
            </a:r>
            <a:r>
              <a:rPr lang="en-US" sz="15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identifies &amp; defines</a:t>
            </a:r>
            <a:endParaRPr lang="en-US" sz="1500" dirty="0">
              <a:solidFill>
                <a:srgbClr val="0070C0"/>
              </a:solidFill>
            </a:endParaRPr>
          </a:p>
          <a:p>
            <a:pPr lvl="1" indent="-228600" defTabSz="914400"/>
            <a:r>
              <a:rPr lang="en-US" sz="1500" dirty="0"/>
              <a:t>that involves </a:t>
            </a: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substantial reading, writing and reflection</a:t>
            </a:r>
            <a:endParaRPr lang="en-US" sz="1500" dirty="0"/>
          </a:p>
          <a:p>
            <a:pPr indent="-228600" defTabSz="914400"/>
            <a:r>
              <a:rPr lang="en-US" sz="1500" dirty="0"/>
              <a:t>called Signature Work because it</a:t>
            </a:r>
          </a:p>
          <a:p>
            <a:pPr lvl="1" indent="-228600" defTabSz="914400"/>
            <a:r>
              <a:rPr lang="en-US" sz="1500" dirty="0"/>
              <a:t>reflects the </a:t>
            </a: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high level of personalization</a:t>
            </a:r>
            <a:r>
              <a:rPr lang="en-US" sz="1500" dirty="0"/>
              <a:t> and </a:t>
            </a: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individual initiative </a:t>
            </a:r>
            <a:r>
              <a:rPr lang="en-US" sz="1500" dirty="0"/>
              <a:t>involved</a:t>
            </a:r>
          </a:p>
          <a:p>
            <a:pPr lvl="1" indent="-228600" defTabSz="914400"/>
            <a:r>
              <a:rPr lang="en-US" sz="1500" dirty="0"/>
              <a:t>and so bears the </a:t>
            </a: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student’s distinctive imprint</a:t>
            </a:r>
            <a:endParaRPr lang="en-US" sz="1500" dirty="0"/>
          </a:p>
          <a:p>
            <a:pPr lvl="1" indent="-228600" defTabSz="914400"/>
            <a:endParaRPr lang="en-US" sz="15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268085"/>
            <a:ext cx="3634116" cy="219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A4B13D97-0394-790F-F831-61E307D4EC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567" y="583530"/>
            <a:ext cx="3298075" cy="15948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2629109"/>
            <a:ext cx="3634116" cy="219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7" descr="A black and white image of a person's head&#10;&#10;Description automatically generated with medium confidence">
            <a:extLst>
              <a:ext uri="{FF2B5EF4-FFF2-40B4-BE49-F238E27FC236}">
                <a16:creationId xmlns:a16="http://schemas.microsoft.com/office/drawing/2014/main" id="{F40C868D-2A82-677A-4434-165CC8572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93213" y="2780920"/>
            <a:ext cx="2335385" cy="18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37144"/>
          </a:xfrm>
        </p:spPr>
        <p:txBody>
          <a:bodyPr>
            <a:normAutofit/>
          </a:bodyPr>
          <a:lstStyle/>
          <a:p>
            <a:r>
              <a:rPr lang="en-GB" sz="3600" dirty="0"/>
              <a:t>Signature Work in Each Key Stage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9D02187-69DC-D410-98EB-FE1CB32FABCC}"/>
              </a:ext>
            </a:extLst>
          </p:cNvPr>
          <p:cNvSpPr/>
          <p:nvPr/>
        </p:nvSpPr>
        <p:spPr>
          <a:xfrm>
            <a:off x="820511" y="4590854"/>
            <a:ext cx="7502979" cy="382614"/>
          </a:xfrm>
          <a:prstGeom prst="roundRect">
            <a:avLst/>
          </a:prstGeom>
          <a:noFill/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082911482">
                  <a:custGeom>
                    <a:avLst/>
                    <a:gdLst>
                      <a:gd name="connsiteX0" fmla="*/ 0 w 7502979"/>
                      <a:gd name="connsiteY0" fmla="*/ 96159 h 576942"/>
                      <a:gd name="connsiteX1" fmla="*/ 96159 w 7502979"/>
                      <a:gd name="connsiteY1" fmla="*/ 0 h 576942"/>
                      <a:gd name="connsiteX2" fmla="*/ 7406820 w 7502979"/>
                      <a:gd name="connsiteY2" fmla="*/ 0 h 576942"/>
                      <a:gd name="connsiteX3" fmla="*/ 7502979 w 7502979"/>
                      <a:gd name="connsiteY3" fmla="*/ 96159 h 576942"/>
                      <a:gd name="connsiteX4" fmla="*/ 7502979 w 7502979"/>
                      <a:gd name="connsiteY4" fmla="*/ 480783 h 576942"/>
                      <a:gd name="connsiteX5" fmla="*/ 7406820 w 7502979"/>
                      <a:gd name="connsiteY5" fmla="*/ 576942 h 576942"/>
                      <a:gd name="connsiteX6" fmla="*/ 96159 w 7502979"/>
                      <a:gd name="connsiteY6" fmla="*/ 576942 h 576942"/>
                      <a:gd name="connsiteX7" fmla="*/ 0 w 7502979"/>
                      <a:gd name="connsiteY7" fmla="*/ 480783 h 576942"/>
                      <a:gd name="connsiteX8" fmla="*/ 0 w 7502979"/>
                      <a:gd name="connsiteY8" fmla="*/ 96159 h 57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2979" h="576942" extrusionOk="0">
                        <a:moveTo>
                          <a:pt x="0" y="96159"/>
                        </a:moveTo>
                        <a:cubicBezTo>
                          <a:pt x="1676" y="38589"/>
                          <a:pt x="50341" y="318"/>
                          <a:pt x="96159" y="0"/>
                        </a:cubicBezTo>
                        <a:cubicBezTo>
                          <a:pt x="2215056" y="-61894"/>
                          <a:pt x="5231784" y="-120946"/>
                          <a:pt x="7406820" y="0"/>
                        </a:cubicBezTo>
                        <a:cubicBezTo>
                          <a:pt x="7455046" y="-3878"/>
                          <a:pt x="7508846" y="50674"/>
                          <a:pt x="7502979" y="96159"/>
                        </a:cubicBezTo>
                        <a:cubicBezTo>
                          <a:pt x="7473358" y="151597"/>
                          <a:pt x="7501182" y="411143"/>
                          <a:pt x="7502979" y="480783"/>
                        </a:cubicBezTo>
                        <a:cubicBezTo>
                          <a:pt x="7506447" y="529276"/>
                          <a:pt x="7459098" y="572486"/>
                          <a:pt x="7406820" y="576942"/>
                        </a:cubicBezTo>
                        <a:cubicBezTo>
                          <a:pt x="5756960" y="559251"/>
                          <a:pt x="1167113" y="733347"/>
                          <a:pt x="96159" y="576942"/>
                        </a:cubicBezTo>
                        <a:cubicBezTo>
                          <a:pt x="52184" y="577403"/>
                          <a:pt x="-256" y="526016"/>
                          <a:pt x="0" y="480783"/>
                        </a:cubicBezTo>
                        <a:cubicBezTo>
                          <a:pt x="-24735" y="290142"/>
                          <a:pt x="-20911" y="223641"/>
                          <a:pt x="0" y="961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 K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Art, Computing, English, Geography, History, Maths, Science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266C776-F51A-FFEE-28E4-32906FD2039F}"/>
              </a:ext>
            </a:extLst>
          </p:cNvPr>
          <p:cNvSpPr/>
          <p:nvPr/>
        </p:nvSpPr>
        <p:spPr>
          <a:xfrm>
            <a:off x="820511" y="3961432"/>
            <a:ext cx="7502979" cy="576942"/>
          </a:xfrm>
          <a:prstGeom prst="roundRect">
            <a:avLst/>
          </a:prstGeom>
          <a:noFill/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42799197">
                  <a:custGeom>
                    <a:avLst/>
                    <a:gdLst>
                      <a:gd name="connsiteX0" fmla="*/ 0 w 7502979"/>
                      <a:gd name="connsiteY0" fmla="*/ 96159 h 576942"/>
                      <a:gd name="connsiteX1" fmla="*/ 96159 w 7502979"/>
                      <a:gd name="connsiteY1" fmla="*/ 0 h 576942"/>
                      <a:gd name="connsiteX2" fmla="*/ 7406820 w 7502979"/>
                      <a:gd name="connsiteY2" fmla="*/ 0 h 576942"/>
                      <a:gd name="connsiteX3" fmla="*/ 7502979 w 7502979"/>
                      <a:gd name="connsiteY3" fmla="*/ 96159 h 576942"/>
                      <a:gd name="connsiteX4" fmla="*/ 7502979 w 7502979"/>
                      <a:gd name="connsiteY4" fmla="*/ 480783 h 576942"/>
                      <a:gd name="connsiteX5" fmla="*/ 7406820 w 7502979"/>
                      <a:gd name="connsiteY5" fmla="*/ 576942 h 576942"/>
                      <a:gd name="connsiteX6" fmla="*/ 96159 w 7502979"/>
                      <a:gd name="connsiteY6" fmla="*/ 576942 h 576942"/>
                      <a:gd name="connsiteX7" fmla="*/ 0 w 7502979"/>
                      <a:gd name="connsiteY7" fmla="*/ 480783 h 576942"/>
                      <a:gd name="connsiteX8" fmla="*/ 0 w 7502979"/>
                      <a:gd name="connsiteY8" fmla="*/ 96159 h 57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2979" h="576942" extrusionOk="0">
                        <a:moveTo>
                          <a:pt x="0" y="96159"/>
                        </a:moveTo>
                        <a:cubicBezTo>
                          <a:pt x="-7461" y="50564"/>
                          <a:pt x="43960" y="-29"/>
                          <a:pt x="96159" y="0"/>
                        </a:cubicBezTo>
                        <a:cubicBezTo>
                          <a:pt x="2307942" y="116959"/>
                          <a:pt x="4974685" y="-89117"/>
                          <a:pt x="7406820" y="0"/>
                        </a:cubicBezTo>
                        <a:cubicBezTo>
                          <a:pt x="7464418" y="-7012"/>
                          <a:pt x="7509398" y="48598"/>
                          <a:pt x="7502979" y="96159"/>
                        </a:cubicBezTo>
                        <a:cubicBezTo>
                          <a:pt x="7477411" y="287063"/>
                          <a:pt x="7531417" y="296093"/>
                          <a:pt x="7502979" y="480783"/>
                        </a:cubicBezTo>
                        <a:cubicBezTo>
                          <a:pt x="7503128" y="532593"/>
                          <a:pt x="7461293" y="580860"/>
                          <a:pt x="7406820" y="576942"/>
                        </a:cubicBezTo>
                        <a:cubicBezTo>
                          <a:pt x="6451777" y="471254"/>
                          <a:pt x="2738158" y="506244"/>
                          <a:pt x="96159" y="576942"/>
                        </a:cubicBezTo>
                        <a:cubicBezTo>
                          <a:pt x="44811" y="577725"/>
                          <a:pt x="2276" y="542327"/>
                          <a:pt x="0" y="480783"/>
                        </a:cubicBezTo>
                        <a:cubicBezTo>
                          <a:pt x="7333" y="389564"/>
                          <a:pt x="27030" y="140283"/>
                          <a:pt x="0" y="961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 5: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 &amp; Design, English, Library, Maths, Theology, Science – subject specialist teachers who teach in both primary and secondary phases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55B704F-5602-8E22-B5E7-69335C45F5A5}"/>
              </a:ext>
            </a:extLst>
          </p:cNvPr>
          <p:cNvSpPr/>
          <p:nvPr/>
        </p:nvSpPr>
        <p:spPr>
          <a:xfrm>
            <a:off x="820511" y="3526339"/>
            <a:ext cx="7502979" cy="382615"/>
          </a:xfrm>
          <a:prstGeom prst="roundRect">
            <a:avLst/>
          </a:prstGeom>
          <a:noFill/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173784308">
                  <a:custGeom>
                    <a:avLst/>
                    <a:gdLst>
                      <a:gd name="connsiteX0" fmla="*/ 0 w 7502979"/>
                      <a:gd name="connsiteY0" fmla="*/ 96159 h 576942"/>
                      <a:gd name="connsiteX1" fmla="*/ 96159 w 7502979"/>
                      <a:gd name="connsiteY1" fmla="*/ 0 h 576942"/>
                      <a:gd name="connsiteX2" fmla="*/ 7406820 w 7502979"/>
                      <a:gd name="connsiteY2" fmla="*/ 0 h 576942"/>
                      <a:gd name="connsiteX3" fmla="*/ 7502979 w 7502979"/>
                      <a:gd name="connsiteY3" fmla="*/ 96159 h 576942"/>
                      <a:gd name="connsiteX4" fmla="*/ 7502979 w 7502979"/>
                      <a:gd name="connsiteY4" fmla="*/ 480783 h 576942"/>
                      <a:gd name="connsiteX5" fmla="*/ 7406820 w 7502979"/>
                      <a:gd name="connsiteY5" fmla="*/ 576942 h 576942"/>
                      <a:gd name="connsiteX6" fmla="*/ 96159 w 7502979"/>
                      <a:gd name="connsiteY6" fmla="*/ 576942 h 576942"/>
                      <a:gd name="connsiteX7" fmla="*/ 0 w 7502979"/>
                      <a:gd name="connsiteY7" fmla="*/ 480783 h 576942"/>
                      <a:gd name="connsiteX8" fmla="*/ 0 w 7502979"/>
                      <a:gd name="connsiteY8" fmla="*/ 96159 h 57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2979" h="576942" extrusionOk="0">
                        <a:moveTo>
                          <a:pt x="0" y="96159"/>
                        </a:moveTo>
                        <a:cubicBezTo>
                          <a:pt x="-508" y="43916"/>
                          <a:pt x="47191" y="2236"/>
                          <a:pt x="96159" y="0"/>
                        </a:cubicBezTo>
                        <a:cubicBezTo>
                          <a:pt x="2047739" y="-40312"/>
                          <a:pt x="5468987" y="-70188"/>
                          <a:pt x="7406820" y="0"/>
                        </a:cubicBezTo>
                        <a:cubicBezTo>
                          <a:pt x="7451231" y="-818"/>
                          <a:pt x="7503341" y="42349"/>
                          <a:pt x="7502979" y="96159"/>
                        </a:cubicBezTo>
                        <a:cubicBezTo>
                          <a:pt x="7495727" y="149353"/>
                          <a:pt x="7535114" y="381852"/>
                          <a:pt x="7502979" y="480783"/>
                        </a:cubicBezTo>
                        <a:cubicBezTo>
                          <a:pt x="7502628" y="538083"/>
                          <a:pt x="7450155" y="577086"/>
                          <a:pt x="7406820" y="576942"/>
                        </a:cubicBezTo>
                        <a:cubicBezTo>
                          <a:pt x="5842892" y="594293"/>
                          <a:pt x="850543" y="700288"/>
                          <a:pt x="96159" y="576942"/>
                        </a:cubicBezTo>
                        <a:cubicBezTo>
                          <a:pt x="45176" y="568000"/>
                          <a:pt x="3171" y="537851"/>
                          <a:pt x="0" y="480783"/>
                        </a:cubicBezTo>
                        <a:cubicBezTo>
                          <a:pt x="2997" y="325328"/>
                          <a:pt x="15959" y="279465"/>
                          <a:pt x="0" y="961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 8: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Computing, English, Geography, Library, Theology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EF6C667-821D-D8ED-F8E3-4287E8EB48DF}"/>
              </a:ext>
            </a:extLst>
          </p:cNvPr>
          <p:cNvSpPr/>
          <p:nvPr/>
        </p:nvSpPr>
        <p:spPr>
          <a:xfrm>
            <a:off x="820511" y="2489587"/>
            <a:ext cx="7502979" cy="984274"/>
          </a:xfrm>
          <a:prstGeom prst="roundRect">
            <a:avLst/>
          </a:prstGeom>
          <a:solidFill>
            <a:srgbClr val="E85051">
              <a:alpha val="9804"/>
            </a:srgb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794071524">
                  <a:custGeom>
                    <a:avLst/>
                    <a:gdLst>
                      <a:gd name="connsiteX0" fmla="*/ 0 w 7502979"/>
                      <a:gd name="connsiteY0" fmla="*/ 96159 h 576942"/>
                      <a:gd name="connsiteX1" fmla="*/ 96159 w 7502979"/>
                      <a:gd name="connsiteY1" fmla="*/ 0 h 576942"/>
                      <a:gd name="connsiteX2" fmla="*/ 7406820 w 7502979"/>
                      <a:gd name="connsiteY2" fmla="*/ 0 h 576942"/>
                      <a:gd name="connsiteX3" fmla="*/ 7502979 w 7502979"/>
                      <a:gd name="connsiteY3" fmla="*/ 96159 h 576942"/>
                      <a:gd name="connsiteX4" fmla="*/ 7502979 w 7502979"/>
                      <a:gd name="connsiteY4" fmla="*/ 480783 h 576942"/>
                      <a:gd name="connsiteX5" fmla="*/ 7406820 w 7502979"/>
                      <a:gd name="connsiteY5" fmla="*/ 576942 h 576942"/>
                      <a:gd name="connsiteX6" fmla="*/ 96159 w 7502979"/>
                      <a:gd name="connsiteY6" fmla="*/ 576942 h 576942"/>
                      <a:gd name="connsiteX7" fmla="*/ 0 w 7502979"/>
                      <a:gd name="connsiteY7" fmla="*/ 480783 h 576942"/>
                      <a:gd name="connsiteX8" fmla="*/ 0 w 7502979"/>
                      <a:gd name="connsiteY8" fmla="*/ 96159 h 57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2979" h="576942" extrusionOk="0">
                        <a:moveTo>
                          <a:pt x="0" y="96159"/>
                        </a:moveTo>
                        <a:cubicBezTo>
                          <a:pt x="-3137" y="41901"/>
                          <a:pt x="43073" y="-9983"/>
                          <a:pt x="96159" y="0"/>
                        </a:cubicBezTo>
                        <a:cubicBezTo>
                          <a:pt x="3111440" y="-88310"/>
                          <a:pt x="6315022" y="-77351"/>
                          <a:pt x="7406820" y="0"/>
                        </a:cubicBezTo>
                        <a:cubicBezTo>
                          <a:pt x="7468595" y="2294"/>
                          <a:pt x="7495248" y="47454"/>
                          <a:pt x="7502979" y="96159"/>
                        </a:cubicBezTo>
                        <a:cubicBezTo>
                          <a:pt x="7529470" y="179965"/>
                          <a:pt x="7470352" y="289156"/>
                          <a:pt x="7502979" y="480783"/>
                        </a:cubicBezTo>
                        <a:cubicBezTo>
                          <a:pt x="7498804" y="529371"/>
                          <a:pt x="7460252" y="582074"/>
                          <a:pt x="7406820" y="576942"/>
                        </a:cubicBezTo>
                        <a:cubicBezTo>
                          <a:pt x="5070250" y="698341"/>
                          <a:pt x="3174702" y="712487"/>
                          <a:pt x="96159" y="576942"/>
                        </a:cubicBezTo>
                        <a:cubicBezTo>
                          <a:pt x="48750" y="575555"/>
                          <a:pt x="252" y="537110"/>
                          <a:pt x="0" y="480783"/>
                        </a:cubicBezTo>
                        <a:cubicBezTo>
                          <a:pt x="-19820" y="335377"/>
                          <a:pt x="557" y="208940"/>
                          <a:pt x="0" y="961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 9: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Higher Project Qualification (optional ½ GCSE extended inquiry)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 inquiry with a 30-hour taught component AND 30-hour self-study component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2,000-word research report OR artefact and minimum 500-word research report PLUS research log PLUS oral presentation and Q&amp;A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E850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9442C78-C0DD-DEA0-8578-09C4A17FD345}"/>
              </a:ext>
            </a:extLst>
          </p:cNvPr>
          <p:cNvSpPr/>
          <p:nvPr/>
        </p:nvSpPr>
        <p:spPr>
          <a:xfrm>
            <a:off x="820511" y="1136479"/>
            <a:ext cx="7502979" cy="884563"/>
          </a:xfrm>
          <a:prstGeom prst="roundRect">
            <a:avLst/>
          </a:prstGeom>
          <a:solidFill>
            <a:srgbClr val="E85051">
              <a:alpha val="9804"/>
            </a:srgb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502979"/>
                      <a:gd name="connsiteY0" fmla="*/ 96159 h 576942"/>
                      <a:gd name="connsiteX1" fmla="*/ 96159 w 7502979"/>
                      <a:gd name="connsiteY1" fmla="*/ 0 h 576942"/>
                      <a:gd name="connsiteX2" fmla="*/ 7406820 w 7502979"/>
                      <a:gd name="connsiteY2" fmla="*/ 0 h 576942"/>
                      <a:gd name="connsiteX3" fmla="*/ 7502979 w 7502979"/>
                      <a:gd name="connsiteY3" fmla="*/ 96159 h 576942"/>
                      <a:gd name="connsiteX4" fmla="*/ 7502979 w 7502979"/>
                      <a:gd name="connsiteY4" fmla="*/ 480783 h 576942"/>
                      <a:gd name="connsiteX5" fmla="*/ 7406820 w 7502979"/>
                      <a:gd name="connsiteY5" fmla="*/ 576942 h 576942"/>
                      <a:gd name="connsiteX6" fmla="*/ 96159 w 7502979"/>
                      <a:gd name="connsiteY6" fmla="*/ 576942 h 576942"/>
                      <a:gd name="connsiteX7" fmla="*/ 0 w 7502979"/>
                      <a:gd name="connsiteY7" fmla="*/ 480783 h 576942"/>
                      <a:gd name="connsiteX8" fmla="*/ 0 w 7502979"/>
                      <a:gd name="connsiteY8" fmla="*/ 96159 h 57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2979" h="576942" extrusionOk="0">
                        <a:moveTo>
                          <a:pt x="0" y="96159"/>
                        </a:moveTo>
                        <a:cubicBezTo>
                          <a:pt x="-4484" y="40286"/>
                          <a:pt x="40103" y="1107"/>
                          <a:pt x="96159" y="0"/>
                        </a:cubicBezTo>
                        <a:cubicBezTo>
                          <a:pt x="3694953" y="132882"/>
                          <a:pt x="5468685" y="-84951"/>
                          <a:pt x="7406820" y="0"/>
                        </a:cubicBezTo>
                        <a:cubicBezTo>
                          <a:pt x="7459057" y="849"/>
                          <a:pt x="7502609" y="45097"/>
                          <a:pt x="7502979" y="96159"/>
                        </a:cubicBezTo>
                        <a:cubicBezTo>
                          <a:pt x="7509559" y="237674"/>
                          <a:pt x="7475260" y="320874"/>
                          <a:pt x="7502979" y="480783"/>
                        </a:cubicBezTo>
                        <a:cubicBezTo>
                          <a:pt x="7506988" y="534366"/>
                          <a:pt x="7462480" y="571688"/>
                          <a:pt x="7406820" y="576942"/>
                        </a:cubicBezTo>
                        <a:cubicBezTo>
                          <a:pt x="6341461" y="664581"/>
                          <a:pt x="1480415" y="504263"/>
                          <a:pt x="96159" y="576942"/>
                        </a:cubicBezTo>
                        <a:cubicBezTo>
                          <a:pt x="42194" y="568762"/>
                          <a:pt x="-3428" y="538655"/>
                          <a:pt x="0" y="480783"/>
                        </a:cubicBezTo>
                        <a:cubicBezTo>
                          <a:pt x="-14821" y="378668"/>
                          <a:pt x="2661" y="154146"/>
                          <a:pt x="0" y="961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 11-12: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Extended Project Qualification (optional ½ A-Level extended inquiry)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 inquiry with a 30-hour taught component AND 90-hour self-study component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5,000-word research report OR artefact and minimum 1,000-word research report PLUS research log PLUS oral presentation and Q&amp;A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00DD2AD-1347-C20A-58B8-A440129D1CEC}"/>
              </a:ext>
            </a:extLst>
          </p:cNvPr>
          <p:cNvSpPr/>
          <p:nvPr/>
        </p:nvSpPr>
        <p:spPr>
          <a:xfrm>
            <a:off x="820511" y="2073520"/>
            <a:ext cx="7502979" cy="363589"/>
          </a:xfrm>
          <a:prstGeom prst="roundRect">
            <a:avLst/>
          </a:prstGeom>
          <a:noFill/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502979"/>
                      <a:gd name="connsiteY0" fmla="*/ 96159 h 576942"/>
                      <a:gd name="connsiteX1" fmla="*/ 96159 w 7502979"/>
                      <a:gd name="connsiteY1" fmla="*/ 0 h 576942"/>
                      <a:gd name="connsiteX2" fmla="*/ 7406820 w 7502979"/>
                      <a:gd name="connsiteY2" fmla="*/ 0 h 576942"/>
                      <a:gd name="connsiteX3" fmla="*/ 7502979 w 7502979"/>
                      <a:gd name="connsiteY3" fmla="*/ 96159 h 576942"/>
                      <a:gd name="connsiteX4" fmla="*/ 7502979 w 7502979"/>
                      <a:gd name="connsiteY4" fmla="*/ 480783 h 576942"/>
                      <a:gd name="connsiteX5" fmla="*/ 7406820 w 7502979"/>
                      <a:gd name="connsiteY5" fmla="*/ 576942 h 576942"/>
                      <a:gd name="connsiteX6" fmla="*/ 96159 w 7502979"/>
                      <a:gd name="connsiteY6" fmla="*/ 576942 h 576942"/>
                      <a:gd name="connsiteX7" fmla="*/ 0 w 7502979"/>
                      <a:gd name="connsiteY7" fmla="*/ 480783 h 576942"/>
                      <a:gd name="connsiteX8" fmla="*/ 0 w 7502979"/>
                      <a:gd name="connsiteY8" fmla="*/ 96159 h 57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2979" h="576942" extrusionOk="0">
                        <a:moveTo>
                          <a:pt x="0" y="96159"/>
                        </a:moveTo>
                        <a:cubicBezTo>
                          <a:pt x="6862" y="44923"/>
                          <a:pt x="44990" y="4038"/>
                          <a:pt x="96159" y="0"/>
                        </a:cubicBezTo>
                        <a:cubicBezTo>
                          <a:pt x="1467755" y="123000"/>
                          <a:pt x="5684328" y="-96860"/>
                          <a:pt x="7406820" y="0"/>
                        </a:cubicBezTo>
                        <a:cubicBezTo>
                          <a:pt x="7452633" y="-5559"/>
                          <a:pt x="7506014" y="36934"/>
                          <a:pt x="7502979" y="96159"/>
                        </a:cubicBezTo>
                        <a:cubicBezTo>
                          <a:pt x="7496451" y="137484"/>
                          <a:pt x="7496455" y="303194"/>
                          <a:pt x="7502979" y="480783"/>
                        </a:cubicBezTo>
                        <a:cubicBezTo>
                          <a:pt x="7494064" y="537120"/>
                          <a:pt x="7451016" y="575484"/>
                          <a:pt x="7406820" y="576942"/>
                        </a:cubicBezTo>
                        <a:cubicBezTo>
                          <a:pt x="5123614" y="416235"/>
                          <a:pt x="1693075" y="616609"/>
                          <a:pt x="96159" y="576942"/>
                        </a:cubicBezTo>
                        <a:cubicBezTo>
                          <a:pt x="38856" y="576095"/>
                          <a:pt x="-4620" y="531797"/>
                          <a:pt x="0" y="480783"/>
                        </a:cubicBezTo>
                        <a:cubicBezTo>
                          <a:pt x="-22561" y="354405"/>
                          <a:pt x="-18258" y="141096"/>
                          <a:pt x="0" y="961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Grade 11: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Library, Personal Development Curriculum, Thought &amp; Culture </a:t>
            </a:r>
          </a:p>
        </p:txBody>
      </p:sp>
      <p:pic>
        <p:nvPicPr>
          <p:cNvPr id="4" name="Picture 3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3E54B589-7CD8-FC00-6F75-9D4C57831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" y="1113547"/>
            <a:ext cx="540000" cy="540000"/>
          </a:xfrm>
          <a:prstGeom prst="rect">
            <a:avLst/>
          </a:prstGeom>
        </p:spPr>
      </p:pic>
      <p:pic>
        <p:nvPicPr>
          <p:cNvPr id="12" name="Picture 11" descr="A grey line drawing of a person&#10;&#10;Description automatically generated">
            <a:extLst>
              <a:ext uri="{FF2B5EF4-FFF2-40B4-BE49-F238E27FC236}">
                <a16:creationId xmlns:a16="http://schemas.microsoft.com/office/drawing/2014/main" id="{0AC2B1F5-D689-9FF5-6ADB-7F7AF503D3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822" y="1130768"/>
            <a:ext cx="540000" cy="540000"/>
          </a:xfrm>
          <a:prstGeom prst="rect">
            <a:avLst/>
          </a:prstGeom>
        </p:spPr>
      </p:pic>
      <p:pic>
        <p:nvPicPr>
          <p:cNvPr id="14" name="Picture 13" descr="A logo of a geography teacher&#10;&#10;Description automatically generated">
            <a:extLst>
              <a:ext uri="{FF2B5EF4-FFF2-40B4-BE49-F238E27FC236}">
                <a16:creationId xmlns:a16="http://schemas.microsoft.com/office/drawing/2014/main" id="{E1DBD864-AFDE-FE02-E078-E64D70F531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" y="1942360"/>
            <a:ext cx="540000" cy="540000"/>
          </a:xfrm>
          <a:prstGeom prst="rect">
            <a:avLst/>
          </a:prstGeom>
        </p:spPr>
      </p:pic>
      <p:pic>
        <p:nvPicPr>
          <p:cNvPr id="16" name="Picture 15" descr="A graphic of a person holding a paper&#10;&#10;Description automatically generated">
            <a:extLst>
              <a:ext uri="{FF2B5EF4-FFF2-40B4-BE49-F238E27FC236}">
                <a16:creationId xmlns:a16="http://schemas.microsoft.com/office/drawing/2014/main" id="{EA23D066-8AD8-5298-7CC9-323B5AC30E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822" y="2230112"/>
            <a:ext cx="540000" cy="540000"/>
          </a:xfrm>
          <a:prstGeom prst="rect">
            <a:avLst/>
          </a:prstGeom>
        </p:spPr>
      </p:pic>
      <p:pic>
        <p:nvPicPr>
          <p:cNvPr id="18" name="Picture 17" descr="A person holding a scroll&#10;&#10;Description automatically generated">
            <a:extLst>
              <a:ext uri="{FF2B5EF4-FFF2-40B4-BE49-F238E27FC236}">
                <a16:creationId xmlns:a16="http://schemas.microsoft.com/office/drawing/2014/main" id="{ADE52A28-397C-1B02-DDF1-CE5B09E3BF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822" y="3329456"/>
            <a:ext cx="540000" cy="540000"/>
          </a:xfrm>
          <a:prstGeom prst="rect">
            <a:avLst/>
          </a:prstGeom>
        </p:spPr>
      </p:pic>
      <p:pic>
        <p:nvPicPr>
          <p:cNvPr id="20" name="Picture 19" descr="A graphic of a person holding a candle&#10;&#10;Description automatically generated">
            <a:extLst>
              <a:ext uri="{FF2B5EF4-FFF2-40B4-BE49-F238E27FC236}">
                <a16:creationId xmlns:a16="http://schemas.microsoft.com/office/drawing/2014/main" id="{524C6540-4B24-FA35-52E6-0C5A48192F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822" y="4428800"/>
            <a:ext cx="540000" cy="540000"/>
          </a:xfrm>
          <a:prstGeom prst="rect">
            <a:avLst/>
          </a:prstGeom>
        </p:spPr>
      </p:pic>
      <p:pic>
        <p:nvPicPr>
          <p:cNvPr id="22" name="Picture 21" descr="A logo of a person holding a circle&#10;&#10;Description automatically generated">
            <a:extLst>
              <a:ext uri="{FF2B5EF4-FFF2-40B4-BE49-F238E27FC236}">
                <a16:creationId xmlns:a16="http://schemas.microsoft.com/office/drawing/2014/main" id="{F2743BF2-9D69-E73B-B71E-181FE7AA5EC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" y="2771173"/>
            <a:ext cx="540000" cy="540000"/>
          </a:xfrm>
          <a:prstGeom prst="rect">
            <a:avLst/>
          </a:prstGeom>
        </p:spPr>
      </p:pic>
      <p:pic>
        <p:nvPicPr>
          <p:cNvPr id="24" name="Picture 23" descr="A graphic of a person holding a globe&#10;&#10;Description automatically generated">
            <a:extLst>
              <a:ext uri="{FF2B5EF4-FFF2-40B4-BE49-F238E27FC236}">
                <a16:creationId xmlns:a16="http://schemas.microsoft.com/office/drawing/2014/main" id="{C9467107-CF93-E8DC-2020-D6C4249ED83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" y="3599986"/>
            <a:ext cx="540000" cy="540000"/>
          </a:xfrm>
          <a:prstGeom prst="rect">
            <a:avLst/>
          </a:prstGeom>
        </p:spPr>
      </p:pic>
      <p:pic>
        <p:nvPicPr>
          <p:cNvPr id="26" name="Picture 25" descr="A line art of a person holding a bird and a bird&#10;&#10;Description automatically generated">
            <a:extLst>
              <a:ext uri="{FF2B5EF4-FFF2-40B4-BE49-F238E27FC236}">
                <a16:creationId xmlns:a16="http://schemas.microsoft.com/office/drawing/2014/main" id="{8866C2A7-CC72-303C-7EBB-3ADC5967530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" y="44288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3E54B589-7CD8-FC00-6F75-9D4C57831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" y="1113547"/>
            <a:ext cx="540000" cy="540000"/>
          </a:xfrm>
          <a:prstGeom prst="rect">
            <a:avLst/>
          </a:prstGeom>
        </p:spPr>
      </p:pic>
      <p:pic>
        <p:nvPicPr>
          <p:cNvPr id="12" name="Picture 11" descr="A grey line drawing of a person&#10;&#10;Description automatically generated">
            <a:extLst>
              <a:ext uri="{FF2B5EF4-FFF2-40B4-BE49-F238E27FC236}">
                <a16:creationId xmlns:a16="http://schemas.microsoft.com/office/drawing/2014/main" id="{0AC2B1F5-D689-9FF5-6ADB-7F7AF503D3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822" y="1130768"/>
            <a:ext cx="540000" cy="540000"/>
          </a:xfrm>
          <a:prstGeom prst="rect">
            <a:avLst/>
          </a:prstGeom>
        </p:spPr>
      </p:pic>
      <p:pic>
        <p:nvPicPr>
          <p:cNvPr id="14" name="Picture 13" descr="A logo of a geography teacher&#10;&#10;Description automatically generated">
            <a:extLst>
              <a:ext uri="{FF2B5EF4-FFF2-40B4-BE49-F238E27FC236}">
                <a16:creationId xmlns:a16="http://schemas.microsoft.com/office/drawing/2014/main" id="{E1DBD864-AFDE-FE02-E078-E64D70F531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" y="1942360"/>
            <a:ext cx="540000" cy="540000"/>
          </a:xfrm>
          <a:prstGeom prst="rect">
            <a:avLst/>
          </a:prstGeom>
        </p:spPr>
      </p:pic>
      <p:pic>
        <p:nvPicPr>
          <p:cNvPr id="16" name="Picture 15" descr="A graphic of a person holding a paper&#10;&#10;Description automatically generated">
            <a:extLst>
              <a:ext uri="{FF2B5EF4-FFF2-40B4-BE49-F238E27FC236}">
                <a16:creationId xmlns:a16="http://schemas.microsoft.com/office/drawing/2014/main" id="{EA23D066-8AD8-5298-7CC9-323B5AC30E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822" y="2230112"/>
            <a:ext cx="540000" cy="540000"/>
          </a:xfrm>
          <a:prstGeom prst="rect">
            <a:avLst/>
          </a:prstGeom>
        </p:spPr>
      </p:pic>
      <p:pic>
        <p:nvPicPr>
          <p:cNvPr id="18" name="Picture 17" descr="A person holding a scroll&#10;&#10;Description automatically generated">
            <a:extLst>
              <a:ext uri="{FF2B5EF4-FFF2-40B4-BE49-F238E27FC236}">
                <a16:creationId xmlns:a16="http://schemas.microsoft.com/office/drawing/2014/main" id="{ADE52A28-397C-1B02-DDF1-CE5B09E3BF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822" y="3329456"/>
            <a:ext cx="540000" cy="540000"/>
          </a:xfrm>
          <a:prstGeom prst="rect">
            <a:avLst/>
          </a:prstGeom>
        </p:spPr>
      </p:pic>
      <p:pic>
        <p:nvPicPr>
          <p:cNvPr id="20" name="Picture 19" descr="A graphic of a person holding a candle&#10;&#10;Description automatically generated">
            <a:extLst>
              <a:ext uri="{FF2B5EF4-FFF2-40B4-BE49-F238E27FC236}">
                <a16:creationId xmlns:a16="http://schemas.microsoft.com/office/drawing/2014/main" id="{524C6540-4B24-FA35-52E6-0C5A48192F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2822" y="4428800"/>
            <a:ext cx="540000" cy="540000"/>
          </a:xfrm>
          <a:prstGeom prst="rect">
            <a:avLst/>
          </a:prstGeom>
        </p:spPr>
      </p:pic>
      <p:pic>
        <p:nvPicPr>
          <p:cNvPr id="22" name="Picture 21" descr="A logo of a person holding a circle&#10;&#10;Description automatically generated">
            <a:extLst>
              <a:ext uri="{FF2B5EF4-FFF2-40B4-BE49-F238E27FC236}">
                <a16:creationId xmlns:a16="http://schemas.microsoft.com/office/drawing/2014/main" id="{F2743BF2-9D69-E73B-B71E-181FE7AA5EC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" y="2771173"/>
            <a:ext cx="540000" cy="540000"/>
          </a:xfrm>
          <a:prstGeom prst="rect">
            <a:avLst/>
          </a:prstGeom>
        </p:spPr>
      </p:pic>
      <p:pic>
        <p:nvPicPr>
          <p:cNvPr id="24" name="Picture 23" descr="A graphic of a person holding a globe&#10;&#10;Description automatically generated">
            <a:extLst>
              <a:ext uri="{FF2B5EF4-FFF2-40B4-BE49-F238E27FC236}">
                <a16:creationId xmlns:a16="http://schemas.microsoft.com/office/drawing/2014/main" id="{C9467107-CF93-E8DC-2020-D6C4249ED83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" y="3599986"/>
            <a:ext cx="540000" cy="540000"/>
          </a:xfrm>
          <a:prstGeom prst="rect">
            <a:avLst/>
          </a:prstGeom>
        </p:spPr>
      </p:pic>
      <p:pic>
        <p:nvPicPr>
          <p:cNvPr id="26" name="Picture 25" descr="A line art of a person holding a bird and a bird&#10;&#10;Description automatically generated">
            <a:extLst>
              <a:ext uri="{FF2B5EF4-FFF2-40B4-BE49-F238E27FC236}">
                <a16:creationId xmlns:a16="http://schemas.microsoft.com/office/drawing/2014/main" id="{8866C2A7-CC72-303C-7EBB-3ADC5967530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" y="4428800"/>
            <a:ext cx="540000" cy="54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D889E17-C417-8823-0803-31786724FE6F}"/>
              </a:ext>
            </a:extLst>
          </p:cNvPr>
          <p:cNvGrpSpPr/>
          <p:nvPr/>
        </p:nvGrpSpPr>
        <p:grpSpPr>
          <a:xfrm>
            <a:off x="820511" y="1136479"/>
            <a:ext cx="7502979" cy="3836989"/>
            <a:chOff x="820511" y="1136479"/>
            <a:chExt cx="7502979" cy="383698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64F0350-05B3-760D-61D6-56DB3E3FF621}"/>
                </a:ext>
              </a:extLst>
            </p:cNvPr>
            <p:cNvSpPr/>
            <p:nvPr/>
          </p:nvSpPr>
          <p:spPr>
            <a:xfrm>
              <a:off x="820511" y="4590854"/>
              <a:ext cx="7502979" cy="382614"/>
            </a:xfrm>
            <a:custGeom>
              <a:avLst/>
              <a:gdLst>
                <a:gd name="connsiteX0" fmla="*/ 0 w 7502979"/>
                <a:gd name="connsiteY0" fmla="*/ 63770 h 382614"/>
                <a:gd name="connsiteX1" fmla="*/ 63770 w 7502979"/>
                <a:gd name="connsiteY1" fmla="*/ 0 h 382614"/>
                <a:gd name="connsiteX2" fmla="*/ 7439209 w 7502979"/>
                <a:gd name="connsiteY2" fmla="*/ 0 h 382614"/>
                <a:gd name="connsiteX3" fmla="*/ 7502979 w 7502979"/>
                <a:gd name="connsiteY3" fmla="*/ 63770 h 382614"/>
                <a:gd name="connsiteX4" fmla="*/ 7502979 w 7502979"/>
                <a:gd name="connsiteY4" fmla="*/ 318844 h 382614"/>
                <a:gd name="connsiteX5" fmla="*/ 7439209 w 7502979"/>
                <a:gd name="connsiteY5" fmla="*/ 382614 h 382614"/>
                <a:gd name="connsiteX6" fmla="*/ 63770 w 7502979"/>
                <a:gd name="connsiteY6" fmla="*/ 382614 h 382614"/>
                <a:gd name="connsiteX7" fmla="*/ 0 w 7502979"/>
                <a:gd name="connsiteY7" fmla="*/ 318844 h 382614"/>
                <a:gd name="connsiteX8" fmla="*/ 0 w 7502979"/>
                <a:gd name="connsiteY8" fmla="*/ 63770 h 38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382614" extrusionOk="0">
                  <a:moveTo>
                    <a:pt x="0" y="63770"/>
                  </a:moveTo>
                  <a:cubicBezTo>
                    <a:pt x="1376" y="24886"/>
                    <a:pt x="29677" y="49"/>
                    <a:pt x="63770" y="0"/>
                  </a:cubicBezTo>
                  <a:cubicBezTo>
                    <a:pt x="1023141" y="-61894"/>
                    <a:pt x="6086863" y="-120946"/>
                    <a:pt x="7439209" y="0"/>
                  </a:cubicBezTo>
                  <a:cubicBezTo>
                    <a:pt x="7472699" y="-1374"/>
                    <a:pt x="7504479" y="30499"/>
                    <a:pt x="7502979" y="63770"/>
                  </a:cubicBezTo>
                  <a:cubicBezTo>
                    <a:pt x="7516659" y="155471"/>
                    <a:pt x="7516542" y="276260"/>
                    <a:pt x="7502979" y="318844"/>
                  </a:cubicBezTo>
                  <a:cubicBezTo>
                    <a:pt x="7506923" y="348817"/>
                    <a:pt x="7473949" y="380039"/>
                    <a:pt x="7439209" y="382614"/>
                  </a:cubicBezTo>
                  <a:cubicBezTo>
                    <a:pt x="5690317" y="364923"/>
                    <a:pt x="1074569" y="539019"/>
                    <a:pt x="63770" y="382614"/>
                  </a:cubicBezTo>
                  <a:cubicBezTo>
                    <a:pt x="30200" y="382697"/>
                    <a:pt x="-200" y="347934"/>
                    <a:pt x="0" y="318844"/>
                  </a:cubicBezTo>
                  <a:cubicBezTo>
                    <a:pt x="2089" y="216825"/>
                    <a:pt x="1047" y="136702"/>
                    <a:pt x="0" y="63770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408291148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K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Signature Work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F19E6CD-9ABB-C3F5-F0C2-E4D6D27A4414}"/>
                </a:ext>
              </a:extLst>
            </p:cNvPr>
            <p:cNvSpPr/>
            <p:nvPr/>
          </p:nvSpPr>
          <p:spPr>
            <a:xfrm>
              <a:off x="820511" y="3961432"/>
              <a:ext cx="7502979" cy="576942"/>
            </a:xfrm>
            <a:custGeom>
              <a:avLst/>
              <a:gdLst>
                <a:gd name="connsiteX0" fmla="*/ 0 w 7502979"/>
                <a:gd name="connsiteY0" fmla="*/ 96159 h 576942"/>
                <a:gd name="connsiteX1" fmla="*/ 96159 w 7502979"/>
                <a:gd name="connsiteY1" fmla="*/ 0 h 576942"/>
                <a:gd name="connsiteX2" fmla="*/ 7406820 w 7502979"/>
                <a:gd name="connsiteY2" fmla="*/ 0 h 576942"/>
                <a:gd name="connsiteX3" fmla="*/ 7502979 w 7502979"/>
                <a:gd name="connsiteY3" fmla="*/ 96159 h 576942"/>
                <a:gd name="connsiteX4" fmla="*/ 7502979 w 7502979"/>
                <a:gd name="connsiteY4" fmla="*/ 480783 h 576942"/>
                <a:gd name="connsiteX5" fmla="*/ 7406820 w 7502979"/>
                <a:gd name="connsiteY5" fmla="*/ 576942 h 576942"/>
                <a:gd name="connsiteX6" fmla="*/ 96159 w 7502979"/>
                <a:gd name="connsiteY6" fmla="*/ 576942 h 576942"/>
                <a:gd name="connsiteX7" fmla="*/ 0 w 7502979"/>
                <a:gd name="connsiteY7" fmla="*/ 480783 h 576942"/>
                <a:gd name="connsiteX8" fmla="*/ 0 w 7502979"/>
                <a:gd name="connsiteY8" fmla="*/ 96159 h 57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576942" extrusionOk="0">
                  <a:moveTo>
                    <a:pt x="0" y="96159"/>
                  </a:moveTo>
                  <a:cubicBezTo>
                    <a:pt x="-7461" y="50564"/>
                    <a:pt x="43960" y="-29"/>
                    <a:pt x="96159" y="0"/>
                  </a:cubicBezTo>
                  <a:cubicBezTo>
                    <a:pt x="2307942" y="116959"/>
                    <a:pt x="4974685" y="-89117"/>
                    <a:pt x="7406820" y="0"/>
                  </a:cubicBezTo>
                  <a:cubicBezTo>
                    <a:pt x="7464418" y="-7012"/>
                    <a:pt x="7509398" y="48598"/>
                    <a:pt x="7502979" y="96159"/>
                  </a:cubicBezTo>
                  <a:cubicBezTo>
                    <a:pt x="7477411" y="287063"/>
                    <a:pt x="7531417" y="296093"/>
                    <a:pt x="7502979" y="480783"/>
                  </a:cubicBezTo>
                  <a:cubicBezTo>
                    <a:pt x="7503128" y="532593"/>
                    <a:pt x="7461293" y="580860"/>
                    <a:pt x="7406820" y="576942"/>
                  </a:cubicBezTo>
                  <a:cubicBezTo>
                    <a:pt x="6451777" y="471254"/>
                    <a:pt x="2738158" y="506244"/>
                    <a:pt x="96159" y="576942"/>
                  </a:cubicBezTo>
                  <a:cubicBezTo>
                    <a:pt x="44811" y="577725"/>
                    <a:pt x="2276" y="542327"/>
                    <a:pt x="0" y="480783"/>
                  </a:cubicBezTo>
                  <a:cubicBezTo>
                    <a:pt x="7333" y="389564"/>
                    <a:pt x="27030" y="140283"/>
                    <a:pt x="0" y="96159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374279919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5 Signature Work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EA6A81C-5CB6-45BA-5D45-B63CDE601A67}"/>
                </a:ext>
              </a:extLst>
            </p:cNvPr>
            <p:cNvSpPr/>
            <p:nvPr/>
          </p:nvSpPr>
          <p:spPr>
            <a:xfrm>
              <a:off x="820511" y="3526339"/>
              <a:ext cx="7502979" cy="382615"/>
            </a:xfrm>
            <a:custGeom>
              <a:avLst/>
              <a:gdLst>
                <a:gd name="connsiteX0" fmla="*/ 0 w 7502979"/>
                <a:gd name="connsiteY0" fmla="*/ 63770 h 382615"/>
                <a:gd name="connsiteX1" fmla="*/ 63770 w 7502979"/>
                <a:gd name="connsiteY1" fmla="*/ 0 h 382615"/>
                <a:gd name="connsiteX2" fmla="*/ 7439209 w 7502979"/>
                <a:gd name="connsiteY2" fmla="*/ 0 h 382615"/>
                <a:gd name="connsiteX3" fmla="*/ 7502979 w 7502979"/>
                <a:gd name="connsiteY3" fmla="*/ 63770 h 382615"/>
                <a:gd name="connsiteX4" fmla="*/ 7502979 w 7502979"/>
                <a:gd name="connsiteY4" fmla="*/ 318845 h 382615"/>
                <a:gd name="connsiteX5" fmla="*/ 7439209 w 7502979"/>
                <a:gd name="connsiteY5" fmla="*/ 382615 h 382615"/>
                <a:gd name="connsiteX6" fmla="*/ 63770 w 7502979"/>
                <a:gd name="connsiteY6" fmla="*/ 382615 h 382615"/>
                <a:gd name="connsiteX7" fmla="*/ 0 w 7502979"/>
                <a:gd name="connsiteY7" fmla="*/ 318845 h 382615"/>
                <a:gd name="connsiteX8" fmla="*/ 0 w 7502979"/>
                <a:gd name="connsiteY8" fmla="*/ 63770 h 3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382615" extrusionOk="0">
                  <a:moveTo>
                    <a:pt x="0" y="63770"/>
                  </a:moveTo>
                  <a:cubicBezTo>
                    <a:pt x="-2784" y="33290"/>
                    <a:pt x="34028" y="2959"/>
                    <a:pt x="63770" y="0"/>
                  </a:cubicBezTo>
                  <a:cubicBezTo>
                    <a:pt x="1481402" y="-40312"/>
                    <a:pt x="5113650" y="-70188"/>
                    <a:pt x="7439209" y="0"/>
                  </a:cubicBezTo>
                  <a:cubicBezTo>
                    <a:pt x="7472257" y="-204"/>
                    <a:pt x="7504611" y="25383"/>
                    <a:pt x="7502979" y="63770"/>
                  </a:cubicBezTo>
                  <a:cubicBezTo>
                    <a:pt x="7504951" y="191234"/>
                    <a:pt x="7485922" y="248242"/>
                    <a:pt x="7502979" y="318845"/>
                  </a:cubicBezTo>
                  <a:cubicBezTo>
                    <a:pt x="7502706" y="357318"/>
                    <a:pt x="7469482" y="382688"/>
                    <a:pt x="7439209" y="382615"/>
                  </a:cubicBezTo>
                  <a:cubicBezTo>
                    <a:pt x="4591734" y="399966"/>
                    <a:pt x="1202180" y="505961"/>
                    <a:pt x="63770" y="382615"/>
                  </a:cubicBezTo>
                  <a:cubicBezTo>
                    <a:pt x="30174" y="375784"/>
                    <a:pt x="3329" y="358222"/>
                    <a:pt x="0" y="318845"/>
                  </a:cubicBezTo>
                  <a:cubicBezTo>
                    <a:pt x="-15704" y="262094"/>
                    <a:pt x="16146" y="169411"/>
                    <a:pt x="0" y="63770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8 Signature Work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734E78E-D300-6CB6-C229-A6B96B0ABC86}"/>
                </a:ext>
              </a:extLst>
            </p:cNvPr>
            <p:cNvSpPr/>
            <p:nvPr/>
          </p:nvSpPr>
          <p:spPr>
            <a:xfrm>
              <a:off x="820511" y="2489587"/>
              <a:ext cx="7502979" cy="984274"/>
            </a:xfrm>
            <a:custGeom>
              <a:avLst/>
              <a:gdLst>
                <a:gd name="connsiteX0" fmla="*/ 0 w 7502979"/>
                <a:gd name="connsiteY0" fmla="*/ 164049 h 984274"/>
                <a:gd name="connsiteX1" fmla="*/ 164049 w 7502979"/>
                <a:gd name="connsiteY1" fmla="*/ 0 h 984274"/>
                <a:gd name="connsiteX2" fmla="*/ 7338930 w 7502979"/>
                <a:gd name="connsiteY2" fmla="*/ 0 h 984274"/>
                <a:gd name="connsiteX3" fmla="*/ 7502979 w 7502979"/>
                <a:gd name="connsiteY3" fmla="*/ 164049 h 984274"/>
                <a:gd name="connsiteX4" fmla="*/ 7502979 w 7502979"/>
                <a:gd name="connsiteY4" fmla="*/ 820225 h 984274"/>
                <a:gd name="connsiteX5" fmla="*/ 7338930 w 7502979"/>
                <a:gd name="connsiteY5" fmla="*/ 984274 h 984274"/>
                <a:gd name="connsiteX6" fmla="*/ 164049 w 7502979"/>
                <a:gd name="connsiteY6" fmla="*/ 984274 h 984274"/>
                <a:gd name="connsiteX7" fmla="*/ 0 w 7502979"/>
                <a:gd name="connsiteY7" fmla="*/ 820225 h 984274"/>
                <a:gd name="connsiteX8" fmla="*/ 0 w 7502979"/>
                <a:gd name="connsiteY8" fmla="*/ 164049 h 98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984274" fill="none" extrusionOk="0">
                  <a:moveTo>
                    <a:pt x="0" y="164049"/>
                  </a:moveTo>
                  <a:cubicBezTo>
                    <a:pt x="4773" y="67647"/>
                    <a:pt x="64051" y="-2328"/>
                    <a:pt x="164049" y="0"/>
                  </a:cubicBezTo>
                  <a:cubicBezTo>
                    <a:pt x="1839414" y="18744"/>
                    <a:pt x="4381311" y="-35776"/>
                    <a:pt x="7338930" y="0"/>
                  </a:cubicBezTo>
                  <a:cubicBezTo>
                    <a:pt x="7435168" y="-1091"/>
                    <a:pt x="7502644" y="67061"/>
                    <a:pt x="7502979" y="164049"/>
                  </a:cubicBezTo>
                  <a:cubicBezTo>
                    <a:pt x="7523841" y="475721"/>
                    <a:pt x="7472450" y="719292"/>
                    <a:pt x="7502979" y="820225"/>
                  </a:cubicBezTo>
                  <a:cubicBezTo>
                    <a:pt x="7503302" y="907527"/>
                    <a:pt x="7424162" y="970906"/>
                    <a:pt x="7338930" y="984274"/>
                  </a:cubicBezTo>
                  <a:cubicBezTo>
                    <a:pt x="5678807" y="933246"/>
                    <a:pt x="1196885" y="947195"/>
                    <a:pt x="164049" y="984274"/>
                  </a:cubicBezTo>
                  <a:cubicBezTo>
                    <a:pt x="60649" y="993508"/>
                    <a:pt x="13026" y="917874"/>
                    <a:pt x="0" y="820225"/>
                  </a:cubicBezTo>
                  <a:cubicBezTo>
                    <a:pt x="30362" y="634113"/>
                    <a:pt x="43922" y="252517"/>
                    <a:pt x="0" y="164049"/>
                  </a:cubicBezTo>
                  <a:close/>
                </a:path>
                <a:path w="7502979" h="984274" stroke="0" extrusionOk="0">
                  <a:moveTo>
                    <a:pt x="0" y="164049"/>
                  </a:moveTo>
                  <a:cubicBezTo>
                    <a:pt x="-5290" y="71505"/>
                    <a:pt x="73469" y="-10775"/>
                    <a:pt x="164049" y="0"/>
                  </a:cubicBezTo>
                  <a:cubicBezTo>
                    <a:pt x="1870846" y="-88310"/>
                    <a:pt x="4782887" y="-77351"/>
                    <a:pt x="7338930" y="0"/>
                  </a:cubicBezTo>
                  <a:cubicBezTo>
                    <a:pt x="7434729" y="1376"/>
                    <a:pt x="7492002" y="79698"/>
                    <a:pt x="7502979" y="164049"/>
                  </a:cubicBezTo>
                  <a:cubicBezTo>
                    <a:pt x="7524703" y="450684"/>
                    <a:pt x="7494135" y="733222"/>
                    <a:pt x="7502979" y="820225"/>
                  </a:cubicBezTo>
                  <a:cubicBezTo>
                    <a:pt x="7501586" y="909319"/>
                    <a:pt x="7430237" y="995402"/>
                    <a:pt x="7338930" y="984274"/>
                  </a:cubicBezTo>
                  <a:cubicBezTo>
                    <a:pt x="3938147" y="1105673"/>
                    <a:pt x="2908775" y="1119819"/>
                    <a:pt x="164049" y="984274"/>
                  </a:cubicBezTo>
                  <a:cubicBezTo>
                    <a:pt x="78802" y="982970"/>
                    <a:pt x="1341" y="927975"/>
                    <a:pt x="0" y="820225"/>
                  </a:cubicBezTo>
                  <a:cubicBezTo>
                    <a:pt x="30744" y="746635"/>
                    <a:pt x="46766" y="254302"/>
                    <a:pt x="0" y="164049"/>
                  </a:cubicBezTo>
                  <a:close/>
                </a:path>
              </a:pathLst>
            </a:custGeom>
            <a:solidFill>
              <a:srgbClr val="E85051">
                <a:alpha val="9804"/>
              </a:srgbClr>
            </a:solidFill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379407152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9 HPQ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(optional extended inquiry)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5F8AD84-3547-69E2-3D7F-4ED481CD87D0}"/>
                </a:ext>
              </a:extLst>
            </p:cNvPr>
            <p:cNvSpPr/>
            <p:nvPr/>
          </p:nvSpPr>
          <p:spPr>
            <a:xfrm>
              <a:off x="820511" y="1136479"/>
              <a:ext cx="7502979" cy="884563"/>
            </a:xfrm>
            <a:custGeom>
              <a:avLst/>
              <a:gdLst>
                <a:gd name="connsiteX0" fmla="*/ 0 w 7502979"/>
                <a:gd name="connsiteY0" fmla="*/ 147430 h 884563"/>
                <a:gd name="connsiteX1" fmla="*/ 147430 w 7502979"/>
                <a:gd name="connsiteY1" fmla="*/ 0 h 884563"/>
                <a:gd name="connsiteX2" fmla="*/ 7355549 w 7502979"/>
                <a:gd name="connsiteY2" fmla="*/ 0 h 884563"/>
                <a:gd name="connsiteX3" fmla="*/ 7502979 w 7502979"/>
                <a:gd name="connsiteY3" fmla="*/ 147430 h 884563"/>
                <a:gd name="connsiteX4" fmla="*/ 7502979 w 7502979"/>
                <a:gd name="connsiteY4" fmla="*/ 737133 h 884563"/>
                <a:gd name="connsiteX5" fmla="*/ 7355549 w 7502979"/>
                <a:gd name="connsiteY5" fmla="*/ 884563 h 884563"/>
                <a:gd name="connsiteX6" fmla="*/ 147430 w 7502979"/>
                <a:gd name="connsiteY6" fmla="*/ 884563 h 884563"/>
                <a:gd name="connsiteX7" fmla="*/ 0 w 7502979"/>
                <a:gd name="connsiteY7" fmla="*/ 737133 h 884563"/>
                <a:gd name="connsiteX8" fmla="*/ 0 w 7502979"/>
                <a:gd name="connsiteY8" fmla="*/ 147430 h 88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884563" fill="none" extrusionOk="0">
                  <a:moveTo>
                    <a:pt x="0" y="147430"/>
                  </a:moveTo>
                  <a:cubicBezTo>
                    <a:pt x="-4216" y="65325"/>
                    <a:pt x="74580" y="7011"/>
                    <a:pt x="147430" y="0"/>
                  </a:cubicBezTo>
                  <a:cubicBezTo>
                    <a:pt x="2106654" y="130954"/>
                    <a:pt x="6631907" y="43574"/>
                    <a:pt x="7355549" y="0"/>
                  </a:cubicBezTo>
                  <a:cubicBezTo>
                    <a:pt x="7439780" y="4326"/>
                    <a:pt x="7511947" y="76992"/>
                    <a:pt x="7502979" y="147430"/>
                  </a:cubicBezTo>
                  <a:cubicBezTo>
                    <a:pt x="7450891" y="322601"/>
                    <a:pt x="7544333" y="497693"/>
                    <a:pt x="7502979" y="737133"/>
                  </a:cubicBezTo>
                  <a:cubicBezTo>
                    <a:pt x="7499083" y="819196"/>
                    <a:pt x="7425948" y="876956"/>
                    <a:pt x="7355549" y="884563"/>
                  </a:cubicBezTo>
                  <a:cubicBezTo>
                    <a:pt x="6609028" y="1039760"/>
                    <a:pt x="3319536" y="1047583"/>
                    <a:pt x="147430" y="884563"/>
                  </a:cubicBezTo>
                  <a:cubicBezTo>
                    <a:pt x="66885" y="872681"/>
                    <a:pt x="-11461" y="825248"/>
                    <a:pt x="0" y="737133"/>
                  </a:cubicBezTo>
                  <a:cubicBezTo>
                    <a:pt x="41787" y="472872"/>
                    <a:pt x="-42318" y="250781"/>
                    <a:pt x="0" y="147430"/>
                  </a:cubicBezTo>
                  <a:close/>
                </a:path>
                <a:path w="7502979" h="884563" stroke="0" extrusionOk="0">
                  <a:moveTo>
                    <a:pt x="0" y="147430"/>
                  </a:moveTo>
                  <a:cubicBezTo>
                    <a:pt x="-6052" y="62274"/>
                    <a:pt x="55420" y="3973"/>
                    <a:pt x="147430" y="0"/>
                  </a:cubicBezTo>
                  <a:cubicBezTo>
                    <a:pt x="3620042" y="132882"/>
                    <a:pt x="4209086" y="-84951"/>
                    <a:pt x="7355549" y="0"/>
                  </a:cubicBezTo>
                  <a:cubicBezTo>
                    <a:pt x="7430568" y="6254"/>
                    <a:pt x="7502385" y="69291"/>
                    <a:pt x="7502979" y="147430"/>
                  </a:cubicBezTo>
                  <a:cubicBezTo>
                    <a:pt x="7480893" y="310332"/>
                    <a:pt x="7520540" y="446503"/>
                    <a:pt x="7502979" y="737133"/>
                  </a:cubicBezTo>
                  <a:cubicBezTo>
                    <a:pt x="7504343" y="818718"/>
                    <a:pt x="7438289" y="881853"/>
                    <a:pt x="7355549" y="884563"/>
                  </a:cubicBezTo>
                  <a:cubicBezTo>
                    <a:pt x="4517526" y="972202"/>
                    <a:pt x="2127086" y="811884"/>
                    <a:pt x="147430" y="884563"/>
                  </a:cubicBezTo>
                  <a:cubicBezTo>
                    <a:pt x="64501" y="870205"/>
                    <a:pt x="-1317" y="820387"/>
                    <a:pt x="0" y="737133"/>
                  </a:cubicBezTo>
                  <a:cubicBezTo>
                    <a:pt x="-3391" y="588828"/>
                    <a:pt x="26307" y="258239"/>
                    <a:pt x="0" y="147430"/>
                  </a:cubicBezTo>
                  <a:close/>
                </a:path>
              </a:pathLst>
            </a:custGeom>
            <a:solidFill>
              <a:srgbClr val="E85051">
                <a:alpha val="9804"/>
              </a:srgbClr>
            </a:solidFill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11-12 EPQ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(optional extended inquiry)</a:t>
              </a:r>
              <a:endPara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C23BD55-C4D8-B771-4AEB-CEA1AB906A68}"/>
                </a:ext>
              </a:extLst>
            </p:cNvPr>
            <p:cNvSpPr/>
            <p:nvPr/>
          </p:nvSpPr>
          <p:spPr>
            <a:xfrm>
              <a:off x="820511" y="2073520"/>
              <a:ext cx="7502979" cy="363589"/>
            </a:xfrm>
            <a:custGeom>
              <a:avLst/>
              <a:gdLst>
                <a:gd name="connsiteX0" fmla="*/ 0 w 7502979"/>
                <a:gd name="connsiteY0" fmla="*/ 60599 h 363589"/>
                <a:gd name="connsiteX1" fmla="*/ 60599 w 7502979"/>
                <a:gd name="connsiteY1" fmla="*/ 0 h 363589"/>
                <a:gd name="connsiteX2" fmla="*/ 7442380 w 7502979"/>
                <a:gd name="connsiteY2" fmla="*/ 0 h 363589"/>
                <a:gd name="connsiteX3" fmla="*/ 7502979 w 7502979"/>
                <a:gd name="connsiteY3" fmla="*/ 60599 h 363589"/>
                <a:gd name="connsiteX4" fmla="*/ 7502979 w 7502979"/>
                <a:gd name="connsiteY4" fmla="*/ 302990 h 363589"/>
                <a:gd name="connsiteX5" fmla="*/ 7442380 w 7502979"/>
                <a:gd name="connsiteY5" fmla="*/ 363589 h 363589"/>
                <a:gd name="connsiteX6" fmla="*/ 60599 w 7502979"/>
                <a:gd name="connsiteY6" fmla="*/ 363589 h 363589"/>
                <a:gd name="connsiteX7" fmla="*/ 0 w 7502979"/>
                <a:gd name="connsiteY7" fmla="*/ 302990 h 363589"/>
                <a:gd name="connsiteX8" fmla="*/ 0 w 7502979"/>
                <a:gd name="connsiteY8" fmla="*/ 60599 h 36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363589" extrusionOk="0">
                  <a:moveTo>
                    <a:pt x="0" y="60599"/>
                  </a:moveTo>
                  <a:cubicBezTo>
                    <a:pt x="958" y="27392"/>
                    <a:pt x="27643" y="1066"/>
                    <a:pt x="60599" y="0"/>
                  </a:cubicBezTo>
                  <a:cubicBezTo>
                    <a:pt x="1097931" y="123000"/>
                    <a:pt x="5050703" y="-96860"/>
                    <a:pt x="7442380" y="0"/>
                  </a:cubicBezTo>
                  <a:cubicBezTo>
                    <a:pt x="7472169" y="-2804"/>
                    <a:pt x="7505274" y="22504"/>
                    <a:pt x="7502979" y="60599"/>
                  </a:cubicBezTo>
                  <a:cubicBezTo>
                    <a:pt x="7496450" y="181374"/>
                    <a:pt x="7492113" y="186711"/>
                    <a:pt x="7502979" y="302990"/>
                  </a:cubicBezTo>
                  <a:cubicBezTo>
                    <a:pt x="7498453" y="338098"/>
                    <a:pt x="7473463" y="363199"/>
                    <a:pt x="7442380" y="363589"/>
                  </a:cubicBezTo>
                  <a:cubicBezTo>
                    <a:pt x="6177135" y="202882"/>
                    <a:pt x="2347379" y="403256"/>
                    <a:pt x="60599" y="363589"/>
                  </a:cubicBezTo>
                  <a:cubicBezTo>
                    <a:pt x="22209" y="362595"/>
                    <a:pt x="-608" y="336183"/>
                    <a:pt x="0" y="302990"/>
                  </a:cubicBezTo>
                  <a:cubicBezTo>
                    <a:pt x="20700" y="227442"/>
                    <a:pt x="-14371" y="146921"/>
                    <a:pt x="0" y="60599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11 Signature Work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EBA26301-9D1D-56B3-8DBF-79BBAA10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/>
          <a:p>
            <a:r>
              <a:rPr lang="en-GB" sz="3600" dirty="0"/>
              <a:t>Signature Work in Each Key Stage</a:t>
            </a:r>
          </a:p>
        </p:txBody>
      </p:sp>
    </p:spTree>
    <p:extLst>
      <p:ext uri="{BB962C8B-B14F-4D97-AF65-F5344CB8AC3E}">
        <p14:creationId xmlns:p14="http://schemas.microsoft.com/office/powerpoint/2010/main" val="1723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D889E17-C417-8823-0803-31786724FE6F}"/>
              </a:ext>
            </a:extLst>
          </p:cNvPr>
          <p:cNvGrpSpPr/>
          <p:nvPr/>
        </p:nvGrpSpPr>
        <p:grpSpPr>
          <a:xfrm>
            <a:off x="246080" y="1447908"/>
            <a:ext cx="2942596" cy="3239115"/>
            <a:chOff x="820511" y="1441278"/>
            <a:chExt cx="7502979" cy="323911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64F0350-05B3-760D-61D6-56DB3E3FF621}"/>
                </a:ext>
              </a:extLst>
            </p:cNvPr>
            <p:cNvSpPr/>
            <p:nvPr/>
          </p:nvSpPr>
          <p:spPr>
            <a:xfrm>
              <a:off x="820511" y="4297779"/>
              <a:ext cx="7502979" cy="382614"/>
            </a:xfrm>
            <a:custGeom>
              <a:avLst/>
              <a:gdLst>
                <a:gd name="connsiteX0" fmla="*/ 0 w 7502979"/>
                <a:gd name="connsiteY0" fmla="*/ 63770 h 382614"/>
                <a:gd name="connsiteX1" fmla="*/ 63770 w 7502979"/>
                <a:gd name="connsiteY1" fmla="*/ 0 h 382614"/>
                <a:gd name="connsiteX2" fmla="*/ 7439209 w 7502979"/>
                <a:gd name="connsiteY2" fmla="*/ 0 h 382614"/>
                <a:gd name="connsiteX3" fmla="*/ 7502979 w 7502979"/>
                <a:gd name="connsiteY3" fmla="*/ 63770 h 382614"/>
                <a:gd name="connsiteX4" fmla="*/ 7502979 w 7502979"/>
                <a:gd name="connsiteY4" fmla="*/ 318844 h 382614"/>
                <a:gd name="connsiteX5" fmla="*/ 7439209 w 7502979"/>
                <a:gd name="connsiteY5" fmla="*/ 382614 h 382614"/>
                <a:gd name="connsiteX6" fmla="*/ 63770 w 7502979"/>
                <a:gd name="connsiteY6" fmla="*/ 382614 h 382614"/>
                <a:gd name="connsiteX7" fmla="*/ 0 w 7502979"/>
                <a:gd name="connsiteY7" fmla="*/ 318844 h 382614"/>
                <a:gd name="connsiteX8" fmla="*/ 0 w 7502979"/>
                <a:gd name="connsiteY8" fmla="*/ 63770 h 38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382614" extrusionOk="0">
                  <a:moveTo>
                    <a:pt x="0" y="63770"/>
                  </a:moveTo>
                  <a:cubicBezTo>
                    <a:pt x="1376" y="24886"/>
                    <a:pt x="29677" y="49"/>
                    <a:pt x="63770" y="0"/>
                  </a:cubicBezTo>
                  <a:cubicBezTo>
                    <a:pt x="1023141" y="-61894"/>
                    <a:pt x="6086863" y="-120946"/>
                    <a:pt x="7439209" y="0"/>
                  </a:cubicBezTo>
                  <a:cubicBezTo>
                    <a:pt x="7472699" y="-1374"/>
                    <a:pt x="7504479" y="30499"/>
                    <a:pt x="7502979" y="63770"/>
                  </a:cubicBezTo>
                  <a:cubicBezTo>
                    <a:pt x="7516659" y="155471"/>
                    <a:pt x="7516542" y="276260"/>
                    <a:pt x="7502979" y="318844"/>
                  </a:cubicBezTo>
                  <a:cubicBezTo>
                    <a:pt x="7506923" y="348817"/>
                    <a:pt x="7473949" y="380039"/>
                    <a:pt x="7439209" y="382614"/>
                  </a:cubicBezTo>
                  <a:cubicBezTo>
                    <a:pt x="5690317" y="364923"/>
                    <a:pt x="1074569" y="539019"/>
                    <a:pt x="63770" y="382614"/>
                  </a:cubicBezTo>
                  <a:cubicBezTo>
                    <a:pt x="30200" y="382697"/>
                    <a:pt x="-200" y="347934"/>
                    <a:pt x="0" y="318844"/>
                  </a:cubicBezTo>
                  <a:cubicBezTo>
                    <a:pt x="2089" y="216825"/>
                    <a:pt x="1047" y="136702"/>
                    <a:pt x="0" y="63770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408291148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K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Signature Work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F19E6CD-9ABB-C3F5-F0C2-E4D6D27A4414}"/>
                </a:ext>
              </a:extLst>
            </p:cNvPr>
            <p:cNvSpPr/>
            <p:nvPr/>
          </p:nvSpPr>
          <p:spPr>
            <a:xfrm>
              <a:off x="820511" y="3651385"/>
              <a:ext cx="7502979" cy="576942"/>
            </a:xfrm>
            <a:custGeom>
              <a:avLst/>
              <a:gdLst>
                <a:gd name="connsiteX0" fmla="*/ 0 w 7502979"/>
                <a:gd name="connsiteY0" fmla="*/ 96159 h 576942"/>
                <a:gd name="connsiteX1" fmla="*/ 96159 w 7502979"/>
                <a:gd name="connsiteY1" fmla="*/ 0 h 576942"/>
                <a:gd name="connsiteX2" fmla="*/ 7406820 w 7502979"/>
                <a:gd name="connsiteY2" fmla="*/ 0 h 576942"/>
                <a:gd name="connsiteX3" fmla="*/ 7502979 w 7502979"/>
                <a:gd name="connsiteY3" fmla="*/ 96159 h 576942"/>
                <a:gd name="connsiteX4" fmla="*/ 7502979 w 7502979"/>
                <a:gd name="connsiteY4" fmla="*/ 480783 h 576942"/>
                <a:gd name="connsiteX5" fmla="*/ 7406820 w 7502979"/>
                <a:gd name="connsiteY5" fmla="*/ 576942 h 576942"/>
                <a:gd name="connsiteX6" fmla="*/ 96159 w 7502979"/>
                <a:gd name="connsiteY6" fmla="*/ 576942 h 576942"/>
                <a:gd name="connsiteX7" fmla="*/ 0 w 7502979"/>
                <a:gd name="connsiteY7" fmla="*/ 480783 h 576942"/>
                <a:gd name="connsiteX8" fmla="*/ 0 w 7502979"/>
                <a:gd name="connsiteY8" fmla="*/ 96159 h 57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576942" extrusionOk="0">
                  <a:moveTo>
                    <a:pt x="0" y="96159"/>
                  </a:moveTo>
                  <a:cubicBezTo>
                    <a:pt x="-7461" y="50564"/>
                    <a:pt x="43960" y="-29"/>
                    <a:pt x="96159" y="0"/>
                  </a:cubicBezTo>
                  <a:cubicBezTo>
                    <a:pt x="2307942" y="116959"/>
                    <a:pt x="4974685" y="-89117"/>
                    <a:pt x="7406820" y="0"/>
                  </a:cubicBezTo>
                  <a:cubicBezTo>
                    <a:pt x="7464418" y="-7012"/>
                    <a:pt x="7509398" y="48598"/>
                    <a:pt x="7502979" y="96159"/>
                  </a:cubicBezTo>
                  <a:cubicBezTo>
                    <a:pt x="7477411" y="287063"/>
                    <a:pt x="7531417" y="296093"/>
                    <a:pt x="7502979" y="480783"/>
                  </a:cubicBezTo>
                  <a:cubicBezTo>
                    <a:pt x="7503128" y="532593"/>
                    <a:pt x="7461293" y="580860"/>
                    <a:pt x="7406820" y="576942"/>
                  </a:cubicBezTo>
                  <a:cubicBezTo>
                    <a:pt x="6451777" y="471254"/>
                    <a:pt x="2738158" y="506244"/>
                    <a:pt x="96159" y="576942"/>
                  </a:cubicBezTo>
                  <a:cubicBezTo>
                    <a:pt x="44811" y="577725"/>
                    <a:pt x="2276" y="542327"/>
                    <a:pt x="0" y="480783"/>
                  </a:cubicBezTo>
                  <a:cubicBezTo>
                    <a:pt x="7333" y="389564"/>
                    <a:pt x="27030" y="140283"/>
                    <a:pt x="0" y="96159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374279919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5 Signature Work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EA6A81C-5CB6-45BA-5D45-B63CDE601A67}"/>
                </a:ext>
              </a:extLst>
            </p:cNvPr>
            <p:cNvSpPr/>
            <p:nvPr/>
          </p:nvSpPr>
          <p:spPr>
            <a:xfrm>
              <a:off x="820511" y="3199316"/>
              <a:ext cx="7502979" cy="382615"/>
            </a:xfrm>
            <a:custGeom>
              <a:avLst/>
              <a:gdLst>
                <a:gd name="connsiteX0" fmla="*/ 0 w 7502979"/>
                <a:gd name="connsiteY0" fmla="*/ 63770 h 382615"/>
                <a:gd name="connsiteX1" fmla="*/ 63770 w 7502979"/>
                <a:gd name="connsiteY1" fmla="*/ 0 h 382615"/>
                <a:gd name="connsiteX2" fmla="*/ 7439209 w 7502979"/>
                <a:gd name="connsiteY2" fmla="*/ 0 h 382615"/>
                <a:gd name="connsiteX3" fmla="*/ 7502979 w 7502979"/>
                <a:gd name="connsiteY3" fmla="*/ 63770 h 382615"/>
                <a:gd name="connsiteX4" fmla="*/ 7502979 w 7502979"/>
                <a:gd name="connsiteY4" fmla="*/ 318845 h 382615"/>
                <a:gd name="connsiteX5" fmla="*/ 7439209 w 7502979"/>
                <a:gd name="connsiteY5" fmla="*/ 382615 h 382615"/>
                <a:gd name="connsiteX6" fmla="*/ 63770 w 7502979"/>
                <a:gd name="connsiteY6" fmla="*/ 382615 h 382615"/>
                <a:gd name="connsiteX7" fmla="*/ 0 w 7502979"/>
                <a:gd name="connsiteY7" fmla="*/ 318845 h 382615"/>
                <a:gd name="connsiteX8" fmla="*/ 0 w 7502979"/>
                <a:gd name="connsiteY8" fmla="*/ 63770 h 3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382615" extrusionOk="0">
                  <a:moveTo>
                    <a:pt x="0" y="63770"/>
                  </a:moveTo>
                  <a:cubicBezTo>
                    <a:pt x="-2784" y="33290"/>
                    <a:pt x="34028" y="2959"/>
                    <a:pt x="63770" y="0"/>
                  </a:cubicBezTo>
                  <a:cubicBezTo>
                    <a:pt x="1481402" y="-40312"/>
                    <a:pt x="5113650" y="-70188"/>
                    <a:pt x="7439209" y="0"/>
                  </a:cubicBezTo>
                  <a:cubicBezTo>
                    <a:pt x="7472257" y="-204"/>
                    <a:pt x="7504611" y="25383"/>
                    <a:pt x="7502979" y="63770"/>
                  </a:cubicBezTo>
                  <a:cubicBezTo>
                    <a:pt x="7504951" y="191234"/>
                    <a:pt x="7485922" y="248242"/>
                    <a:pt x="7502979" y="318845"/>
                  </a:cubicBezTo>
                  <a:cubicBezTo>
                    <a:pt x="7502706" y="357318"/>
                    <a:pt x="7469482" y="382688"/>
                    <a:pt x="7439209" y="382615"/>
                  </a:cubicBezTo>
                  <a:cubicBezTo>
                    <a:pt x="4591734" y="399966"/>
                    <a:pt x="1202180" y="505961"/>
                    <a:pt x="63770" y="382615"/>
                  </a:cubicBezTo>
                  <a:cubicBezTo>
                    <a:pt x="30174" y="375784"/>
                    <a:pt x="3329" y="358222"/>
                    <a:pt x="0" y="318845"/>
                  </a:cubicBezTo>
                  <a:cubicBezTo>
                    <a:pt x="-15704" y="262094"/>
                    <a:pt x="16146" y="169411"/>
                    <a:pt x="0" y="63770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217378430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8 Signature Work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734E78E-D300-6CB6-C229-A6B96B0ABC86}"/>
                </a:ext>
              </a:extLst>
            </p:cNvPr>
            <p:cNvSpPr/>
            <p:nvPr/>
          </p:nvSpPr>
          <p:spPr>
            <a:xfrm>
              <a:off x="820511" y="2516237"/>
              <a:ext cx="7502979" cy="613625"/>
            </a:xfrm>
            <a:custGeom>
              <a:avLst/>
              <a:gdLst>
                <a:gd name="connsiteX0" fmla="*/ 0 w 7502979"/>
                <a:gd name="connsiteY0" fmla="*/ 102273 h 613625"/>
                <a:gd name="connsiteX1" fmla="*/ 102273 w 7502979"/>
                <a:gd name="connsiteY1" fmla="*/ 0 h 613625"/>
                <a:gd name="connsiteX2" fmla="*/ 7400706 w 7502979"/>
                <a:gd name="connsiteY2" fmla="*/ 0 h 613625"/>
                <a:gd name="connsiteX3" fmla="*/ 7502979 w 7502979"/>
                <a:gd name="connsiteY3" fmla="*/ 102273 h 613625"/>
                <a:gd name="connsiteX4" fmla="*/ 7502979 w 7502979"/>
                <a:gd name="connsiteY4" fmla="*/ 511352 h 613625"/>
                <a:gd name="connsiteX5" fmla="*/ 7400706 w 7502979"/>
                <a:gd name="connsiteY5" fmla="*/ 613625 h 613625"/>
                <a:gd name="connsiteX6" fmla="*/ 102273 w 7502979"/>
                <a:gd name="connsiteY6" fmla="*/ 613625 h 613625"/>
                <a:gd name="connsiteX7" fmla="*/ 0 w 7502979"/>
                <a:gd name="connsiteY7" fmla="*/ 511352 h 613625"/>
                <a:gd name="connsiteX8" fmla="*/ 0 w 7502979"/>
                <a:gd name="connsiteY8" fmla="*/ 102273 h 61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613625" extrusionOk="0">
                  <a:moveTo>
                    <a:pt x="0" y="102273"/>
                  </a:moveTo>
                  <a:cubicBezTo>
                    <a:pt x="-9981" y="42126"/>
                    <a:pt x="45806" y="-8270"/>
                    <a:pt x="102273" y="0"/>
                  </a:cubicBezTo>
                  <a:cubicBezTo>
                    <a:pt x="3258175" y="-88310"/>
                    <a:pt x="4549971" y="-77351"/>
                    <a:pt x="7400706" y="0"/>
                  </a:cubicBezTo>
                  <a:cubicBezTo>
                    <a:pt x="7459661" y="654"/>
                    <a:pt x="7496589" y="49428"/>
                    <a:pt x="7502979" y="102273"/>
                  </a:cubicBezTo>
                  <a:cubicBezTo>
                    <a:pt x="7501034" y="190116"/>
                    <a:pt x="7469714" y="408287"/>
                    <a:pt x="7502979" y="511352"/>
                  </a:cubicBezTo>
                  <a:cubicBezTo>
                    <a:pt x="7495823" y="560090"/>
                    <a:pt x="7457807" y="623350"/>
                    <a:pt x="7400706" y="613625"/>
                  </a:cubicBezTo>
                  <a:cubicBezTo>
                    <a:pt x="6154752" y="735024"/>
                    <a:pt x="2968600" y="749170"/>
                    <a:pt x="102273" y="613625"/>
                  </a:cubicBezTo>
                  <a:cubicBezTo>
                    <a:pt x="56439" y="611032"/>
                    <a:pt x="694" y="576707"/>
                    <a:pt x="0" y="511352"/>
                  </a:cubicBezTo>
                  <a:cubicBezTo>
                    <a:pt x="6375" y="404308"/>
                    <a:pt x="-7975" y="220037"/>
                    <a:pt x="0" y="102273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379407152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9 HPQ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(optional extended inquiry)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45F8AD84-3547-69E2-3D7F-4ED481CD87D0}"/>
                </a:ext>
              </a:extLst>
            </p:cNvPr>
            <p:cNvSpPr/>
            <p:nvPr/>
          </p:nvSpPr>
          <p:spPr>
            <a:xfrm>
              <a:off x="820511" y="1441278"/>
              <a:ext cx="7502979" cy="572462"/>
            </a:xfrm>
            <a:custGeom>
              <a:avLst/>
              <a:gdLst>
                <a:gd name="connsiteX0" fmla="*/ 0 w 7502979"/>
                <a:gd name="connsiteY0" fmla="*/ 95412 h 572462"/>
                <a:gd name="connsiteX1" fmla="*/ 95412 w 7502979"/>
                <a:gd name="connsiteY1" fmla="*/ 0 h 572462"/>
                <a:gd name="connsiteX2" fmla="*/ 7407567 w 7502979"/>
                <a:gd name="connsiteY2" fmla="*/ 0 h 572462"/>
                <a:gd name="connsiteX3" fmla="*/ 7502979 w 7502979"/>
                <a:gd name="connsiteY3" fmla="*/ 95412 h 572462"/>
                <a:gd name="connsiteX4" fmla="*/ 7502979 w 7502979"/>
                <a:gd name="connsiteY4" fmla="*/ 477050 h 572462"/>
                <a:gd name="connsiteX5" fmla="*/ 7407567 w 7502979"/>
                <a:gd name="connsiteY5" fmla="*/ 572462 h 572462"/>
                <a:gd name="connsiteX6" fmla="*/ 95412 w 7502979"/>
                <a:gd name="connsiteY6" fmla="*/ 572462 h 572462"/>
                <a:gd name="connsiteX7" fmla="*/ 0 w 7502979"/>
                <a:gd name="connsiteY7" fmla="*/ 477050 h 572462"/>
                <a:gd name="connsiteX8" fmla="*/ 0 w 7502979"/>
                <a:gd name="connsiteY8" fmla="*/ 95412 h 57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572462" extrusionOk="0">
                  <a:moveTo>
                    <a:pt x="0" y="95412"/>
                  </a:moveTo>
                  <a:cubicBezTo>
                    <a:pt x="-8492" y="37479"/>
                    <a:pt x="40847" y="702"/>
                    <a:pt x="95412" y="0"/>
                  </a:cubicBezTo>
                  <a:cubicBezTo>
                    <a:pt x="3149942" y="132882"/>
                    <a:pt x="4814911" y="-84951"/>
                    <a:pt x="7407567" y="0"/>
                  </a:cubicBezTo>
                  <a:cubicBezTo>
                    <a:pt x="7457801" y="2404"/>
                    <a:pt x="7502441" y="45691"/>
                    <a:pt x="7502979" y="95412"/>
                  </a:cubicBezTo>
                  <a:cubicBezTo>
                    <a:pt x="7495214" y="237672"/>
                    <a:pt x="7514688" y="381144"/>
                    <a:pt x="7502979" y="477050"/>
                  </a:cubicBezTo>
                  <a:cubicBezTo>
                    <a:pt x="7506930" y="530214"/>
                    <a:pt x="7463811" y="565158"/>
                    <a:pt x="7407567" y="572462"/>
                  </a:cubicBezTo>
                  <a:cubicBezTo>
                    <a:pt x="3947267" y="660101"/>
                    <a:pt x="1723041" y="499783"/>
                    <a:pt x="95412" y="572462"/>
                  </a:cubicBezTo>
                  <a:cubicBezTo>
                    <a:pt x="41675" y="562523"/>
                    <a:pt x="-2847" y="533701"/>
                    <a:pt x="0" y="477050"/>
                  </a:cubicBezTo>
                  <a:cubicBezTo>
                    <a:pt x="20080" y="395560"/>
                    <a:pt x="-13032" y="232735"/>
                    <a:pt x="0" y="95412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11-12 EPQ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(optional extended inquiry)</a:t>
              </a:r>
              <a:endParaRPr kumimoji="0" lang="en-GB" sz="12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C23BD55-C4D8-B771-4AEB-CEA1AB906A68}"/>
                </a:ext>
              </a:extLst>
            </p:cNvPr>
            <p:cNvSpPr/>
            <p:nvPr/>
          </p:nvSpPr>
          <p:spPr>
            <a:xfrm>
              <a:off x="820511" y="2083194"/>
              <a:ext cx="7502979" cy="363589"/>
            </a:xfrm>
            <a:custGeom>
              <a:avLst/>
              <a:gdLst>
                <a:gd name="connsiteX0" fmla="*/ 0 w 7502979"/>
                <a:gd name="connsiteY0" fmla="*/ 60599 h 363589"/>
                <a:gd name="connsiteX1" fmla="*/ 60599 w 7502979"/>
                <a:gd name="connsiteY1" fmla="*/ 0 h 363589"/>
                <a:gd name="connsiteX2" fmla="*/ 7442380 w 7502979"/>
                <a:gd name="connsiteY2" fmla="*/ 0 h 363589"/>
                <a:gd name="connsiteX3" fmla="*/ 7502979 w 7502979"/>
                <a:gd name="connsiteY3" fmla="*/ 60599 h 363589"/>
                <a:gd name="connsiteX4" fmla="*/ 7502979 w 7502979"/>
                <a:gd name="connsiteY4" fmla="*/ 302990 h 363589"/>
                <a:gd name="connsiteX5" fmla="*/ 7442380 w 7502979"/>
                <a:gd name="connsiteY5" fmla="*/ 363589 h 363589"/>
                <a:gd name="connsiteX6" fmla="*/ 60599 w 7502979"/>
                <a:gd name="connsiteY6" fmla="*/ 363589 h 363589"/>
                <a:gd name="connsiteX7" fmla="*/ 0 w 7502979"/>
                <a:gd name="connsiteY7" fmla="*/ 302990 h 363589"/>
                <a:gd name="connsiteX8" fmla="*/ 0 w 7502979"/>
                <a:gd name="connsiteY8" fmla="*/ 60599 h 36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2979" h="363589" extrusionOk="0">
                  <a:moveTo>
                    <a:pt x="0" y="60599"/>
                  </a:moveTo>
                  <a:cubicBezTo>
                    <a:pt x="958" y="27392"/>
                    <a:pt x="27643" y="1066"/>
                    <a:pt x="60599" y="0"/>
                  </a:cubicBezTo>
                  <a:cubicBezTo>
                    <a:pt x="1097931" y="123000"/>
                    <a:pt x="5050703" y="-96860"/>
                    <a:pt x="7442380" y="0"/>
                  </a:cubicBezTo>
                  <a:cubicBezTo>
                    <a:pt x="7472169" y="-2804"/>
                    <a:pt x="7505274" y="22504"/>
                    <a:pt x="7502979" y="60599"/>
                  </a:cubicBezTo>
                  <a:cubicBezTo>
                    <a:pt x="7496450" y="181374"/>
                    <a:pt x="7492113" y="186711"/>
                    <a:pt x="7502979" y="302990"/>
                  </a:cubicBezTo>
                  <a:cubicBezTo>
                    <a:pt x="7498453" y="338098"/>
                    <a:pt x="7473463" y="363199"/>
                    <a:pt x="7442380" y="363589"/>
                  </a:cubicBezTo>
                  <a:cubicBezTo>
                    <a:pt x="6177135" y="202882"/>
                    <a:pt x="2347379" y="403256"/>
                    <a:pt x="60599" y="363589"/>
                  </a:cubicBezTo>
                  <a:cubicBezTo>
                    <a:pt x="22209" y="362595"/>
                    <a:pt x="-608" y="336183"/>
                    <a:pt x="0" y="302990"/>
                  </a:cubicBezTo>
                  <a:cubicBezTo>
                    <a:pt x="20700" y="227442"/>
                    <a:pt x="-14371" y="146921"/>
                    <a:pt x="0" y="60599"/>
                  </a:cubicBezTo>
                  <a:close/>
                </a:path>
              </a:pathLst>
            </a:custGeom>
            <a:noFill/>
            <a:ln w="12700"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Grade 11 Signature Work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DBD6782E-8E8E-AFC7-33A9-0EE55AF288DB}"/>
              </a:ext>
            </a:extLst>
          </p:cNvPr>
          <p:cNvSpPr txBox="1">
            <a:spLocks/>
          </p:cNvSpPr>
          <p:nvPr/>
        </p:nvSpPr>
        <p:spPr>
          <a:xfrm>
            <a:off x="542499" y="240374"/>
            <a:ext cx="811352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Signature Work – Backbone for Inquiry-Based Education</a:t>
            </a:r>
          </a:p>
        </p:txBody>
      </p:sp>
      <p:pic>
        <p:nvPicPr>
          <p:cNvPr id="42" name="Picture 4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4BE2191-986E-41A1-A7F0-F226A87AB4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850" y="1268016"/>
            <a:ext cx="915307" cy="406400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CE273012-66A9-BEC3-9136-EAE4512E2E61}"/>
              </a:ext>
            </a:extLst>
          </p:cNvPr>
          <p:cNvGrpSpPr/>
          <p:nvPr/>
        </p:nvGrpSpPr>
        <p:grpSpPr>
          <a:xfrm>
            <a:off x="4067773" y="843509"/>
            <a:ext cx="5015193" cy="4086062"/>
            <a:chOff x="4067773" y="843509"/>
            <a:chExt cx="5015193" cy="408606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80A0018-C642-C70D-D765-B5E5B4FF6ED2}"/>
                </a:ext>
              </a:extLst>
            </p:cNvPr>
            <p:cNvGrpSpPr/>
            <p:nvPr/>
          </p:nvGrpSpPr>
          <p:grpSpPr>
            <a:xfrm>
              <a:off x="8542966" y="1143109"/>
              <a:ext cx="540000" cy="3654492"/>
              <a:chOff x="8542966" y="1143109"/>
              <a:chExt cx="540000" cy="3654492"/>
            </a:xfrm>
          </p:grpSpPr>
          <p:pic>
            <p:nvPicPr>
              <p:cNvPr id="57" name="Picture 56" descr="A logo of a person holding a circle&#10;&#10;Description automatically generated">
                <a:extLst>
                  <a:ext uri="{FF2B5EF4-FFF2-40B4-BE49-F238E27FC236}">
                    <a16:creationId xmlns:a16="http://schemas.microsoft.com/office/drawing/2014/main" id="{44B7579E-151D-B29F-DB7C-6037E5DEB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42966" y="3011803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8" name="Picture 57" descr="A graphic of a person holding a paper&#10;&#10;Description automatically generated">
                <a:extLst>
                  <a:ext uri="{FF2B5EF4-FFF2-40B4-BE49-F238E27FC236}">
                    <a16:creationId xmlns:a16="http://schemas.microsoft.com/office/drawing/2014/main" id="{DDDDD155-4714-A936-F13E-CC59F0635E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42966" y="2388905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9" name="Picture 58" descr="A graphic of a person in armor&#10;&#10;Description automatically generated">
                <a:extLst>
                  <a:ext uri="{FF2B5EF4-FFF2-40B4-BE49-F238E27FC236}">
                    <a16:creationId xmlns:a16="http://schemas.microsoft.com/office/drawing/2014/main" id="{8EAEAFA1-03B4-F97F-6DBF-5BAC853A1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42966" y="1143109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60" name="Picture 59" descr="A graphic of a person holding a dog&#10;&#10;Description automatically generated">
                <a:extLst>
                  <a:ext uri="{FF2B5EF4-FFF2-40B4-BE49-F238E27FC236}">
                    <a16:creationId xmlns:a16="http://schemas.microsoft.com/office/drawing/2014/main" id="{DC6330BE-A5AC-C326-8075-DA4300534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42966" y="4257601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61" name="Picture 60" descr="A logo of a geography teacher&#10;&#10;Description automatically generated">
                <a:extLst>
                  <a:ext uri="{FF2B5EF4-FFF2-40B4-BE49-F238E27FC236}">
                    <a16:creationId xmlns:a16="http://schemas.microsoft.com/office/drawing/2014/main" id="{EDCE2F2B-0795-81EA-7A7C-16BA2ADA0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42966" y="3634701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62" name="Picture 61" descr="A grey line drawing of a person&#10;&#10;Description automatically generated">
                <a:extLst>
                  <a:ext uri="{FF2B5EF4-FFF2-40B4-BE49-F238E27FC236}">
                    <a16:creationId xmlns:a16="http://schemas.microsoft.com/office/drawing/2014/main" id="{80EC4BB5-0202-FC59-AA1F-FA25DADF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42966" y="1766007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3EFB729-82D5-F36B-007F-D77DB3AF3B36}"/>
                </a:ext>
              </a:extLst>
            </p:cNvPr>
            <p:cNvGrpSpPr/>
            <p:nvPr/>
          </p:nvGrpSpPr>
          <p:grpSpPr>
            <a:xfrm>
              <a:off x="4067773" y="843509"/>
              <a:ext cx="4443641" cy="4086062"/>
              <a:chOff x="4067773" y="691110"/>
              <a:chExt cx="4443641" cy="4086062"/>
            </a:xfrm>
          </p:grpSpPr>
          <p:sp>
            <p:nvSpPr>
              <p:cNvPr id="46" name="Stored Data 15">
                <a:extLst>
                  <a:ext uri="{FF2B5EF4-FFF2-40B4-BE49-F238E27FC236}">
                    <a16:creationId xmlns:a16="http://schemas.microsoft.com/office/drawing/2014/main" id="{6B9FF013-2C48-2B62-07BD-530C44E278AB}"/>
                  </a:ext>
                </a:extLst>
              </p:cNvPr>
              <p:cNvSpPr/>
              <p:nvPr/>
            </p:nvSpPr>
            <p:spPr>
              <a:xfrm flipH="1">
                <a:off x="4581881" y="4407229"/>
                <a:ext cx="3843109" cy="369943"/>
              </a:xfrm>
              <a:prstGeom prst="roundRect">
                <a:avLst/>
              </a:pr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Grade 1: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Local study (Herm Island)</a:t>
                </a:r>
              </a:p>
            </p:txBody>
          </p:sp>
          <p:sp>
            <p:nvSpPr>
              <p:cNvPr id="47" name="Stored Data 15">
                <a:extLst>
                  <a:ext uri="{FF2B5EF4-FFF2-40B4-BE49-F238E27FC236}">
                    <a16:creationId xmlns:a16="http://schemas.microsoft.com/office/drawing/2014/main" id="{CB53C064-218E-364A-91CB-19F9E9F353AD}"/>
                  </a:ext>
                </a:extLst>
              </p:cNvPr>
              <p:cNvSpPr/>
              <p:nvPr/>
            </p:nvSpPr>
            <p:spPr>
              <a:xfrm flipH="1">
                <a:off x="4668305" y="4063444"/>
                <a:ext cx="3843109" cy="369943"/>
              </a:xfrm>
              <a:prstGeom prst="roundRect">
                <a:avLst/>
              </a:pr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Grade 2: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History &amp; Classics (Ancient Greeks)</a:t>
                </a:r>
              </a:p>
            </p:txBody>
          </p:sp>
          <p:sp>
            <p:nvSpPr>
              <p:cNvPr id="48" name="Stored Data 15">
                <a:extLst>
                  <a:ext uri="{FF2B5EF4-FFF2-40B4-BE49-F238E27FC236}">
                    <a16:creationId xmlns:a16="http://schemas.microsoft.com/office/drawing/2014/main" id="{32C5028A-8E79-EBDB-5660-D42329F041D0}"/>
                  </a:ext>
                </a:extLst>
              </p:cNvPr>
              <p:cNvSpPr/>
              <p:nvPr/>
            </p:nvSpPr>
            <p:spPr>
              <a:xfrm flipH="1">
                <a:off x="4581882" y="3719660"/>
                <a:ext cx="3843109" cy="369943"/>
              </a:xfrm>
              <a:prstGeom prst="roundRect">
                <a:avLst/>
              </a:pr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Grade 3: </a:t>
                </a:r>
                <a:r>
                  <a:rPr kumimoji="0" lang="en-GB" sz="1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Geography</a:t>
                </a:r>
              </a:p>
            </p:txBody>
          </p:sp>
          <p:sp>
            <p:nvSpPr>
              <p:cNvPr id="49" name="Stored Data 15">
                <a:extLst>
                  <a:ext uri="{FF2B5EF4-FFF2-40B4-BE49-F238E27FC236}">
                    <a16:creationId xmlns:a16="http://schemas.microsoft.com/office/drawing/2014/main" id="{9111E6D5-CFBC-28E8-48FC-5E92680FEE2B}"/>
                  </a:ext>
                </a:extLst>
              </p:cNvPr>
              <p:cNvSpPr/>
              <p:nvPr/>
            </p:nvSpPr>
            <p:spPr>
              <a:xfrm flipH="1">
                <a:off x="4483701" y="3375876"/>
                <a:ext cx="3843109" cy="369943"/>
              </a:xfrm>
              <a:prstGeom prst="roundRect">
                <a:avLst/>
              </a:pr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Grade 6: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English (rhetoric)</a:t>
                </a:r>
              </a:p>
            </p:txBody>
          </p:sp>
          <p:sp>
            <p:nvSpPr>
              <p:cNvPr id="50" name="Stored Data 15">
                <a:extLst>
                  <a:ext uri="{FF2B5EF4-FFF2-40B4-BE49-F238E27FC236}">
                    <a16:creationId xmlns:a16="http://schemas.microsoft.com/office/drawing/2014/main" id="{7A3B2CDF-CA10-DC6E-4C52-5521EF011F7C}"/>
                  </a:ext>
                </a:extLst>
              </p:cNvPr>
              <p:cNvSpPr/>
              <p:nvPr/>
            </p:nvSpPr>
            <p:spPr>
              <a:xfrm flipH="1">
                <a:off x="4385520" y="3032092"/>
                <a:ext cx="3843109" cy="369943"/>
              </a:xfrm>
              <a:prstGeom prst="roundRect">
                <a:avLst/>
              </a:pr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Grade 6: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Maths (Fibonacci)</a:t>
                </a:r>
              </a:p>
            </p:txBody>
          </p:sp>
          <p:sp>
            <p:nvSpPr>
              <p:cNvPr id="51" name="Stored Data 15">
                <a:extLst>
                  <a:ext uri="{FF2B5EF4-FFF2-40B4-BE49-F238E27FC236}">
                    <a16:creationId xmlns:a16="http://schemas.microsoft.com/office/drawing/2014/main" id="{EA64C5FC-D829-547B-12E3-7ED456D4826B}"/>
                  </a:ext>
                </a:extLst>
              </p:cNvPr>
              <p:cNvSpPr/>
              <p:nvPr/>
            </p:nvSpPr>
            <p:spPr>
              <a:xfrm flipH="1">
                <a:off x="4354157" y="2688308"/>
                <a:ext cx="3843109" cy="369943"/>
              </a:xfrm>
              <a:prstGeom prst="roundRect">
                <a:avLst/>
              </a:pr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Grade 7: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Maths (international Maths)</a:t>
                </a:r>
              </a:p>
            </p:txBody>
          </p:sp>
          <p:sp>
            <p:nvSpPr>
              <p:cNvPr id="52" name="Stored Data 15">
                <a:extLst>
                  <a:ext uri="{FF2B5EF4-FFF2-40B4-BE49-F238E27FC236}">
                    <a16:creationId xmlns:a16="http://schemas.microsoft.com/office/drawing/2014/main" id="{EAA0CAB4-AFFD-C998-78DC-358EFC88C7AE}"/>
                  </a:ext>
                </a:extLst>
              </p:cNvPr>
              <p:cNvSpPr/>
              <p:nvPr/>
            </p:nvSpPr>
            <p:spPr>
              <a:xfrm flipH="1">
                <a:off x="4154407" y="1656956"/>
                <a:ext cx="3843109" cy="369943"/>
              </a:xfrm>
              <a:prstGeom prst="roundRect">
                <a:avLst/>
              </a:pr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Grade 12: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History coursework</a:t>
                </a:r>
              </a:p>
            </p:txBody>
          </p:sp>
          <p:sp>
            <p:nvSpPr>
              <p:cNvPr id="53" name="Stored Data 15">
                <a:extLst>
                  <a:ext uri="{FF2B5EF4-FFF2-40B4-BE49-F238E27FC236}">
                    <a16:creationId xmlns:a16="http://schemas.microsoft.com/office/drawing/2014/main" id="{F2938D31-B849-8656-EF62-F5BF86EAE63C}"/>
                  </a:ext>
                </a:extLst>
              </p:cNvPr>
              <p:cNvSpPr/>
              <p:nvPr/>
            </p:nvSpPr>
            <p:spPr>
              <a:xfrm flipH="1">
                <a:off x="4483701" y="1313172"/>
                <a:ext cx="3843109" cy="369943"/>
              </a:xfrm>
              <a:prstGeom prst="roundRect">
                <a:avLst/>
              </a:pr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Grade 12: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French speaking assessment</a:t>
                </a:r>
              </a:p>
            </p:txBody>
          </p:sp>
          <p:sp>
            <p:nvSpPr>
              <p:cNvPr id="54" name="Stored Data 15">
                <a:extLst>
                  <a:ext uri="{FF2B5EF4-FFF2-40B4-BE49-F238E27FC236}">
                    <a16:creationId xmlns:a16="http://schemas.microsoft.com/office/drawing/2014/main" id="{B5C755DD-25FC-6DC7-80B2-A698BBCED211}"/>
                  </a:ext>
                </a:extLst>
              </p:cNvPr>
              <p:cNvSpPr/>
              <p:nvPr/>
            </p:nvSpPr>
            <p:spPr>
              <a:xfrm flipH="1">
                <a:off x="4067773" y="2000740"/>
                <a:ext cx="3843109" cy="369943"/>
              </a:xfrm>
              <a:prstGeom prst="roundRect">
                <a:avLst/>
              </a:pr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Grade 10: 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English (Shakespeare)</a:t>
                </a:r>
              </a:p>
            </p:txBody>
          </p:sp>
          <p:sp>
            <p:nvSpPr>
              <p:cNvPr id="55" name="Stored Data 15">
                <a:extLst>
                  <a:ext uri="{FF2B5EF4-FFF2-40B4-BE49-F238E27FC236}">
                    <a16:creationId xmlns:a16="http://schemas.microsoft.com/office/drawing/2014/main" id="{A8E528CF-B327-9C26-572E-C01F1F538E7C}"/>
                  </a:ext>
                </a:extLst>
              </p:cNvPr>
              <p:cNvSpPr/>
              <p:nvPr/>
            </p:nvSpPr>
            <p:spPr>
              <a:xfrm flipH="1">
                <a:off x="4281179" y="2344524"/>
                <a:ext cx="3843109" cy="369943"/>
              </a:xfrm>
              <a:prstGeom prst="roundRect">
                <a:avLst/>
              </a:prstGeom>
              <a:noFill/>
              <a:ln w="12700">
                <a:noFil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Grade 9: </a:t>
                </a:r>
                <a:r>
                  <a:rPr kumimoji="0" lang="en-GB" sz="1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Maths (vocational Maths) </a:t>
                </a:r>
              </a:p>
            </p:txBody>
          </p:sp>
          <p:sp>
            <p:nvSpPr>
              <p:cNvPr id="56" name="Stored Data 15">
                <a:extLst>
                  <a:ext uri="{FF2B5EF4-FFF2-40B4-BE49-F238E27FC236}">
                    <a16:creationId xmlns:a16="http://schemas.microsoft.com/office/drawing/2014/main" id="{FF84CD70-9B45-C96D-A2F6-04EDCDDFB3D5}"/>
                  </a:ext>
                </a:extLst>
              </p:cNvPr>
              <p:cNvSpPr/>
              <p:nvPr/>
            </p:nvSpPr>
            <p:spPr>
              <a:xfrm flipH="1">
                <a:off x="4190033" y="691110"/>
                <a:ext cx="4259619" cy="540000"/>
              </a:xfrm>
              <a:prstGeom prst="roundRect">
                <a:avLst/>
              </a:prstGeom>
              <a:solidFill>
                <a:srgbClr val="00B0F0">
                  <a:alpha val="9804"/>
                </a:srgbClr>
              </a:solidFill>
              <a:ln w="12700">
                <a:solidFill>
                  <a:schemeClr val="accent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7502979"/>
                          <a:gd name="connsiteY0" fmla="*/ 96159 h 576942"/>
                          <a:gd name="connsiteX1" fmla="*/ 96159 w 7502979"/>
                          <a:gd name="connsiteY1" fmla="*/ 0 h 576942"/>
                          <a:gd name="connsiteX2" fmla="*/ 7406820 w 7502979"/>
                          <a:gd name="connsiteY2" fmla="*/ 0 h 576942"/>
                          <a:gd name="connsiteX3" fmla="*/ 7502979 w 7502979"/>
                          <a:gd name="connsiteY3" fmla="*/ 96159 h 576942"/>
                          <a:gd name="connsiteX4" fmla="*/ 7502979 w 7502979"/>
                          <a:gd name="connsiteY4" fmla="*/ 480783 h 576942"/>
                          <a:gd name="connsiteX5" fmla="*/ 7406820 w 7502979"/>
                          <a:gd name="connsiteY5" fmla="*/ 576942 h 576942"/>
                          <a:gd name="connsiteX6" fmla="*/ 96159 w 7502979"/>
                          <a:gd name="connsiteY6" fmla="*/ 576942 h 576942"/>
                          <a:gd name="connsiteX7" fmla="*/ 0 w 7502979"/>
                          <a:gd name="connsiteY7" fmla="*/ 480783 h 576942"/>
                          <a:gd name="connsiteX8" fmla="*/ 0 w 7502979"/>
                          <a:gd name="connsiteY8" fmla="*/ 96159 h 5769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7502979" h="576942" extrusionOk="0">
                            <a:moveTo>
                              <a:pt x="0" y="96159"/>
                            </a:moveTo>
                            <a:cubicBezTo>
                              <a:pt x="-4484" y="40286"/>
                              <a:pt x="40103" y="1107"/>
                              <a:pt x="96159" y="0"/>
                            </a:cubicBezTo>
                            <a:cubicBezTo>
                              <a:pt x="3694953" y="132882"/>
                              <a:pt x="5468685" y="-84951"/>
                              <a:pt x="7406820" y="0"/>
                            </a:cubicBezTo>
                            <a:cubicBezTo>
                              <a:pt x="7459057" y="849"/>
                              <a:pt x="7502609" y="45097"/>
                              <a:pt x="7502979" y="96159"/>
                            </a:cubicBezTo>
                            <a:cubicBezTo>
                              <a:pt x="7509559" y="237674"/>
                              <a:pt x="7475260" y="320874"/>
                              <a:pt x="7502979" y="480783"/>
                            </a:cubicBezTo>
                            <a:cubicBezTo>
                              <a:pt x="7506988" y="534366"/>
                              <a:pt x="7462480" y="571688"/>
                              <a:pt x="7406820" y="576942"/>
                            </a:cubicBezTo>
                            <a:cubicBezTo>
                              <a:pt x="6341461" y="664581"/>
                              <a:pt x="1480415" y="504263"/>
                              <a:pt x="96159" y="576942"/>
                            </a:cubicBezTo>
                            <a:cubicBezTo>
                              <a:pt x="42194" y="568762"/>
                              <a:pt x="-3428" y="538655"/>
                              <a:pt x="0" y="480783"/>
                            </a:cubicBezTo>
                            <a:cubicBezTo>
                              <a:pt x="-14821" y="378668"/>
                              <a:pt x="2661" y="154146"/>
                              <a:pt x="0" y="96159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Embedded inquiries developing skills acquired through Signature Work</a:t>
                </a: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B419572-C528-74FD-9DB5-07173F096A64}"/>
              </a:ext>
            </a:extLst>
          </p:cNvPr>
          <p:cNvSpPr txBox="1"/>
          <p:nvPr/>
        </p:nvSpPr>
        <p:spPr>
          <a:xfrm>
            <a:off x="2735346" y="4929570"/>
            <a:ext cx="218831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 by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Gordon Johnson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Pixabay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811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1" y="479394"/>
            <a:ext cx="2678858" cy="2680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 Template (Grade 6-12): Grade 12 Psychology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3306950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questionnaire&#10;&#10;Description automatically generated">
            <a:extLst>
              <a:ext uri="{FF2B5EF4-FFF2-40B4-BE49-F238E27FC236}">
                <a16:creationId xmlns:a16="http://schemas.microsoft.com/office/drawing/2014/main" id="{2F343FEA-43DD-F67E-41A2-9001B168A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8720" y="112017"/>
            <a:ext cx="4530338" cy="478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5" y="-42164"/>
            <a:ext cx="8240111" cy="994172"/>
          </a:xfrm>
        </p:spPr>
        <p:txBody>
          <a:bodyPr>
            <a:normAutofit/>
          </a:bodyPr>
          <a:lstStyle/>
          <a:p>
            <a:r>
              <a:rPr lang="en-GB" sz="3200" dirty="0"/>
              <a:t>Unit Template (Grade 6-12): Grade 12 Psychology</a:t>
            </a:r>
          </a:p>
        </p:txBody>
      </p:sp>
      <p:pic>
        <p:nvPicPr>
          <p:cNvPr id="4" name="Picture 3" descr="A close-up of a questionnaire&#10;&#10;Description automatically generated">
            <a:extLst>
              <a:ext uri="{FF2B5EF4-FFF2-40B4-BE49-F238E27FC236}">
                <a16:creationId xmlns:a16="http://schemas.microsoft.com/office/drawing/2014/main" id="{2F343FEA-43DD-F67E-41A2-9001B168A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4" y="716583"/>
            <a:ext cx="8999191" cy="950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0D4F9A-1F9F-476B-ABAA-11F9319F06C9}"/>
              </a:ext>
            </a:extLst>
          </p:cNvPr>
          <p:cNvSpPr/>
          <p:nvPr/>
        </p:nvSpPr>
        <p:spPr>
          <a:xfrm>
            <a:off x="6447692" y="1535722"/>
            <a:ext cx="2461846" cy="3607777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493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E85051"/>
                </a:solidFill>
              </a:rPr>
              <a:t>Policy? and Unit template -&gt; </a:t>
            </a:r>
          </a:p>
        </p:txBody>
      </p:sp>
      <p:pic>
        <p:nvPicPr>
          <p:cNvPr id="4" name="Picture 3" descr="A close-up of a questionnaire&#10;&#10;Description automatically generated">
            <a:extLst>
              <a:ext uri="{FF2B5EF4-FFF2-40B4-BE49-F238E27FC236}">
                <a16:creationId xmlns:a16="http://schemas.microsoft.com/office/drawing/2014/main" id="{2F343FEA-43DD-F67E-41A2-9001B168AC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714" y="-4376952"/>
            <a:ext cx="8754572" cy="9246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581731-6884-94CD-65F2-5EE5D26EEE18}"/>
              </a:ext>
            </a:extLst>
          </p:cNvPr>
          <p:cNvSpPr/>
          <p:nvPr/>
        </p:nvSpPr>
        <p:spPr>
          <a:xfrm>
            <a:off x="410309" y="1524000"/>
            <a:ext cx="2590800" cy="18197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122534-355B-7B79-5CF5-29F0902BDCB3}"/>
              </a:ext>
            </a:extLst>
          </p:cNvPr>
          <p:cNvSpPr/>
          <p:nvPr/>
        </p:nvSpPr>
        <p:spPr>
          <a:xfrm>
            <a:off x="410308" y="3343732"/>
            <a:ext cx="5322277" cy="77106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4A4AF0-D546-04E5-D508-702099F03147}"/>
              </a:ext>
            </a:extLst>
          </p:cNvPr>
          <p:cNvSpPr/>
          <p:nvPr/>
        </p:nvSpPr>
        <p:spPr>
          <a:xfrm>
            <a:off x="3001109" y="1524000"/>
            <a:ext cx="5826368" cy="18197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23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81636BC-864E-28FE-D90B-17C39D1A6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69" y="2521232"/>
            <a:ext cx="2176163" cy="24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74" y="146761"/>
            <a:ext cx="7886700" cy="994172"/>
          </a:xfrm>
        </p:spPr>
        <p:txBody>
          <a:bodyPr>
            <a:normAutofit/>
          </a:bodyPr>
          <a:lstStyle/>
          <a:p>
            <a:r>
              <a:rPr lang="en-GB" sz="3600" dirty="0"/>
              <a:t>Grade K Signature Work Inquiry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580D4-98B5-D4B0-86EB-4CE6ACEE4F24}"/>
              </a:ext>
            </a:extLst>
          </p:cNvPr>
          <p:cNvSpPr txBox="1"/>
          <p:nvPr/>
        </p:nvSpPr>
        <p:spPr>
          <a:xfrm>
            <a:off x="4686088" y="1119211"/>
            <a:ext cx="450913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would want to visit Guernsey?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Visited a range of local attractions to gather information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Surveyed family members to find out what they wanted in a holiday destination and presented data visually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Produced a work of art and an information poster about each destination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Put on an exhibition for parents and special visitors from the local Tourist Board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Sold tickets and snacks at the exhibition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98196A-779F-4B33-E1F3-97C4E7043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0" y="1268016"/>
            <a:ext cx="2407481" cy="285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8714B71-38BD-AC5F-954D-44973C070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38" y="1122592"/>
            <a:ext cx="2126128" cy="215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C829CFBB-2741-B41E-AE66-83C867FA4B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399" y="4501673"/>
            <a:ext cx="540000" cy="540000"/>
          </a:xfrm>
          <a:prstGeom prst="rect">
            <a:avLst/>
          </a:prstGeom>
        </p:spPr>
      </p:pic>
      <p:pic>
        <p:nvPicPr>
          <p:cNvPr id="6" name="Picture 5" descr="A logo of a geography teacher&#10;&#10;Description automatically generated">
            <a:extLst>
              <a:ext uri="{FF2B5EF4-FFF2-40B4-BE49-F238E27FC236}">
                <a16:creationId xmlns:a16="http://schemas.microsoft.com/office/drawing/2014/main" id="{3F2071DB-7CC3-326C-0B41-62F71C6AF0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085" y="4501673"/>
            <a:ext cx="540000" cy="540000"/>
          </a:xfrm>
          <a:prstGeom prst="rect">
            <a:avLst/>
          </a:prstGeom>
        </p:spPr>
      </p:pic>
      <p:pic>
        <p:nvPicPr>
          <p:cNvPr id="7" name="Picture 6" descr="A logo of a person holding a circle&#10;&#10;Description automatically generated">
            <a:extLst>
              <a:ext uri="{FF2B5EF4-FFF2-40B4-BE49-F238E27FC236}">
                <a16:creationId xmlns:a16="http://schemas.microsoft.com/office/drawing/2014/main" id="{BB761AFB-2AE3-1160-39F0-B7B87F2DA2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209" y="4501673"/>
            <a:ext cx="540000" cy="540000"/>
          </a:xfrm>
          <a:prstGeom prst="rect">
            <a:avLst/>
          </a:prstGeom>
        </p:spPr>
      </p:pic>
      <p:pic>
        <p:nvPicPr>
          <p:cNvPr id="8" name="Picture 7" descr="A graphic of a person holding a globe&#10;&#10;Description automatically generated">
            <a:extLst>
              <a:ext uri="{FF2B5EF4-FFF2-40B4-BE49-F238E27FC236}">
                <a16:creationId xmlns:a16="http://schemas.microsoft.com/office/drawing/2014/main" id="{A58C1CA9-5F8C-A4C1-E348-DD115546051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774" y="4501673"/>
            <a:ext cx="540000" cy="540000"/>
          </a:xfrm>
          <a:prstGeom prst="rect">
            <a:avLst/>
          </a:prstGeom>
        </p:spPr>
      </p:pic>
      <p:pic>
        <p:nvPicPr>
          <p:cNvPr id="9" name="Picture 8" descr="A grey line drawing of a person&#10;&#10;Description automatically generated">
            <a:extLst>
              <a:ext uri="{FF2B5EF4-FFF2-40B4-BE49-F238E27FC236}">
                <a16:creationId xmlns:a16="http://schemas.microsoft.com/office/drawing/2014/main" id="{5F00C60B-DAFA-A69E-4D88-D237D7E30B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961" y="4501673"/>
            <a:ext cx="540000" cy="540000"/>
          </a:xfrm>
          <a:prstGeom prst="rect">
            <a:avLst/>
          </a:prstGeom>
        </p:spPr>
      </p:pic>
      <p:pic>
        <p:nvPicPr>
          <p:cNvPr id="10" name="Picture 9" descr="A graphic of a person holding a paper&#10;&#10;Description automatically generated">
            <a:extLst>
              <a:ext uri="{FF2B5EF4-FFF2-40B4-BE49-F238E27FC236}">
                <a16:creationId xmlns:a16="http://schemas.microsoft.com/office/drawing/2014/main" id="{FB9C3D67-DC9D-1990-BAEF-660E3F975AD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523" y="4501673"/>
            <a:ext cx="540000" cy="540000"/>
          </a:xfrm>
          <a:prstGeom prst="rect">
            <a:avLst/>
          </a:prstGeom>
        </p:spPr>
      </p:pic>
      <p:pic>
        <p:nvPicPr>
          <p:cNvPr id="11" name="Picture 10" descr="A person holding a scroll&#10;&#10;Description automatically generated">
            <a:extLst>
              <a:ext uri="{FF2B5EF4-FFF2-40B4-BE49-F238E27FC236}">
                <a16:creationId xmlns:a16="http://schemas.microsoft.com/office/drawing/2014/main" id="{0F55ACE7-5497-90B1-5342-AF120CD426D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647" y="4501673"/>
            <a:ext cx="540000" cy="540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62D8982-D0E9-32CD-067F-9B38F91DAC69}"/>
              </a:ext>
            </a:extLst>
          </p:cNvPr>
          <p:cNvSpPr/>
          <p:nvPr/>
        </p:nvSpPr>
        <p:spPr>
          <a:xfrm>
            <a:off x="7476209" y="232591"/>
            <a:ext cx="1566565" cy="538339"/>
          </a:xfrm>
          <a:prstGeom prst="roundRect">
            <a:avLst/>
          </a:prstGeom>
          <a:solidFill>
            <a:srgbClr val="00B0F0">
              <a:alpha val="9804"/>
            </a:srgb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502979"/>
                      <a:gd name="connsiteY0" fmla="*/ 96159 h 576942"/>
                      <a:gd name="connsiteX1" fmla="*/ 96159 w 7502979"/>
                      <a:gd name="connsiteY1" fmla="*/ 0 h 576942"/>
                      <a:gd name="connsiteX2" fmla="*/ 7406820 w 7502979"/>
                      <a:gd name="connsiteY2" fmla="*/ 0 h 576942"/>
                      <a:gd name="connsiteX3" fmla="*/ 7502979 w 7502979"/>
                      <a:gd name="connsiteY3" fmla="*/ 96159 h 576942"/>
                      <a:gd name="connsiteX4" fmla="*/ 7502979 w 7502979"/>
                      <a:gd name="connsiteY4" fmla="*/ 480783 h 576942"/>
                      <a:gd name="connsiteX5" fmla="*/ 7406820 w 7502979"/>
                      <a:gd name="connsiteY5" fmla="*/ 576942 h 576942"/>
                      <a:gd name="connsiteX6" fmla="*/ 96159 w 7502979"/>
                      <a:gd name="connsiteY6" fmla="*/ 576942 h 576942"/>
                      <a:gd name="connsiteX7" fmla="*/ 0 w 7502979"/>
                      <a:gd name="connsiteY7" fmla="*/ 480783 h 576942"/>
                      <a:gd name="connsiteX8" fmla="*/ 0 w 7502979"/>
                      <a:gd name="connsiteY8" fmla="*/ 96159 h 57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2979" h="576942" extrusionOk="0">
                        <a:moveTo>
                          <a:pt x="0" y="96159"/>
                        </a:moveTo>
                        <a:cubicBezTo>
                          <a:pt x="-4484" y="40286"/>
                          <a:pt x="40103" y="1107"/>
                          <a:pt x="96159" y="0"/>
                        </a:cubicBezTo>
                        <a:cubicBezTo>
                          <a:pt x="3694953" y="132882"/>
                          <a:pt x="5468685" y="-84951"/>
                          <a:pt x="7406820" y="0"/>
                        </a:cubicBezTo>
                        <a:cubicBezTo>
                          <a:pt x="7459057" y="849"/>
                          <a:pt x="7502609" y="45097"/>
                          <a:pt x="7502979" y="96159"/>
                        </a:cubicBezTo>
                        <a:cubicBezTo>
                          <a:pt x="7509559" y="237674"/>
                          <a:pt x="7475260" y="320874"/>
                          <a:pt x="7502979" y="480783"/>
                        </a:cubicBezTo>
                        <a:cubicBezTo>
                          <a:pt x="7506988" y="534366"/>
                          <a:pt x="7462480" y="571688"/>
                          <a:pt x="7406820" y="576942"/>
                        </a:cubicBezTo>
                        <a:cubicBezTo>
                          <a:pt x="6341461" y="664581"/>
                          <a:pt x="1480415" y="504263"/>
                          <a:pt x="96159" y="576942"/>
                        </a:cubicBezTo>
                        <a:cubicBezTo>
                          <a:pt x="42194" y="568762"/>
                          <a:pt x="-3428" y="538655"/>
                          <a:pt x="0" y="480783"/>
                        </a:cubicBezTo>
                        <a:cubicBezTo>
                          <a:pt x="-14821" y="378668"/>
                          <a:pt x="2661" y="154146"/>
                          <a:pt x="0" y="961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 topic over 6 weeks</a:t>
            </a:r>
          </a:p>
        </p:txBody>
      </p:sp>
    </p:spTree>
    <p:extLst>
      <p:ext uri="{BB962C8B-B14F-4D97-AF65-F5344CB8AC3E}">
        <p14:creationId xmlns:p14="http://schemas.microsoft.com/office/powerpoint/2010/main" val="530277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8954"/>
            <a:ext cx="7886700" cy="994172"/>
          </a:xfrm>
        </p:spPr>
        <p:txBody>
          <a:bodyPr>
            <a:normAutofit/>
          </a:bodyPr>
          <a:lstStyle/>
          <a:p>
            <a:r>
              <a:rPr lang="en-GB" sz="3600" dirty="0"/>
              <a:t>Grade 5 Signature Work Inquiry</a:t>
            </a:r>
          </a:p>
        </p:txBody>
      </p:sp>
      <p:pic>
        <p:nvPicPr>
          <p:cNvPr id="5" name="Picture 4" descr="A white post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763BE1D5-058A-E06E-C4CE-B32F2447E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74" y="1098549"/>
            <a:ext cx="2936998" cy="3915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1435F-23FF-6B75-14A3-963E3C855B5D}"/>
              </a:ext>
            </a:extLst>
          </p:cNvPr>
          <p:cNvSpPr txBox="1"/>
          <p:nvPr/>
        </p:nvSpPr>
        <p:spPr>
          <a:xfrm>
            <a:off x="3999136" y="1226763"/>
            <a:ext cx="498348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Cool Water: Taking care of our own health and the health of our planet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Grew out of a Science investigation into conductors and insulators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a linked Art &amp; Design project to make insulating covers for water bottles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Framed as a dual-purpose inquiry to persuade pupils to drink more water AND to reduce their use of single-use plastic bottles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Concluded with persuasive campaigns along these two themes, followed by a public ‘celebration evening’ for parents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B23E59E-BDF2-A96A-9A12-82429513E544}"/>
              </a:ext>
            </a:extLst>
          </p:cNvPr>
          <p:cNvSpPr/>
          <p:nvPr/>
        </p:nvSpPr>
        <p:spPr>
          <a:xfrm>
            <a:off x="7249143" y="232591"/>
            <a:ext cx="1793631" cy="716978"/>
          </a:xfrm>
          <a:prstGeom prst="roundRect">
            <a:avLst/>
          </a:prstGeom>
          <a:solidFill>
            <a:srgbClr val="00B0F0">
              <a:alpha val="9804"/>
            </a:srgb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502979"/>
                      <a:gd name="connsiteY0" fmla="*/ 96159 h 576942"/>
                      <a:gd name="connsiteX1" fmla="*/ 96159 w 7502979"/>
                      <a:gd name="connsiteY1" fmla="*/ 0 h 576942"/>
                      <a:gd name="connsiteX2" fmla="*/ 7406820 w 7502979"/>
                      <a:gd name="connsiteY2" fmla="*/ 0 h 576942"/>
                      <a:gd name="connsiteX3" fmla="*/ 7502979 w 7502979"/>
                      <a:gd name="connsiteY3" fmla="*/ 96159 h 576942"/>
                      <a:gd name="connsiteX4" fmla="*/ 7502979 w 7502979"/>
                      <a:gd name="connsiteY4" fmla="*/ 480783 h 576942"/>
                      <a:gd name="connsiteX5" fmla="*/ 7406820 w 7502979"/>
                      <a:gd name="connsiteY5" fmla="*/ 576942 h 576942"/>
                      <a:gd name="connsiteX6" fmla="*/ 96159 w 7502979"/>
                      <a:gd name="connsiteY6" fmla="*/ 576942 h 576942"/>
                      <a:gd name="connsiteX7" fmla="*/ 0 w 7502979"/>
                      <a:gd name="connsiteY7" fmla="*/ 480783 h 576942"/>
                      <a:gd name="connsiteX8" fmla="*/ 0 w 7502979"/>
                      <a:gd name="connsiteY8" fmla="*/ 96159 h 57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2979" h="576942" extrusionOk="0">
                        <a:moveTo>
                          <a:pt x="0" y="96159"/>
                        </a:moveTo>
                        <a:cubicBezTo>
                          <a:pt x="-4484" y="40286"/>
                          <a:pt x="40103" y="1107"/>
                          <a:pt x="96159" y="0"/>
                        </a:cubicBezTo>
                        <a:cubicBezTo>
                          <a:pt x="3694953" y="132882"/>
                          <a:pt x="5468685" y="-84951"/>
                          <a:pt x="7406820" y="0"/>
                        </a:cubicBezTo>
                        <a:cubicBezTo>
                          <a:pt x="7459057" y="849"/>
                          <a:pt x="7502609" y="45097"/>
                          <a:pt x="7502979" y="96159"/>
                        </a:cubicBezTo>
                        <a:cubicBezTo>
                          <a:pt x="7509559" y="237674"/>
                          <a:pt x="7475260" y="320874"/>
                          <a:pt x="7502979" y="480783"/>
                        </a:cubicBezTo>
                        <a:cubicBezTo>
                          <a:pt x="7506988" y="534366"/>
                          <a:pt x="7462480" y="571688"/>
                          <a:pt x="7406820" y="576942"/>
                        </a:cubicBezTo>
                        <a:cubicBezTo>
                          <a:pt x="6341461" y="664581"/>
                          <a:pt x="1480415" y="504263"/>
                          <a:pt x="96159" y="576942"/>
                        </a:cubicBezTo>
                        <a:cubicBezTo>
                          <a:pt x="42194" y="568762"/>
                          <a:pt x="-3428" y="538655"/>
                          <a:pt x="0" y="480783"/>
                        </a:cubicBezTo>
                        <a:cubicBezTo>
                          <a:pt x="-14821" y="378668"/>
                          <a:pt x="2661" y="154146"/>
                          <a:pt x="0" y="961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8-month inquiry journey over a variety of subjects</a:t>
            </a:r>
          </a:p>
        </p:txBody>
      </p:sp>
    </p:spTree>
    <p:extLst>
      <p:ext uri="{BB962C8B-B14F-4D97-AF65-F5344CB8AC3E}">
        <p14:creationId xmlns:p14="http://schemas.microsoft.com/office/powerpoint/2010/main" val="116664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811052" y="377304"/>
            <a:ext cx="2911059" cy="11588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Hello!</a:t>
            </a:r>
            <a:endParaRPr sz="5400" dirty="0"/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4074817" y="1171768"/>
            <a:ext cx="4568523" cy="30241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I am Darryl Toerien.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/>
              <a:t>Head of Inquiry-Based Learning, Blanchelande College, Guernsey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/>
              <a:t>Creator of FOSIL, an Inquiry Model and Framework of Skills, adapted from Stripling Model of Inquiry 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/>
              <a:t>toeriend@blanchelande.sch.gg</a:t>
            </a:r>
            <a:endParaRPr lang="en-GB" sz="20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FEC0AC9-2099-D77F-EC07-253413C70D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3"/>
          <a:stretch/>
        </p:blipFill>
        <p:spPr bwMode="auto">
          <a:xfrm>
            <a:off x="1437774" y="1613903"/>
            <a:ext cx="1657617" cy="2139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39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144AD20-1403-1794-797B-673C16363ED3}"/>
              </a:ext>
            </a:extLst>
          </p:cNvPr>
          <p:cNvGrpSpPr/>
          <p:nvPr/>
        </p:nvGrpSpPr>
        <p:grpSpPr>
          <a:xfrm>
            <a:off x="-202393" y="3051811"/>
            <a:ext cx="9331340" cy="1908810"/>
            <a:chOff x="-757311" y="4806370"/>
            <a:chExt cx="9984574" cy="20424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CDFE6B-9BA6-E194-07AB-9CD32DCA8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2857" y="4806370"/>
              <a:ext cx="2768680" cy="2042435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70618B-07D0-9A16-CC0D-533A0AFAB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57311" y="4806370"/>
              <a:ext cx="3630168" cy="2042435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6CF0ECE-D73B-6083-1566-63238D81A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927" y="4806370"/>
              <a:ext cx="3629336" cy="2042435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pic>
        <p:nvPicPr>
          <p:cNvPr id="16" name="Picture 15" descr="A group of students in a classroom&#10;&#10;Description automatically generated">
            <a:extLst>
              <a:ext uri="{FF2B5EF4-FFF2-40B4-BE49-F238E27FC236}">
                <a16:creationId xmlns:a16="http://schemas.microsoft.com/office/drawing/2014/main" id="{38185816-2629-567F-2396-EED25D2B4E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976" y="129288"/>
            <a:ext cx="4799400" cy="2699663"/>
          </a:xfrm>
          <a:prstGeom prst="rect">
            <a:avLst/>
          </a:prstGeom>
        </p:spPr>
      </p:pic>
      <p:pic>
        <p:nvPicPr>
          <p:cNvPr id="22" name="Picture 21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616B5BB0-0297-E5FE-50ED-D208C1558B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738" y="129288"/>
            <a:ext cx="4799401" cy="26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92" y="151611"/>
            <a:ext cx="7886700" cy="994172"/>
          </a:xfrm>
        </p:spPr>
        <p:txBody>
          <a:bodyPr>
            <a:normAutofit/>
          </a:bodyPr>
          <a:lstStyle/>
          <a:p>
            <a:r>
              <a:rPr lang="en-GB" sz="3600" dirty="0"/>
              <a:t>Grade 8 Signature Work Inquiry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2C92D-705D-9C26-8CD1-F55830EA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462" y="1101968"/>
            <a:ext cx="4994030" cy="4041532"/>
          </a:xfrm>
        </p:spPr>
        <p:txBody>
          <a:bodyPr vert="horz" lIns="68580" tIns="34290" rIns="68580" bIns="34290" rtlCol="0" anchor="ctr">
            <a:normAutofit fontScale="925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The Future Needs YOU: </a:t>
            </a:r>
            <a:r>
              <a:rPr lang="en-GB" b="1" i="1" dirty="0">
                <a:solidFill>
                  <a:srgbClr val="000000"/>
                </a:solidFill>
              </a:rPr>
              <a:t>Living Well in a World Worth Living in</a:t>
            </a:r>
          </a:p>
          <a:p>
            <a:r>
              <a:rPr lang="en-GB" dirty="0">
                <a:solidFill>
                  <a:srgbClr val="000000"/>
                </a:solidFill>
              </a:rPr>
              <a:t>Rooted in the UN Sustainable Development Goals</a:t>
            </a:r>
          </a:p>
          <a:p>
            <a:r>
              <a:rPr lang="en-GB" dirty="0">
                <a:solidFill>
                  <a:srgbClr val="000000"/>
                </a:solidFill>
              </a:rPr>
              <a:t>Choose a focus SDG and associated Target to narrow focus and further personalize</a:t>
            </a:r>
          </a:p>
          <a:p>
            <a:r>
              <a:rPr lang="en-GB" dirty="0">
                <a:solidFill>
                  <a:srgbClr val="000000"/>
                </a:solidFill>
              </a:rPr>
              <a:t>Six-week ICT course on digital inquiry skills plus word processing and citing and referencing</a:t>
            </a:r>
          </a:p>
          <a:p>
            <a:r>
              <a:rPr lang="en-GB" dirty="0">
                <a:solidFill>
                  <a:srgbClr val="000000"/>
                </a:solidFill>
              </a:rPr>
              <a:t>Weekly English lesson to read for learning</a:t>
            </a:r>
          </a:p>
          <a:p>
            <a:r>
              <a:rPr lang="en-GB" dirty="0">
                <a:solidFill>
                  <a:srgbClr val="000000"/>
                </a:solidFill>
              </a:rPr>
              <a:t>Culminates in GCSE English Language Speaking &amp; Listening Non-Examined Assessment</a:t>
            </a:r>
          </a:p>
          <a:p>
            <a:r>
              <a:rPr lang="en-GB" dirty="0">
                <a:solidFill>
                  <a:srgbClr val="000000"/>
                </a:solidFill>
              </a:rPr>
              <a:t>Leads into Higher Project Qualification for some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8306AEF-CF05-D2AD-58AB-E0D1508FFB51}"/>
              </a:ext>
            </a:extLst>
          </p:cNvPr>
          <p:cNvSpPr/>
          <p:nvPr/>
        </p:nvSpPr>
        <p:spPr>
          <a:xfrm>
            <a:off x="7385538" y="105508"/>
            <a:ext cx="1652954" cy="867507"/>
          </a:xfrm>
          <a:prstGeom prst="roundRect">
            <a:avLst/>
          </a:prstGeom>
          <a:solidFill>
            <a:srgbClr val="00B0F0">
              <a:alpha val="9804"/>
            </a:srgb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502979"/>
                      <a:gd name="connsiteY0" fmla="*/ 96159 h 576942"/>
                      <a:gd name="connsiteX1" fmla="*/ 96159 w 7502979"/>
                      <a:gd name="connsiteY1" fmla="*/ 0 h 576942"/>
                      <a:gd name="connsiteX2" fmla="*/ 7406820 w 7502979"/>
                      <a:gd name="connsiteY2" fmla="*/ 0 h 576942"/>
                      <a:gd name="connsiteX3" fmla="*/ 7502979 w 7502979"/>
                      <a:gd name="connsiteY3" fmla="*/ 96159 h 576942"/>
                      <a:gd name="connsiteX4" fmla="*/ 7502979 w 7502979"/>
                      <a:gd name="connsiteY4" fmla="*/ 480783 h 576942"/>
                      <a:gd name="connsiteX5" fmla="*/ 7406820 w 7502979"/>
                      <a:gd name="connsiteY5" fmla="*/ 576942 h 576942"/>
                      <a:gd name="connsiteX6" fmla="*/ 96159 w 7502979"/>
                      <a:gd name="connsiteY6" fmla="*/ 576942 h 576942"/>
                      <a:gd name="connsiteX7" fmla="*/ 0 w 7502979"/>
                      <a:gd name="connsiteY7" fmla="*/ 480783 h 576942"/>
                      <a:gd name="connsiteX8" fmla="*/ 0 w 7502979"/>
                      <a:gd name="connsiteY8" fmla="*/ 96159 h 57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2979" h="576942" extrusionOk="0">
                        <a:moveTo>
                          <a:pt x="0" y="96159"/>
                        </a:moveTo>
                        <a:cubicBezTo>
                          <a:pt x="-4484" y="40286"/>
                          <a:pt x="40103" y="1107"/>
                          <a:pt x="96159" y="0"/>
                        </a:cubicBezTo>
                        <a:cubicBezTo>
                          <a:pt x="3694953" y="132882"/>
                          <a:pt x="5468685" y="-84951"/>
                          <a:pt x="7406820" y="0"/>
                        </a:cubicBezTo>
                        <a:cubicBezTo>
                          <a:pt x="7459057" y="849"/>
                          <a:pt x="7502609" y="45097"/>
                          <a:pt x="7502979" y="96159"/>
                        </a:cubicBezTo>
                        <a:cubicBezTo>
                          <a:pt x="7509559" y="237674"/>
                          <a:pt x="7475260" y="320874"/>
                          <a:pt x="7502979" y="480783"/>
                        </a:cubicBezTo>
                        <a:cubicBezTo>
                          <a:pt x="7506988" y="534366"/>
                          <a:pt x="7462480" y="571688"/>
                          <a:pt x="7406820" y="576942"/>
                        </a:cubicBezTo>
                        <a:cubicBezTo>
                          <a:pt x="6341461" y="664581"/>
                          <a:pt x="1480415" y="504263"/>
                          <a:pt x="96159" y="576942"/>
                        </a:cubicBezTo>
                        <a:cubicBezTo>
                          <a:pt x="42194" y="568762"/>
                          <a:pt x="-3428" y="538655"/>
                          <a:pt x="0" y="480783"/>
                        </a:cubicBezTo>
                        <a:cubicBezTo>
                          <a:pt x="-14821" y="378668"/>
                          <a:pt x="2661" y="154146"/>
                          <a:pt x="0" y="961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ICT lessons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Weekly English lesson for a year</a:t>
            </a:r>
          </a:p>
        </p:txBody>
      </p:sp>
      <p:pic>
        <p:nvPicPr>
          <p:cNvPr id="6" name="Picture 5" descr="A person holding a pen over papers on a table&#10;&#10;Description automatically generated">
            <a:extLst>
              <a:ext uri="{FF2B5EF4-FFF2-40B4-BE49-F238E27FC236}">
                <a16:creationId xmlns:a16="http://schemas.microsoft.com/office/drawing/2014/main" id="{586639AC-D6CE-19C2-9AF0-A34B8B7A10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5508" y="2236655"/>
            <a:ext cx="3748332" cy="281124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08187DA7-E391-479C-960D-823D0541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414" y="1043353"/>
            <a:ext cx="1723293" cy="108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A78DD47-756C-BD96-69E4-D9DE4E5957D2}"/>
              </a:ext>
            </a:extLst>
          </p:cNvPr>
          <p:cNvGrpSpPr/>
          <p:nvPr/>
        </p:nvGrpSpPr>
        <p:grpSpPr>
          <a:xfrm>
            <a:off x="2333161" y="998016"/>
            <a:ext cx="1234379" cy="1131498"/>
            <a:chOff x="2145593" y="998016"/>
            <a:chExt cx="1234379" cy="1131498"/>
          </a:xfrm>
        </p:grpSpPr>
        <p:pic>
          <p:nvPicPr>
            <p:cNvPr id="7" name="Picture 6" descr="A grey line drawing of a person&#10;&#10;Description automatically generated">
              <a:extLst>
                <a:ext uri="{FF2B5EF4-FFF2-40B4-BE49-F238E27FC236}">
                  <a16:creationId xmlns:a16="http://schemas.microsoft.com/office/drawing/2014/main" id="{48AC17CE-F4E2-095A-B0A4-4554CAF8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9972" y="998016"/>
              <a:ext cx="540000" cy="540000"/>
            </a:xfrm>
            <a:prstGeom prst="rect">
              <a:avLst/>
            </a:prstGeom>
          </p:spPr>
        </p:pic>
        <p:pic>
          <p:nvPicPr>
            <p:cNvPr id="8" name="Picture 7" descr="A logo of a geography teacher&#10;&#10;Description automatically generated">
              <a:extLst>
                <a:ext uri="{FF2B5EF4-FFF2-40B4-BE49-F238E27FC236}">
                  <a16:creationId xmlns:a16="http://schemas.microsoft.com/office/drawing/2014/main" id="{01CFB4ED-4A67-EFFC-7EDB-538E12704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5593" y="998016"/>
              <a:ext cx="540000" cy="540000"/>
            </a:xfrm>
            <a:prstGeom prst="rect">
              <a:avLst/>
            </a:prstGeom>
          </p:spPr>
        </p:pic>
        <p:pic>
          <p:nvPicPr>
            <p:cNvPr id="9" name="Picture 8" descr="A person holding a scroll&#10;&#10;Description automatically generated">
              <a:extLst>
                <a:ext uri="{FF2B5EF4-FFF2-40B4-BE49-F238E27FC236}">
                  <a16:creationId xmlns:a16="http://schemas.microsoft.com/office/drawing/2014/main" id="{6A7A8F77-C11B-9D59-C1A9-78D64DE3E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9972" y="1589514"/>
              <a:ext cx="540000" cy="540000"/>
            </a:xfrm>
            <a:prstGeom prst="rect">
              <a:avLst/>
            </a:prstGeom>
          </p:spPr>
        </p:pic>
        <p:pic>
          <p:nvPicPr>
            <p:cNvPr id="10" name="Picture 9" descr="A line art of a person holding a bird and a bird&#10;&#10;Description automatically generated">
              <a:extLst>
                <a:ext uri="{FF2B5EF4-FFF2-40B4-BE49-F238E27FC236}">
                  <a16:creationId xmlns:a16="http://schemas.microsoft.com/office/drawing/2014/main" id="{36E4AD15-B263-1F98-A55B-4C4A90255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5593" y="1589514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948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B33C-D7B7-4CAA-8164-CD8EF837B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Grade 11 Signature Work Inquiry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2C92D-705D-9C26-8CD1-F55830EA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5475" y="1099587"/>
            <a:ext cx="4694712" cy="3871271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</a:rPr>
              <a:t>Interrobang!? Lenses on the world</a:t>
            </a:r>
          </a:p>
          <a:p>
            <a:r>
              <a:rPr lang="en-GB" dirty="0">
                <a:solidFill>
                  <a:srgbClr val="000000"/>
                </a:solidFill>
              </a:rPr>
              <a:t>Introductory inquiry course for start of A-Level studies</a:t>
            </a:r>
          </a:p>
          <a:p>
            <a:r>
              <a:rPr lang="en-GB" dirty="0">
                <a:solidFill>
                  <a:srgbClr val="000000"/>
                </a:solidFill>
              </a:rPr>
              <a:t>Choose a topic from within an A-Level subject and consider how that perspective informs us about the world</a:t>
            </a:r>
          </a:p>
          <a:p>
            <a:r>
              <a:rPr lang="en-GB" dirty="0">
                <a:solidFill>
                  <a:srgbClr val="000000"/>
                </a:solidFill>
              </a:rPr>
              <a:t>Links into Thought and Culture (Theology/Philosophy)</a:t>
            </a:r>
          </a:p>
          <a:p>
            <a:r>
              <a:rPr lang="en-GB" dirty="0">
                <a:solidFill>
                  <a:srgbClr val="000000"/>
                </a:solidFill>
              </a:rPr>
              <a:t>Culminates in public poster exhibition</a:t>
            </a:r>
          </a:p>
          <a:p>
            <a:r>
              <a:rPr lang="en-GB" dirty="0">
                <a:solidFill>
                  <a:srgbClr val="000000"/>
                </a:solidFill>
              </a:rPr>
              <a:t>Leads into Extended Project Qualification for some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9DA52AD-D524-8C56-429D-59DC47913345}"/>
              </a:ext>
            </a:extLst>
          </p:cNvPr>
          <p:cNvSpPr/>
          <p:nvPr/>
        </p:nvSpPr>
        <p:spPr>
          <a:xfrm>
            <a:off x="7795846" y="172641"/>
            <a:ext cx="1246928" cy="538339"/>
          </a:xfrm>
          <a:prstGeom prst="roundRect">
            <a:avLst/>
          </a:prstGeom>
          <a:solidFill>
            <a:srgbClr val="00B0F0">
              <a:alpha val="9804"/>
            </a:srgbClr>
          </a:solidFill>
          <a:ln w="127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502979"/>
                      <a:gd name="connsiteY0" fmla="*/ 96159 h 576942"/>
                      <a:gd name="connsiteX1" fmla="*/ 96159 w 7502979"/>
                      <a:gd name="connsiteY1" fmla="*/ 0 h 576942"/>
                      <a:gd name="connsiteX2" fmla="*/ 7406820 w 7502979"/>
                      <a:gd name="connsiteY2" fmla="*/ 0 h 576942"/>
                      <a:gd name="connsiteX3" fmla="*/ 7502979 w 7502979"/>
                      <a:gd name="connsiteY3" fmla="*/ 96159 h 576942"/>
                      <a:gd name="connsiteX4" fmla="*/ 7502979 w 7502979"/>
                      <a:gd name="connsiteY4" fmla="*/ 480783 h 576942"/>
                      <a:gd name="connsiteX5" fmla="*/ 7406820 w 7502979"/>
                      <a:gd name="connsiteY5" fmla="*/ 576942 h 576942"/>
                      <a:gd name="connsiteX6" fmla="*/ 96159 w 7502979"/>
                      <a:gd name="connsiteY6" fmla="*/ 576942 h 576942"/>
                      <a:gd name="connsiteX7" fmla="*/ 0 w 7502979"/>
                      <a:gd name="connsiteY7" fmla="*/ 480783 h 576942"/>
                      <a:gd name="connsiteX8" fmla="*/ 0 w 7502979"/>
                      <a:gd name="connsiteY8" fmla="*/ 96159 h 576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502979" h="576942" extrusionOk="0">
                        <a:moveTo>
                          <a:pt x="0" y="96159"/>
                        </a:moveTo>
                        <a:cubicBezTo>
                          <a:pt x="-4484" y="40286"/>
                          <a:pt x="40103" y="1107"/>
                          <a:pt x="96159" y="0"/>
                        </a:cubicBezTo>
                        <a:cubicBezTo>
                          <a:pt x="3694953" y="132882"/>
                          <a:pt x="5468685" y="-84951"/>
                          <a:pt x="7406820" y="0"/>
                        </a:cubicBezTo>
                        <a:cubicBezTo>
                          <a:pt x="7459057" y="849"/>
                          <a:pt x="7502609" y="45097"/>
                          <a:pt x="7502979" y="96159"/>
                        </a:cubicBezTo>
                        <a:cubicBezTo>
                          <a:pt x="7509559" y="237674"/>
                          <a:pt x="7475260" y="320874"/>
                          <a:pt x="7502979" y="480783"/>
                        </a:cubicBezTo>
                        <a:cubicBezTo>
                          <a:pt x="7506988" y="534366"/>
                          <a:pt x="7462480" y="571688"/>
                          <a:pt x="7406820" y="576942"/>
                        </a:cubicBezTo>
                        <a:cubicBezTo>
                          <a:pt x="6341461" y="664581"/>
                          <a:pt x="1480415" y="504263"/>
                          <a:pt x="96159" y="576942"/>
                        </a:cubicBezTo>
                        <a:cubicBezTo>
                          <a:pt x="42194" y="568762"/>
                          <a:pt x="-3428" y="538655"/>
                          <a:pt x="0" y="480783"/>
                        </a:cubicBezTo>
                        <a:cubicBezTo>
                          <a:pt x="-14821" y="378668"/>
                          <a:pt x="2661" y="154146"/>
                          <a:pt x="0" y="9615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lessons plus homework</a:t>
            </a:r>
          </a:p>
        </p:txBody>
      </p:sp>
      <p:pic>
        <p:nvPicPr>
          <p:cNvPr id="6" name="Picture 5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25FC39B8-AA4F-3B43-B95E-97A9A21AD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813" y="1545064"/>
            <a:ext cx="3803756" cy="264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4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0A2372-A416-692F-18B7-2B720172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4743" y="1639097"/>
            <a:ext cx="4094129" cy="994173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you thinking?</a:t>
            </a:r>
          </a:p>
        </p:txBody>
      </p:sp>
      <p:pic>
        <p:nvPicPr>
          <p:cNvPr id="1026" name="Picture 2" descr="Man thinking clip art illustration illustrations by leo clipartcow">
            <a:extLst>
              <a:ext uri="{FF2B5EF4-FFF2-40B4-BE49-F238E27FC236}">
                <a16:creationId xmlns:a16="http://schemas.microsoft.com/office/drawing/2014/main" id="{61C3CC7F-580E-C2ED-7811-77DE62770A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13835" y="411555"/>
            <a:ext cx="2145872" cy="424925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11F44-B0CA-1CBB-7C4A-64C09F1A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z="12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50BCC-67F3-9BE6-F7D7-66D74D14E5D0}"/>
              </a:ext>
            </a:extLst>
          </p:cNvPr>
          <p:cNvSpPr txBox="1"/>
          <p:nvPr/>
        </p:nvSpPr>
        <p:spPr>
          <a:xfrm>
            <a:off x="2088799" y="4593445"/>
            <a:ext cx="194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Graphic by Leo </a:t>
            </a:r>
            <a:r>
              <a:rPr lang="en-US" sz="1200" dirty="0" err="1"/>
              <a:t>Clipartcow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4062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Picture 1572">
            <a:extLst>
              <a:ext uri="{FF2B5EF4-FFF2-40B4-BE49-F238E27FC236}">
                <a16:creationId xmlns:a16="http://schemas.microsoft.com/office/drawing/2014/main" id="{1F08456D-2AD4-2035-075B-5678710B8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5714"/>
            <a:ext cx="9143979" cy="5165522"/>
          </a:xfrm>
          <a:prstGeom prst="rect">
            <a:avLst/>
          </a:prstGeom>
        </p:spPr>
      </p:pic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02114" y="948681"/>
            <a:ext cx="7420661" cy="3787091"/>
          </a:xfrm>
          <a:prstGeom prst="rect">
            <a:avLst/>
          </a:prstGeom>
        </p:spPr>
        <p:txBody>
          <a:bodyPr spcFirstLastPara="1" lIns="0" tIns="0" rIns="0" bIns="0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tx1"/>
                </a:solidFill>
              </a:rPr>
              <a:t>Thank you!</a:t>
            </a:r>
            <a:br>
              <a:rPr lang="en-US" sz="7200" b="1" dirty="0">
                <a:solidFill>
                  <a:schemeClr val="tx1"/>
                </a:solidFill>
              </a:rPr>
            </a:b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Barbara Stripling – </a:t>
            </a:r>
            <a:r>
              <a:rPr lang="en-US" sz="40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bstripli@syr.edu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Darryl Toerien – </a:t>
            </a:r>
            <a:r>
              <a:rPr lang="en-US" sz="4000" b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toeriend@blanchelande.sch.gg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Jenny Toerien – </a:t>
            </a:r>
            <a:r>
              <a:rPr lang="en-US" sz="40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toerienj@blanchelande.sch.gg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917815" y="581906"/>
            <a:ext cx="2674697" cy="11588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Hello!</a:t>
            </a:r>
            <a:endParaRPr sz="5400" dirty="0"/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4195425" y="1254125"/>
            <a:ext cx="3335337" cy="302418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I am Jenny Toerien.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/>
              <a:t>College librarian and Project Qualifications Coordinator, Blanchelande College, Guernsey</a:t>
            </a:r>
          </a:p>
          <a:p>
            <a:pPr marL="0" indent="0">
              <a:spcBef>
                <a:spcPts val="800"/>
              </a:spcBef>
              <a:buClr>
                <a:schemeClr val="dk1"/>
              </a:buClr>
              <a:buSzPts val="1100"/>
              <a:buNone/>
            </a:pPr>
            <a:r>
              <a:rPr lang="en-GB" sz="2000" dirty="0"/>
              <a:t>Co-Developer of FOSIL, an Inquiry Model and Framework of Skills, adapted from Stripling Model of Inquiry 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 dirty="0"/>
              <a:t>toerienj@blanchelande.sch.gg</a:t>
            </a:r>
            <a:endParaRPr lang="en-GB" sz="20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86C4C2-D907-2865-77BD-8F3CC68D0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93" t="4212" r="11031" b="8561"/>
          <a:stretch/>
        </p:blipFill>
        <p:spPr bwMode="auto">
          <a:xfrm>
            <a:off x="1479911" y="1740781"/>
            <a:ext cx="1550504" cy="2050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CFA4BA-AAF4-0531-7AEE-25AABEC7D1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73843"/>
            <a:ext cx="788670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 Goals for Today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6547B-FE95-59CF-B0AF-958DDC061F6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28650" y="1447038"/>
            <a:ext cx="7886700" cy="318897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buFont typeface="Wingdings" panose="05000000000000000000" pitchFamily="2" charset="2"/>
              <a:buChar char="Ø"/>
            </a:pPr>
            <a:r>
              <a:rPr lang="en-US" sz="2400" dirty="0"/>
              <a:t>Explore the </a:t>
            </a:r>
            <a:r>
              <a:rPr lang="en-US" sz="2400" b="1" dirty="0"/>
              <a:t>promise of inquiry </a:t>
            </a:r>
            <a:r>
              <a:rPr lang="en-US" sz="2400" dirty="0"/>
              <a:t>by recognizing and rejecting common misconceptions</a:t>
            </a:r>
          </a:p>
          <a:p>
            <a:pPr defTabSz="914400">
              <a:buFont typeface="Wingdings" panose="05000000000000000000" pitchFamily="2" charset="2"/>
              <a:buChar char="Ø"/>
            </a:pPr>
            <a:r>
              <a:rPr lang="en-US" sz="2400" dirty="0"/>
              <a:t>Recognize the characteristics and benefits of an </a:t>
            </a:r>
            <a:r>
              <a:rPr lang="en-US" sz="2400" b="1" dirty="0"/>
              <a:t>inquiry stance</a:t>
            </a:r>
            <a:r>
              <a:rPr lang="en-US" sz="2400" dirty="0"/>
              <a:t>, </a:t>
            </a:r>
            <a:r>
              <a:rPr lang="en-US" sz="2400" b="1" dirty="0"/>
              <a:t>inquiry process</a:t>
            </a:r>
            <a:r>
              <a:rPr lang="en-US" sz="2400" dirty="0"/>
              <a:t>, and </a:t>
            </a:r>
            <a:r>
              <a:rPr lang="en-US" sz="2400" b="1" dirty="0"/>
              <a:t>inquiry-based school</a:t>
            </a:r>
          </a:p>
          <a:p>
            <a:pPr defTabSz="914400">
              <a:buFont typeface="Wingdings" panose="05000000000000000000" pitchFamily="2" charset="2"/>
              <a:buChar char="Ø"/>
            </a:pPr>
            <a:r>
              <a:rPr lang="en-US" sz="2400" dirty="0"/>
              <a:t>Trace the </a:t>
            </a:r>
            <a:r>
              <a:rPr lang="en-US" sz="2400" b="1" dirty="0"/>
              <a:t>development of priority inquiry and whole-child learning skills </a:t>
            </a:r>
            <a:r>
              <a:rPr lang="en-US" sz="2400" dirty="0"/>
              <a:t>through the grades</a:t>
            </a:r>
          </a:p>
          <a:p>
            <a:pPr defTabSz="914400">
              <a:buFont typeface="Wingdings" panose="05000000000000000000" pitchFamily="2" charset="2"/>
              <a:buChar char="Ø"/>
            </a:pPr>
            <a:r>
              <a:rPr lang="en-US" sz="2400" dirty="0"/>
              <a:t>Examine the </a:t>
            </a:r>
            <a:r>
              <a:rPr lang="en-US" sz="2400" b="1" dirty="0"/>
              <a:t>integration of inquiry skills into important curriculum content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D6A165-C5D1-0222-945E-7902BAEF6CC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700" smtClean="0"/>
              <a:pPr lvl="0" indent="0" defTabSz="91440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 sz="700"/>
          </a:p>
        </p:txBody>
      </p:sp>
    </p:spTree>
    <p:extLst>
      <p:ext uri="{BB962C8B-B14F-4D97-AF65-F5344CB8AC3E}">
        <p14:creationId xmlns:p14="http://schemas.microsoft.com/office/powerpoint/2010/main" val="416803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5D2EA-2658-405C-BA0F-5E3AE4611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11480"/>
            <a:ext cx="2700645" cy="40736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Is the Promise of Inquiry Broken?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907987" y="2444036"/>
            <a:ext cx="3360420" cy="13716"/>
          </a:xfrm>
          <a:custGeom>
            <a:avLst/>
            <a:gdLst>
              <a:gd name="connsiteX0" fmla="*/ 0 w 3360420"/>
              <a:gd name="connsiteY0" fmla="*/ 0 h 13716"/>
              <a:gd name="connsiteX1" fmla="*/ 638480 w 3360420"/>
              <a:gd name="connsiteY1" fmla="*/ 0 h 13716"/>
              <a:gd name="connsiteX2" fmla="*/ 1310564 w 3360420"/>
              <a:gd name="connsiteY2" fmla="*/ 0 h 13716"/>
              <a:gd name="connsiteX3" fmla="*/ 2016252 w 3360420"/>
              <a:gd name="connsiteY3" fmla="*/ 0 h 13716"/>
              <a:gd name="connsiteX4" fmla="*/ 2721940 w 3360420"/>
              <a:gd name="connsiteY4" fmla="*/ 0 h 13716"/>
              <a:gd name="connsiteX5" fmla="*/ 3360420 w 3360420"/>
              <a:gd name="connsiteY5" fmla="*/ 0 h 13716"/>
              <a:gd name="connsiteX6" fmla="*/ 3360420 w 3360420"/>
              <a:gd name="connsiteY6" fmla="*/ 13716 h 13716"/>
              <a:gd name="connsiteX7" fmla="*/ 2621128 w 3360420"/>
              <a:gd name="connsiteY7" fmla="*/ 13716 h 13716"/>
              <a:gd name="connsiteX8" fmla="*/ 1881835 w 3360420"/>
              <a:gd name="connsiteY8" fmla="*/ 13716 h 13716"/>
              <a:gd name="connsiteX9" fmla="*/ 1209751 w 3360420"/>
              <a:gd name="connsiteY9" fmla="*/ 13716 h 13716"/>
              <a:gd name="connsiteX10" fmla="*/ 0 w 3360420"/>
              <a:gd name="connsiteY10" fmla="*/ 13716 h 13716"/>
              <a:gd name="connsiteX11" fmla="*/ 0 w 3360420"/>
              <a:gd name="connsiteY11" fmla="*/ 0 h 13716"/>
              <a:gd name="connsiteX0" fmla="*/ 0 w 3360420"/>
              <a:gd name="connsiteY0" fmla="*/ 0 h 13716"/>
              <a:gd name="connsiteX1" fmla="*/ 638480 w 3360420"/>
              <a:gd name="connsiteY1" fmla="*/ 0 h 13716"/>
              <a:gd name="connsiteX2" fmla="*/ 1209751 w 3360420"/>
              <a:gd name="connsiteY2" fmla="*/ 0 h 13716"/>
              <a:gd name="connsiteX3" fmla="*/ 1949044 w 3360420"/>
              <a:gd name="connsiteY3" fmla="*/ 0 h 13716"/>
              <a:gd name="connsiteX4" fmla="*/ 2587523 w 3360420"/>
              <a:gd name="connsiteY4" fmla="*/ 0 h 13716"/>
              <a:gd name="connsiteX5" fmla="*/ 3360420 w 3360420"/>
              <a:gd name="connsiteY5" fmla="*/ 0 h 13716"/>
              <a:gd name="connsiteX6" fmla="*/ 3360420 w 3360420"/>
              <a:gd name="connsiteY6" fmla="*/ 13716 h 13716"/>
              <a:gd name="connsiteX7" fmla="*/ 2688336 w 3360420"/>
              <a:gd name="connsiteY7" fmla="*/ 13716 h 13716"/>
              <a:gd name="connsiteX8" fmla="*/ 1949044 w 3360420"/>
              <a:gd name="connsiteY8" fmla="*/ 13716 h 13716"/>
              <a:gd name="connsiteX9" fmla="*/ 1377772 w 3360420"/>
              <a:gd name="connsiteY9" fmla="*/ 13716 h 13716"/>
              <a:gd name="connsiteX10" fmla="*/ 705688 w 3360420"/>
              <a:gd name="connsiteY10" fmla="*/ 13716 h 13716"/>
              <a:gd name="connsiteX11" fmla="*/ 0 w 3360420"/>
              <a:gd name="connsiteY11" fmla="*/ 13716 h 13716"/>
              <a:gd name="connsiteX12" fmla="*/ 0 w 3360420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0420" h="13716" fill="none" extrusionOk="0">
                <a:moveTo>
                  <a:pt x="0" y="0"/>
                </a:moveTo>
                <a:cubicBezTo>
                  <a:pt x="191406" y="10001"/>
                  <a:pt x="492041" y="-46237"/>
                  <a:pt x="638480" y="0"/>
                </a:cubicBezTo>
                <a:cubicBezTo>
                  <a:pt x="757906" y="33197"/>
                  <a:pt x="1156600" y="-41629"/>
                  <a:pt x="1310564" y="0"/>
                </a:cubicBezTo>
                <a:cubicBezTo>
                  <a:pt x="1379184" y="24203"/>
                  <a:pt x="1719005" y="-47956"/>
                  <a:pt x="2016252" y="0"/>
                </a:cubicBezTo>
                <a:cubicBezTo>
                  <a:pt x="2309065" y="7372"/>
                  <a:pt x="2409711" y="1344"/>
                  <a:pt x="2721940" y="0"/>
                </a:cubicBezTo>
                <a:cubicBezTo>
                  <a:pt x="2995269" y="34213"/>
                  <a:pt x="3156613" y="531"/>
                  <a:pt x="3360420" y="0"/>
                </a:cubicBezTo>
                <a:cubicBezTo>
                  <a:pt x="3359915" y="3577"/>
                  <a:pt x="3360235" y="9896"/>
                  <a:pt x="3360420" y="13716"/>
                </a:cubicBezTo>
                <a:cubicBezTo>
                  <a:pt x="3039840" y="-6995"/>
                  <a:pt x="2944234" y="11098"/>
                  <a:pt x="2621128" y="13716"/>
                </a:cubicBezTo>
                <a:cubicBezTo>
                  <a:pt x="2291334" y="35811"/>
                  <a:pt x="2154043" y="38867"/>
                  <a:pt x="1881835" y="13716"/>
                </a:cubicBezTo>
                <a:cubicBezTo>
                  <a:pt x="1588327" y="-7987"/>
                  <a:pt x="1439318" y="-9600"/>
                  <a:pt x="1209751" y="13716"/>
                </a:cubicBezTo>
                <a:cubicBezTo>
                  <a:pt x="977769" y="43531"/>
                  <a:pt x="301166" y="108207"/>
                  <a:pt x="0" y="13716"/>
                </a:cubicBezTo>
                <a:cubicBezTo>
                  <a:pt x="77" y="9528"/>
                  <a:pt x="-88" y="4529"/>
                  <a:pt x="0" y="0"/>
                </a:cubicBezTo>
                <a:close/>
              </a:path>
              <a:path w="3360420" h="13716" stroke="0" extrusionOk="0">
                <a:moveTo>
                  <a:pt x="0" y="0"/>
                </a:moveTo>
                <a:cubicBezTo>
                  <a:pt x="170421" y="-4407"/>
                  <a:pt x="491890" y="-50462"/>
                  <a:pt x="638480" y="0"/>
                </a:cubicBezTo>
                <a:cubicBezTo>
                  <a:pt x="792506" y="30971"/>
                  <a:pt x="1031707" y="-14677"/>
                  <a:pt x="1209751" y="0"/>
                </a:cubicBezTo>
                <a:cubicBezTo>
                  <a:pt x="1357076" y="52145"/>
                  <a:pt x="1723115" y="-4348"/>
                  <a:pt x="1949044" y="0"/>
                </a:cubicBezTo>
                <a:cubicBezTo>
                  <a:pt x="2192488" y="-34098"/>
                  <a:pt x="2339103" y="-31352"/>
                  <a:pt x="2587523" y="0"/>
                </a:cubicBezTo>
                <a:cubicBezTo>
                  <a:pt x="2818806" y="-7742"/>
                  <a:pt x="3217848" y="-30081"/>
                  <a:pt x="3360420" y="0"/>
                </a:cubicBezTo>
                <a:cubicBezTo>
                  <a:pt x="3359513" y="2997"/>
                  <a:pt x="3360180" y="8915"/>
                  <a:pt x="3360420" y="13716"/>
                </a:cubicBezTo>
                <a:cubicBezTo>
                  <a:pt x="3034345" y="-17354"/>
                  <a:pt x="2841928" y="47909"/>
                  <a:pt x="2688336" y="13716"/>
                </a:cubicBezTo>
                <a:cubicBezTo>
                  <a:pt x="2588685" y="8853"/>
                  <a:pt x="2270606" y="-39487"/>
                  <a:pt x="1949044" y="13716"/>
                </a:cubicBezTo>
                <a:cubicBezTo>
                  <a:pt x="1622278" y="37200"/>
                  <a:pt x="1629740" y="12517"/>
                  <a:pt x="1377772" y="13716"/>
                </a:cubicBezTo>
                <a:cubicBezTo>
                  <a:pt x="1148895" y="37407"/>
                  <a:pt x="976686" y="-12334"/>
                  <a:pt x="705688" y="13716"/>
                </a:cubicBezTo>
                <a:cubicBezTo>
                  <a:pt x="451150" y="60066"/>
                  <a:pt x="233487" y="-18420"/>
                  <a:pt x="0" y="13716"/>
                </a:cubicBezTo>
                <a:cubicBezTo>
                  <a:pt x="-131" y="10721"/>
                  <a:pt x="1210" y="5539"/>
                  <a:pt x="0" y="0"/>
                </a:cubicBezTo>
                <a:close/>
              </a:path>
              <a:path w="3360420" h="13716" fill="none" stroke="0" extrusionOk="0">
                <a:moveTo>
                  <a:pt x="0" y="0"/>
                </a:moveTo>
                <a:cubicBezTo>
                  <a:pt x="164693" y="20411"/>
                  <a:pt x="481374" y="-25570"/>
                  <a:pt x="638480" y="0"/>
                </a:cubicBezTo>
                <a:cubicBezTo>
                  <a:pt x="798995" y="30282"/>
                  <a:pt x="1140782" y="-27870"/>
                  <a:pt x="1310564" y="0"/>
                </a:cubicBezTo>
                <a:cubicBezTo>
                  <a:pt x="1415376" y="59022"/>
                  <a:pt x="1712923" y="34543"/>
                  <a:pt x="2016252" y="0"/>
                </a:cubicBezTo>
                <a:cubicBezTo>
                  <a:pt x="2299667" y="30754"/>
                  <a:pt x="2467976" y="-793"/>
                  <a:pt x="2721940" y="0"/>
                </a:cubicBezTo>
                <a:cubicBezTo>
                  <a:pt x="3014119" y="16113"/>
                  <a:pt x="3143946" y="-14907"/>
                  <a:pt x="3360420" y="0"/>
                </a:cubicBezTo>
                <a:cubicBezTo>
                  <a:pt x="3359485" y="2919"/>
                  <a:pt x="3359434" y="10491"/>
                  <a:pt x="3360420" y="13716"/>
                </a:cubicBezTo>
                <a:cubicBezTo>
                  <a:pt x="3046787" y="-23756"/>
                  <a:pt x="2956179" y="16001"/>
                  <a:pt x="2621128" y="13716"/>
                </a:cubicBezTo>
                <a:cubicBezTo>
                  <a:pt x="2297814" y="26084"/>
                  <a:pt x="2182001" y="28084"/>
                  <a:pt x="1881835" y="13716"/>
                </a:cubicBezTo>
                <a:cubicBezTo>
                  <a:pt x="1565437" y="-2872"/>
                  <a:pt x="1471458" y="8566"/>
                  <a:pt x="1209751" y="13716"/>
                </a:cubicBezTo>
                <a:cubicBezTo>
                  <a:pt x="973930" y="42996"/>
                  <a:pt x="321369" y="85738"/>
                  <a:pt x="0" y="13716"/>
                </a:cubicBezTo>
                <a:cubicBezTo>
                  <a:pt x="304" y="9505"/>
                  <a:pt x="1021" y="594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360420"/>
                      <a:gd name="connsiteY0" fmla="*/ 0 h 13716"/>
                      <a:gd name="connsiteX1" fmla="*/ 638480 w 3360420"/>
                      <a:gd name="connsiteY1" fmla="*/ 0 h 13716"/>
                      <a:gd name="connsiteX2" fmla="*/ 1310564 w 3360420"/>
                      <a:gd name="connsiteY2" fmla="*/ 0 h 13716"/>
                      <a:gd name="connsiteX3" fmla="*/ 2016252 w 3360420"/>
                      <a:gd name="connsiteY3" fmla="*/ 0 h 13716"/>
                      <a:gd name="connsiteX4" fmla="*/ 2721940 w 3360420"/>
                      <a:gd name="connsiteY4" fmla="*/ 0 h 13716"/>
                      <a:gd name="connsiteX5" fmla="*/ 3360420 w 3360420"/>
                      <a:gd name="connsiteY5" fmla="*/ 0 h 13716"/>
                      <a:gd name="connsiteX6" fmla="*/ 3360420 w 3360420"/>
                      <a:gd name="connsiteY6" fmla="*/ 13716 h 13716"/>
                      <a:gd name="connsiteX7" fmla="*/ 2621128 w 3360420"/>
                      <a:gd name="connsiteY7" fmla="*/ 13716 h 13716"/>
                      <a:gd name="connsiteX8" fmla="*/ 1881835 w 3360420"/>
                      <a:gd name="connsiteY8" fmla="*/ 13716 h 13716"/>
                      <a:gd name="connsiteX9" fmla="*/ 1209751 w 3360420"/>
                      <a:gd name="connsiteY9" fmla="*/ 13716 h 13716"/>
                      <a:gd name="connsiteX10" fmla="*/ 0 w 3360420"/>
                      <a:gd name="connsiteY10" fmla="*/ 13716 h 13716"/>
                      <a:gd name="connsiteX11" fmla="*/ 0 w 3360420"/>
                      <a:gd name="connsiteY11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60420" h="13716" fill="none" extrusionOk="0">
                        <a:moveTo>
                          <a:pt x="0" y="0"/>
                        </a:moveTo>
                        <a:cubicBezTo>
                          <a:pt x="173390" y="25775"/>
                          <a:pt x="488191" y="-28129"/>
                          <a:pt x="638480" y="0"/>
                        </a:cubicBezTo>
                        <a:cubicBezTo>
                          <a:pt x="788769" y="28129"/>
                          <a:pt x="1174965" y="-28957"/>
                          <a:pt x="1310564" y="0"/>
                        </a:cubicBezTo>
                        <a:cubicBezTo>
                          <a:pt x="1446163" y="28957"/>
                          <a:pt x="1725466" y="-34787"/>
                          <a:pt x="2016252" y="0"/>
                        </a:cubicBezTo>
                        <a:cubicBezTo>
                          <a:pt x="2307038" y="34787"/>
                          <a:pt x="2437945" y="-15142"/>
                          <a:pt x="2721940" y="0"/>
                        </a:cubicBezTo>
                        <a:cubicBezTo>
                          <a:pt x="3005935" y="15142"/>
                          <a:pt x="3141795" y="-10480"/>
                          <a:pt x="3360420" y="0"/>
                        </a:cubicBezTo>
                        <a:cubicBezTo>
                          <a:pt x="3359940" y="2989"/>
                          <a:pt x="3359779" y="10166"/>
                          <a:pt x="3360420" y="13716"/>
                        </a:cubicBezTo>
                        <a:cubicBezTo>
                          <a:pt x="3047302" y="-18841"/>
                          <a:pt x="2960325" y="10240"/>
                          <a:pt x="2621128" y="13716"/>
                        </a:cubicBezTo>
                        <a:cubicBezTo>
                          <a:pt x="2281931" y="17192"/>
                          <a:pt x="2176842" y="26844"/>
                          <a:pt x="1881835" y="13716"/>
                        </a:cubicBezTo>
                        <a:cubicBezTo>
                          <a:pt x="1586828" y="588"/>
                          <a:pt x="1449984" y="-8996"/>
                          <a:pt x="1209751" y="13716"/>
                        </a:cubicBezTo>
                        <a:cubicBezTo>
                          <a:pt x="969518" y="36428"/>
                          <a:pt x="318488" y="55902"/>
                          <a:pt x="0" y="13716"/>
                        </a:cubicBezTo>
                        <a:cubicBezTo>
                          <a:pt x="182" y="9317"/>
                          <a:pt x="482" y="5285"/>
                          <a:pt x="0" y="0"/>
                        </a:cubicBezTo>
                        <a:close/>
                      </a:path>
                      <a:path w="3360420" h="13716" stroke="0" extrusionOk="0">
                        <a:moveTo>
                          <a:pt x="0" y="0"/>
                        </a:moveTo>
                        <a:cubicBezTo>
                          <a:pt x="152211" y="-10113"/>
                          <a:pt x="493092" y="-25529"/>
                          <a:pt x="638480" y="0"/>
                        </a:cubicBezTo>
                        <a:cubicBezTo>
                          <a:pt x="783868" y="25529"/>
                          <a:pt x="1051824" y="-19092"/>
                          <a:pt x="1209751" y="0"/>
                        </a:cubicBezTo>
                        <a:cubicBezTo>
                          <a:pt x="1367678" y="19092"/>
                          <a:pt x="1729599" y="16071"/>
                          <a:pt x="1949044" y="0"/>
                        </a:cubicBezTo>
                        <a:cubicBezTo>
                          <a:pt x="2168489" y="-16071"/>
                          <a:pt x="2323758" y="-4710"/>
                          <a:pt x="2587523" y="0"/>
                        </a:cubicBezTo>
                        <a:cubicBezTo>
                          <a:pt x="2851288" y="4710"/>
                          <a:pt x="3195571" y="-8175"/>
                          <a:pt x="3360420" y="0"/>
                        </a:cubicBezTo>
                        <a:cubicBezTo>
                          <a:pt x="3359928" y="2764"/>
                          <a:pt x="3360118" y="8747"/>
                          <a:pt x="3360420" y="13716"/>
                        </a:cubicBezTo>
                        <a:cubicBezTo>
                          <a:pt x="3025528" y="-15604"/>
                          <a:pt x="2845368" y="35037"/>
                          <a:pt x="2688336" y="13716"/>
                        </a:cubicBezTo>
                        <a:cubicBezTo>
                          <a:pt x="2531304" y="-7605"/>
                          <a:pt x="2279760" y="-9642"/>
                          <a:pt x="1949044" y="13716"/>
                        </a:cubicBezTo>
                        <a:cubicBezTo>
                          <a:pt x="1618328" y="37074"/>
                          <a:pt x="1624903" y="7505"/>
                          <a:pt x="1377772" y="13716"/>
                        </a:cubicBezTo>
                        <a:cubicBezTo>
                          <a:pt x="1130641" y="19927"/>
                          <a:pt x="973925" y="-19083"/>
                          <a:pt x="705688" y="13716"/>
                        </a:cubicBezTo>
                        <a:cubicBezTo>
                          <a:pt x="437451" y="46515"/>
                          <a:pt x="236989" y="-13738"/>
                          <a:pt x="0" y="13716"/>
                        </a:cubicBezTo>
                        <a:cubicBezTo>
                          <a:pt x="614" y="9981"/>
                          <a:pt x="600" y="54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ABF456C-D5BC-4B05-A7A2-7561B19C9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4813" y="414068"/>
            <a:ext cx="4668251" cy="40736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57163" indent="0" defTabSz="914400">
              <a:buNone/>
            </a:pPr>
            <a:r>
              <a:rPr lang="en-US" sz="1600" dirty="0"/>
              <a:t>I</a:t>
            </a:r>
            <a:r>
              <a:rPr lang="en-US" sz="1600" b="0" i="0" u="none" strike="noStrike" dirty="0">
                <a:effectLst/>
              </a:rPr>
              <a:t>nquiry as a dynamic process and skills is </a:t>
            </a:r>
            <a:r>
              <a:rPr lang="en-US" sz="16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divorced from learning important content</a:t>
            </a:r>
            <a:r>
              <a:rPr lang="en-US" sz="1600" b="0" i="0" u="none" strike="noStrike" dirty="0">
                <a:effectLst/>
              </a:rPr>
              <a:t>.</a:t>
            </a:r>
          </a:p>
          <a:p>
            <a:pPr marL="0" indent="0" defTabSz="914400">
              <a:buNone/>
            </a:pPr>
            <a:r>
              <a:rPr lang="en-US" sz="1400" dirty="0"/>
              <a:t>		Neil Postman (1979, p. 214)</a:t>
            </a:r>
            <a:endParaRPr lang="en-US" sz="1400" b="0" i="0" u="none" strike="noStrike" dirty="0">
              <a:effectLst/>
            </a:endParaRPr>
          </a:p>
          <a:p>
            <a:pPr marL="228600" indent="0" defTabSz="914400">
              <a:buNone/>
            </a:pPr>
            <a:r>
              <a:rPr lang="en-US" sz="1600" dirty="0"/>
              <a:t>I</a:t>
            </a:r>
            <a:r>
              <a:rPr lang="en-US" sz="1600" b="0" i="0" u="none" strike="noStrike" dirty="0">
                <a:effectLst/>
              </a:rPr>
              <a:t>nquiry is </a:t>
            </a:r>
            <a:r>
              <a:rPr lang="en-US" sz="1600" i="0" u="none" strike="noStrik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reduced to a mechanical process</a:t>
            </a:r>
            <a:r>
              <a:rPr lang="en-US" sz="1600" b="0" i="0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1600" dirty="0"/>
              <a:t>with no </a:t>
            </a:r>
            <a:r>
              <a:rPr lang="en-US" sz="1600" b="0" i="0" u="none" strike="noStrike" dirty="0">
                <a:effectLst/>
              </a:rPr>
              <a:t>spirit of wonder and puzzlement.</a:t>
            </a:r>
            <a:endParaRPr lang="en-US" sz="1600" dirty="0"/>
          </a:p>
          <a:p>
            <a:pPr marL="0" indent="0" defTabSz="914400">
              <a:buNone/>
            </a:pPr>
            <a:r>
              <a:rPr lang="en-US" sz="1400" dirty="0"/>
              <a:t>		Neil Postman (1979, p. 214)</a:t>
            </a:r>
          </a:p>
          <a:p>
            <a:pPr marL="157163" indent="0" defTabSz="914400">
              <a:buNone/>
            </a:pPr>
            <a:r>
              <a:rPr lang="en-US" sz="1600" dirty="0"/>
              <a:t>Without both a spirit of wonder and puzzlement and a dynamic process, inquiry is 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reduced to a thoughtless fact-finding activity</a:t>
            </a:r>
            <a:r>
              <a:rPr lang="en-US" sz="1600" dirty="0"/>
              <a:t>.</a:t>
            </a:r>
          </a:p>
          <a:p>
            <a:pPr marL="157163" indent="0" defTabSz="914400">
              <a:buNone/>
            </a:pPr>
            <a:r>
              <a:rPr lang="en-US" sz="1600" dirty="0"/>
              <a:t>Increasing </a:t>
            </a:r>
            <a:r>
              <a: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emphasis on the “engineering of learning”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/>
              <a:t>based on ‘hard evidence’ from the field of cognitive science endangers the possibility of inquiry.</a:t>
            </a:r>
          </a:p>
          <a:p>
            <a:pPr marL="0" indent="0" defTabSz="914400">
              <a:buNone/>
            </a:pPr>
            <a:r>
              <a:rPr lang="en-US" sz="1400" dirty="0"/>
              <a:t>		Neil Postman (1996, pp. 26-27)</a:t>
            </a:r>
          </a:p>
        </p:txBody>
      </p:sp>
    </p:spTree>
    <p:extLst>
      <p:ext uri="{BB962C8B-B14F-4D97-AF65-F5344CB8AC3E}">
        <p14:creationId xmlns:p14="http://schemas.microsoft.com/office/powerpoint/2010/main" val="406993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33" name="Arc 103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473511" y="367870"/>
            <a:ext cx="2240924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0A2372-A416-692F-18B7-2B720172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21" y="359619"/>
            <a:ext cx="4094129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 Inquiry Stance</a:t>
            </a: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114800"/>
            <a:ext cx="2004647" cy="10287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Man thinking clip art illustration illustrations by leo clipartcow">
            <a:extLst>
              <a:ext uri="{FF2B5EF4-FFF2-40B4-BE49-F238E27FC236}">
                <a16:creationId xmlns:a16="http://schemas.microsoft.com/office/drawing/2014/main" id="{61C3CC7F-580E-C2ED-7811-77DE62770A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059" y="379897"/>
            <a:ext cx="2145872" cy="424925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400514-7581-E282-1D19-C53AFE520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6827" y="1488332"/>
            <a:ext cx="5048524" cy="31443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/>
            <a:r>
              <a:rPr lang="en-US" sz="1800" dirty="0"/>
              <a:t>“In order to learn you must desire to learn, and in so desiring not be satisfied with what you already incline to think. …</a:t>
            </a:r>
          </a:p>
          <a:p>
            <a:pPr marL="0" indent="-228600" defTabSz="914400"/>
            <a:r>
              <a:rPr lang="en-US" sz="1800" dirty="0"/>
              <a:t>Do not block the way of inquiry.”</a:t>
            </a:r>
          </a:p>
          <a:p>
            <a:pPr marL="0" indent="0" defTabSz="914400">
              <a:buNone/>
            </a:pPr>
            <a:r>
              <a:rPr lang="en-US" sz="1800" dirty="0"/>
              <a:t>	Charles Sanders Peirce (1955, p. 54)</a:t>
            </a:r>
          </a:p>
          <a:p>
            <a:pPr marL="0" indent="-228600" defTabSz="914400"/>
            <a:endParaRPr lang="en-US" sz="1800" dirty="0"/>
          </a:p>
          <a:p>
            <a:pPr marL="0" indent="-228600" defTabSz="914400"/>
            <a:r>
              <a:rPr lang="en-US" sz="1800" dirty="0">
                <a:effectLst/>
              </a:rPr>
              <a:t>“It is wrong always, everywhere, and for any one, to believe anything upon insufficient evidence.”</a:t>
            </a:r>
          </a:p>
          <a:p>
            <a:pPr marL="0" indent="0" defTabSz="914400">
              <a:buNone/>
            </a:pPr>
            <a:r>
              <a:rPr lang="en-US" sz="1800" dirty="0"/>
              <a:t>	William </a:t>
            </a:r>
            <a:r>
              <a:rPr lang="en-US" sz="1800" dirty="0" err="1"/>
              <a:t>Kingdon</a:t>
            </a:r>
            <a:r>
              <a:rPr lang="en-US" sz="1800" dirty="0"/>
              <a:t> Clifford (1877, p. 295)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111F44-B0CA-1CBB-7C4A-64C09F1A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330EA680-D336-4FF7-8B7A-9848BB0A1C32}" type="slidenum">
              <a:rPr lang="en-US" sz="12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50BCC-67F3-9BE6-F7D7-66D74D14E5D0}"/>
              </a:ext>
            </a:extLst>
          </p:cNvPr>
          <p:cNvSpPr txBox="1"/>
          <p:nvPr/>
        </p:nvSpPr>
        <p:spPr>
          <a:xfrm>
            <a:off x="950132" y="4660808"/>
            <a:ext cx="1944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Graphic by Leo </a:t>
            </a:r>
            <a:r>
              <a:rPr lang="en-US" sz="1200" dirty="0" err="1"/>
              <a:t>Clipartcow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6287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665268" y="982630"/>
            <a:ext cx="2455738" cy="317824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Foundational Models of the Inquiry Process and Continuum of Skills</a:t>
            </a:r>
          </a:p>
        </p:txBody>
      </p:sp>
      <p:graphicFrame>
        <p:nvGraphicFramePr>
          <p:cNvPr id="1596" name="Google Shape;1594;p16">
            <a:extLst>
              <a:ext uri="{FF2B5EF4-FFF2-40B4-BE49-F238E27FC236}">
                <a16:creationId xmlns:a16="http://schemas.microsoft.com/office/drawing/2014/main" id="{3C0C50BB-C705-7879-1A57-B64282B7D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9260106"/>
              </p:ext>
            </p:extLst>
          </p:nvPr>
        </p:nvGraphicFramePr>
        <p:xfrm>
          <a:off x="3411866" y="524029"/>
          <a:ext cx="5159812" cy="424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9284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451985" y="258697"/>
            <a:ext cx="8340858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800" dirty="0">
                <a:latin typeface="+mn-lt"/>
              </a:rPr>
              <a:t>Stripling Model of Inquiry: </a:t>
            </a:r>
            <a:r>
              <a:rPr lang="en-US" sz="2400" dirty="0">
                <a:solidFill>
                  <a:schemeClr val="accent1"/>
                </a:solidFill>
                <a:latin typeface="+mn-lt"/>
                <a:cs typeface="Amatic SC" panose="00000500000000000000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https://slsa-nys.libguides.com/ifc</a:t>
            </a:r>
            <a:r>
              <a:rPr lang="en-US" sz="2400" dirty="0">
                <a:solidFill>
                  <a:schemeClr val="accent1"/>
                </a:solidFill>
                <a:latin typeface="+mn-lt"/>
                <a:cs typeface="Amatic SC" panose="00000500000000000000" pitchFamily="2" charset="-79"/>
              </a:rPr>
              <a:t> </a:t>
            </a:r>
            <a:endParaRPr dirty="0"/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91A6DE-1575-4737-861B-B81CEAB4E2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180" y="935590"/>
            <a:ext cx="5515504" cy="39831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4648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4699</TotalTime>
  <Words>2083</Words>
  <Application>Microsoft Office PowerPoint</Application>
  <PresentationFormat>On-screen Show (16:9)</PresentationFormat>
  <Paragraphs>235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Calibri</vt:lpstr>
      <vt:lpstr>Arial</vt:lpstr>
      <vt:lpstr>Wingdings</vt:lpstr>
      <vt:lpstr>Amatic SC</vt:lpstr>
      <vt:lpstr>Calibri Light</vt:lpstr>
      <vt:lpstr>Eras Medium ITC</vt:lpstr>
      <vt:lpstr>Office Theme</vt:lpstr>
      <vt:lpstr>Leading an Inquiry-Based School: Discovering the Promise</vt:lpstr>
      <vt:lpstr>Hello!</vt:lpstr>
      <vt:lpstr>Hello!</vt:lpstr>
      <vt:lpstr>Hello!</vt:lpstr>
      <vt:lpstr>Learning Goals for Today</vt:lpstr>
      <vt:lpstr>How Is the Promise of Inquiry Broken?</vt:lpstr>
      <vt:lpstr>An Inquiry Stance</vt:lpstr>
      <vt:lpstr>Foundational Models of the Inquiry Process and Continuum of Skills</vt:lpstr>
      <vt:lpstr>Stripling Model of Inquiry: https://slsa-nys.libguides.com/ifc </vt:lpstr>
      <vt:lpstr>FOSIL: Framework of Skills for Inquiry Learning: https://fosil.org.uk/fosil-cycle/</vt:lpstr>
      <vt:lpstr>Empire State Information Fluency Continuum: https://slsa-nys.libguides.com/ifc </vt:lpstr>
      <vt:lpstr>Empowering the Whole Child</vt:lpstr>
      <vt:lpstr>Literacy: Making Sense of Information</vt:lpstr>
      <vt:lpstr>Deep Reading</vt:lpstr>
      <vt:lpstr>Digital Inquiry Skills</vt:lpstr>
      <vt:lpstr>Media Literacy</vt:lpstr>
      <vt:lpstr>Building Communities of Inquiry</vt:lpstr>
      <vt:lpstr>Recovering the Broken Promise of Inquiry</vt:lpstr>
      <vt:lpstr>Blanchelande College</vt:lpstr>
      <vt:lpstr>Heroic Inquiry Journey</vt:lpstr>
      <vt:lpstr>Signature Work</vt:lpstr>
      <vt:lpstr>Signature Work in Each Key Stage</vt:lpstr>
      <vt:lpstr>Signature Work in Each Key Stage</vt:lpstr>
      <vt:lpstr>PowerPoint Presentation</vt:lpstr>
      <vt:lpstr>Unit Template (Grade 6-12): Grade 12 Psychology</vt:lpstr>
      <vt:lpstr>Unit Template (Grade 6-12): Grade 12 Psychology</vt:lpstr>
      <vt:lpstr>Policy? and Unit template -&gt; </vt:lpstr>
      <vt:lpstr>Grade K Signature Work Inquiry</vt:lpstr>
      <vt:lpstr>Grade 5 Signature Work Inquiry</vt:lpstr>
      <vt:lpstr>PowerPoint Presentation</vt:lpstr>
      <vt:lpstr>Grade 8 Signature Work Inquiry</vt:lpstr>
      <vt:lpstr>Grade 11 Signature Work Inquiry</vt:lpstr>
      <vt:lpstr>What are you thinking?</vt:lpstr>
      <vt:lpstr>Thank you!  Barbara Stripling – bstripli@syr.edu Darryl Toerien – toeriend@blanchelande.sch.gg Jenny Toerien – toerienj@blanchelande.sch.gg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evolving understanding of inquiry</dc:title>
  <dc:creator>Barbara Stripling</dc:creator>
  <cp:lastModifiedBy>Darryl Toerien</cp:lastModifiedBy>
  <cp:revision>80</cp:revision>
  <cp:lastPrinted>2022-04-04T20:05:15Z</cp:lastPrinted>
  <dcterms:modified xsi:type="dcterms:W3CDTF">2023-10-30T10:26:12Z</dcterms:modified>
</cp:coreProperties>
</file>