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7" r:id="rId6"/>
    <p:sldId id="742" r:id="rId7"/>
    <p:sldId id="743" r:id="rId8"/>
    <p:sldId id="846" r:id="rId9"/>
    <p:sldId id="836" r:id="rId10"/>
    <p:sldId id="554" r:id="rId11"/>
    <p:sldId id="258" r:id="rId12"/>
    <p:sldId id="837" r:id="rId13"/>
    <p:sldId id="256" r:id="rId14"/>
    <p:sldId id="838" r:id="rId15"/>
    <p:sldId id="839" r:id="rId16"/>
    <p:sldId id="843" r:id="rId17"/>
    <p:sldId id="910" r:id="rId18"/>
    <p:sldId id="847" r:id="rId19"/>
    <p:sldId id="848" r:id="rId20"/>
    <p:sldId id="840" r:id="rId21"/>
    <p:sldId id="842" r:id="rId22"/>
    <p:sldId id="845" r:id="rId23"/>
    <p:sldId id="265" r:id="rId24"/>
    <p:sldId id="298" r:id="rId25"/>
    <p:sldId id="704" r:id="rId26"/>
    <p:sldId id="715" r:id="rId27"/>
  </p:sldIdLst>
  <p:sldSz cx="12192000" cy="6858000"/>
  <p:notesSz cx="6815138" cy="994727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51"/>
    <a:srgbClr val="FFFF00"/>
    <a:srgbClr val="662483"/>
    <a:srgbClr val="DDD1E8"/>
    <a:srgbClr val="F07D00"/>
    <a:srgbClr val="FDE1C6"/>
    <a:srgbClr val="D80C31"/>
    <a:srgbClr val="3AAA35"/>
    <a:srgbClr val="EC619F"/>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30BE8-3FFF-A34F-8B85-FEC956D4E6BF}" v="77" dt="2024-03-16T09:08:55.608"/>
    <p1510:client id="{439F192F-CDD2-40DF-963C-C2A3CDA06D68}" v="3315" dt="2024-03-15T16:22:18.596"/>
    <p1510:client id="{A646E05E-B487-2C4B-980F-F248DDDE9C4C}" v="625" dt="2024-03-16T09:42:55.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65" autoAdjust="0"/>
    <p:restoredTop sz="91280" autoAdjust="0"/>
  </p:normalViewPr>
  <p:slideViewPr>
    <p:cSldViewPr snapToGrid="0">
      <p:cViewPr varScale="1">
        <p:scale>
          <a:sx n="203" d="100"/>
          <a:sy n="203" d="100"/>
        </p:scale>
        <p:origin x="496" y="184"/>
      </p:cViewPr>
      <p:guideLst/>
    </p:cSldViewPr>
  </p:slideViewPr>
  <p:notesTextViewPr>
    <p:cViewPr>
      <p:scale>
        <a:sx n="1" d="1"/>
        <a:sy n="1" d="1"/>
      </p:scale>
      <p:origin x="0" y="0"/>
    </p:cViewPr>
  </p:notesTextViewPr>
  <p:notesViewPr>
    <p:cSldViewPr snapToGrid="0">
      <p:cViewPr varScale="1">
        <p:scale>
          <a:sx n="155" d="100"/>
          <a:sy n="155" d="100"/>
        </p:scale>
        <p:origin x="693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0335" y="0"/>
            <a:ext cx="2953226" cy="499091"/>
          </a:xfrm>
          <a:prstGeom prst="rect">
            <a:avLst/>
          </a:prstGeom>
        </p:spPr>
        <p:txBody>
          <a:bodyPr vert="horz" lIns="91440" tIns="45720" rIns="91440" bIns="45720" rtlCol="0"/>
          <a:lstStyle>
            <a:lvl1pPr algn="r">
              <a:defRPr sz="1200"/>
            </a:lvl1pPr>
          </a:lstStyle>
          <a:p>
            <a:fld id="{F2FA569C-FC11-0046-A76A-FBABF489AA1B}" type="datetimeFigureOut">
              <a:rPr lang="en-GB" smtClean="0"/>
              <a:t>04/04/2024</a:t>
            </a:fld>
            <a:endParaRPr lang="en-GB"/>
          </a:p>
        </p:txBody>
      </p:sp>
      <p:sp>
        <p:nvSpPr>
          <p:cNvPr id="4" name="Slide Image Placeholder 3"/>
          <p:cNvSpPr>
            <a:spLocks noGrp="1" noRot="1" noChangeAspect="1"/>
          </p:cNvSpPr>
          <p:nvPr>
            <p:ph type="sldImg" idx="2"/>
          </p:nvPr>
        </p:nvSpPr>
        <p:spPr>
          <a:xfrm>
            <a:off x="1350343" y="743922"/>
            <a:ext cx="3960404" cy="222832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514" y="3217073"/>
            <a:ext cx="5452110" cy="598628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8185"/>
            <a:ext cx="2953226" cy="499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0335" y="9448185"/>
            <a:ext cx="2953226" cy="499090"/>
          </a:xfrm>
          <a:prstGeom prst="rect">
            <a:avLst/>
          </a:prstGeom>
        </p:spPr>
        <p:txBody>
          <a:bodyPr vert="horz" lIns="91440" tIns="45720" rIns="91440" bIns="45720" rtlCol="0" anchor="b"/>
          <a:lstStyle>
            <a:lvl1pPr algn="r">
              <a:defRPr sz="1200"/>
            </a:lvl1pPr>
          </a:lstStyle>
          <a:p>
            <a:fld id="{31D8D7BA-9A91-4A4B-95C4-D0EA8D0E74B3}" type="slidenum">
              <a:rPr lang="en-GB" smtClean="0"/>
              <a:t>‹#›</a:t>
            </a:fld>
            <a:endParaRPr lang="en-GB"/>
          </a:p>
        </p:txBody>
      </p:sp>
    </p:spTree>
    <p:extLst>
      <p:ext uri="{BB962C8B-B14F-4D97-AF65-F5344CB8AC3E}">
        <p14:creationId xmlns:p14="http://schemas.microsoft.com/office/powerpoint/2010/main" val="49910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8D7BA-9A91-4A4B-95C4-D0EA8D0E74B3}" type="slidenum">
              <a:rPr lang="en-GB" smtClean="0"/>
              <a:t>1</a:t>
            </a:fld>
            <a:endParaRPr lang="en-GB"/>
          </a:p>
        </p:txBody>
      </p:sp>
    </p:spTree>
    <p:extLst>
      <p:ext uri="{BB962C8B-B14F-4D97-AF65-F5344CB8AC3E}">
        <p14:creationId xmlns:p14="http://schemas.microsoft.com/office/powerpoint/2010/main" val="112664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dirty="0"/>
              <a:t>: Instructional use of colour.</a:t>
            </a:r>
          </a:p>
        </p:txBody>
      </p:sp>
      <p:sp>
        <p:nvSpPr>
          <p:cNvPr id="4" name="Slide Number Placeholder 3"/>
          <p:cNvSpPr>
            <a:spLocks noGrp="1"/>
          </p:cNvSpPr>
          <p:nvPr>
            <p:ph type="sldNum" sz="quarter" idx="5"/>
          </p:nvPr>
        </p:nvSpPr>
        <p:spPr/>
        <p:txBody>
          <a:bodyPr/>
          <a:lstStyle/>
          <a:p>
            <a:fld id="{31D8D7BA-9A91-4A4B-95C4-D0EA8D0E74B3}" type="slidenum">
              <a:rPr lang="en-GB" smtClean="0"/>
              <a:t>10</a:t>
            </a:fld>
            <a:endParaRPr lang="en-GB"/>
          </a:p>
        </p:txBody>
      </p:sp>
    </p:spTree>
    <p:extLst>
      <p:ext uri="{BB962C8B-B14F-4D97-AF65-F5344CB8AC3E}">
        <p14:creationId xmlns:p14="http://schemas.microsoft.com/office/powerpoint/2010/main" val="411330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t>Reminder about powerful knowledge as difficult conversations.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Gordon Wells (2001, p. 8): “</a:t>
            </a:r>
            <a:r>
              <a:rPr lang="en-GB" sz="1200" dirty="0">
                <a:effectLst/>
                <a:latin typeface="Calibri" panose="020F0502020204030204" pitchFamily="34" charset="0"/>
              </a:rPr>
              <a:t>If classrooms [are] to become places where students [are] actively and enthusiastically attempting to construct answers to questions that were of real interest to them - rather than simply going through the routines of 'doing school' - more would be needed than the introduction of </a:t>
            </a:r>
            <a:r>
              <a:rPr lang="en-GB" sz="1200" dirty="0" err="1">
                <a:effectLst/>
                <a:latin typeface="Calibri" panose="020F0502020204030204" pitchFamily="34" charset="0"/>
              </a:rPr>
              <a:t>prepackaged</a:t>
            </a:r>
            <a:r>
              <a:rPr lang="en-GB" sz="1200" dirty="0">
                <a:effectLst/>
                <a:latin typeface="Calibri" panose="020F0502020204030204" pitchFamily="34" charset="0"/>
              </a:rPr>
              <a:t> inquiry activities, taken from teachers' manuals or downloaded from the Internet.” | </a:t>
            </a:r>
            <a:r>
              <a:rPr lang="en-US" sz="1200" dirty="0">
                <a:effectLst/>
                <a:latin typeface="Calibri" panose="020F0502020204030204" pitchFamily="34" charset="0"/>
                <a:ea typeface="Calibri" panose="020F0502020204030204" pitchFamily="34" charset="0"/>
                <a:cs typeface="Arial" panose="020B0604020202020204" pitchFamily="34" charset="0"/>
              </a:rPr>
              <a:t>Wells, G. (2001). The Development of a Community of Inquiry. In G. Wells (Ed.), </a:t>
            </a:r>
            <a:r>
              <a:rPr lang="en-US" sz="1200" i="1" dirty="0">
                <a:effectLst/>
                <a:latin typeface="Calibri" panose="020F0502020204030204" pitchFamily="34" charset="0"/>
                <a:ea typeface="Calibri" panose="020F0502020204030204" pitchFamily="34" charset="0"/>
                <a:cs typeface="Arial" panose="020B0604020202020204" pitchFamily="34" charset="0"/>
              </a:rPr>
              <a:t>Action, Talk &amp; Text: Learning and Teaching Through Inquiry</a:t>
            </a:r>
            <a:r>
              <a:rPr lang="en-US" sz="1200" dirty="0">
                <a:effectLst/>
                <a:latin typeface="Calibri" panose="020F0502020204030204" pitchFamily="34" charset="0"/>
                <a:ea typeface="Calibri" panose="020F0502020204030204" pitchFamily="34" charset="0"/>
                <a:cs typeface="Arial" panose="020B0604020202020204" pitchFamily="34" charset="0"/>
              </a:rPr>
              <a:t> (pp. 1-22). New York, NY: Teachers College Press.</a:t>
            </a:r>
            <a:r>
              <a:rPr lang="en-GB" sz="1200" dirty="0">
                <a:effectLst/>
                <a:latin typeface="Calibri" panose="020F0502020204030204" pitchFamily="34" charset="0"/>
              </a:rPr>
              <a:t> </a:t>
            </a:r>
            <a:r>
              <a:rPr lang="en-GB" b="1" dirty="0">
                <a:cs typeface="Calibri"/>
              </a:rPr>
              <a:t>Developing Inquiring Communities in Education Project</a:t>
            </a:r>
            <a:r>
              <a:rPr lang="en-GB" dirty="0">
                <a:cs typeface="Calibri"/>
              </a:rPr>
              <a:t> (led by the Ontario Institute for Studies in Education at the University of Toronto, </a:t>
            </a:r>
            <a:r>
              <a:rPr lang="en-GB" b="1" dirty="0">
                <a:cs typeface="Calibri"/>
              </a:rPr>
              <a:t>1991-2001</a:t>
            </a:r>
            <a:r>
              <a:rPr lang="en-GB" dirty="0">
                <a:cs typeface="Calibri"/>
              </a:rPr>
              <a:t>).</a:t>
            </a:r>
            <a:endParaRPr lang="en-GB" sz="12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1D8D7BA-9A91-4A4B-95C4-D0EA8D0E74B3}" type="slidenum">
              <a:rPr lang="en-GB" smtClean="0"/>
              <a:t>11</a:t>
            </a:fld>
            <a:endParaRPr lang="en-GB"/>
          </a:p>
        </p:txBody>
      </p:sp>
    </p:spTree>
    <p:extLst>
      <p:ext uri="{BB962C8B-B14F-4D97-AF65-F5344CB8AC3E}">
        <p14:creationId xmlns:p14="http://schemas.microsoft.com/office/powerpoint/2010/main" val="277771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Learning skills </a:t>
            </a:r>
            <a:r>
              <a:rPr lang="en-GB" i="1"/>
              <a:t>and</a:t>
            </a:r>
            <a:r>
              <a:rPr lang="en-GB"/>
              <a:t> skills for learning … </a:t>
            </a:r>
            <a:r>
              <a:rPr lang="en-GB" b="1"/>
              <a:t>something</a:t>
            </a:r>
            <a:r>
              <a:rPr lang="en-GB"/>
              <a:t>.</a:t>
            </a:r>
          </a:p>
          <a:p>
            <a:endParaRPr lang="en-GB" b="0"/>
          </a:p>
          <a:p>
            <a:r>
              <a:rPr lang="en-GB" b="1"/>
              <a:t>Note</a:t>
            </a:r>
            <a:r>
              <a:rPr lang="en-GB"/>
              <a:t>: Instructional use of colour locates this skill set in the Express stage of the process</a:t>
            </a:r>
          </a:p>
        </p:txBody>
      </p:sp>
      <p:sp>
        <p:nvSpPr>
          <p:cNvPr id="4" name="Slide Number Placeholder 3"/>
          <p:cNvSpPr>
            <a:spLocks noGrp="1"/>
          </p:cNvSpPr>
          <p:nvPr>
            <p:ph type="sldNum" sz="quarter" idx="5"/>
          </p:nvPr>
        </p:nvSpPr>
        <p:spPr/>
        <p:txBody>
          <a:bodyPr/>
          <a:lstStyle/>
          <a:p>
            <a:fld id="{31D8D7BA-9A91-4A4B-95C4-D0EA8D0E74B3}" type="slidenum">
              <a:rPr lang="en-GB" smtClean="0"/>
              <a:t>12</a:t>
            </a:fld>
            <a:endParaRPr lang="en-GB"/>
          </a:p>
        </p:txBody>
      </p:sp>
    </p:spTree>
    <p:extLst>
      <p:ext uri="{BB962C8B-B14F-4D97-AF65-F5344CB8AC3E}">
        <p14:creationId xmlns:p14="http://schemas.microsoft.com/office/powerpoint/2010/main" val="185782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13</a:t>
            </a:fld>
            <a:endParaRPr lang="en-GB"/>
          </a:p>
        </p:txBody>
      </p:sp>
    </p:spTree>
    <p:extLst>
      <p:ext uri="{BB962C8B-B14F-4D97-AF65-F5344CB8AC3E}">
        <p14:creationId xmlns:p14="http://schemas.microsoft.com/office/powerpoint/2010/main" val="27567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b="1"/>
              <a:t>Note</a:t>
            </a:r>
            <a:r>
              <a:rPr lang="en-GB"/>
              <a:t>: Learning by finding out </a:t>
            </a:r>
            <a:r>
              <a:rPr lang="en-GB" b="1" i="0"/>
              <a:t>for</a:t>
            </a:r>
            <a:r>
              <a:rPr lang="en-GB"/>
              <a:t> [</a:t>
            </a:r>
            <a:r>
              <a:rPr lang="en-GB" i="1"/>
              <a:t>not</a:t>
            </a:r>
            <a:r>
              <a:rPr lang="en-GB"/>
              <a:t> </a:t>
            </a:r>
            <a:r>
              <a:rPr lang="en-GB" b="1"/>
              <a:t>by</a:t>
            </a:r>
            <a:r>
              <a:rPr lang="en-GB"/>
              <a:t>] yourself.</a:t>
            </a:r>
          </a:p>
          <a:p>
            <a:endParaRPr lang="en-GB"/>
          </a:p>
          <a:p>
            <a:r>
              <a:rPr lang="en-GB" b="1"/>
              <a:t>Features</a:t>
            </a:r>
            <a:r>
              <a:rPr lang="en-GB"/>
              <a:t>:</a:t>
            </a:r>
          </a:p>
          <a:p>
            <a:pPr marL="171450" indent="-171450">
              <a:buFont typeface="Arial" panose="020B0604020202020204" pitchFamily="34" charset="0"/>
              <a:buChar char="•"/>
            </a:pPr>
            <a:r>
              <a:rPr lang="en-GB"/>
              <a:t>Third iteration of FOSIL. Stage descriptions are my best effort to describe what is happening in each stage – only change might be “scholarly” -&gt; reliable.</a:t>
            </a:r>
          </a:p>
          <a:p>
            <a:pPr marL="171450" indent="-171450">
              <a:buFont typeface="Arial" panose="020B0604020202020204" pitchFamily="34" charset="0"/>
              <a:buChar char="•"/>
            </a:pPr>
            <a:r>
              <a:rPr lang="en-GB"/>
              <a:t>Head represents a thoughtful person.</a:t>
            </a:r>
          </a:p>
          <a:p>
            <a:pPr marL="171450" indent="-171450">
              <a:buFont typeface="Arial" panose="020B0604020202020204" pitchFamily="34" charset="0"/>
              <a:buChar char="•"/>
            </a:pPr>
            <a:r>
              <a:rPr lang="en-GB"/>
              <a:t>Thought grows outward  iteratively.</a:t>
            </a:r>
          </a:p>
          <a:p>
            <a:pPr marL="171450" indent="-171450">
              <a:buFont typeface="Arial" panose="020B0604020202020204" pitchFamily="34" charset="0"/>
              <a:buChar char="•"/>
            </a:pPr>
            <a:r>
              <a:rPr lang="en-GB"/>
              <a:t>Reminder that, even though there is formal reflective stage, reflective thought is a feature of each stage.</a:t>
            </a:r>
          </a:p>
          <a:p>
            <a:pPr marL="171450" indent="-171450">
              <a:buFont typeface="Arial" panose="020B0604020202020204" pitchFamily="34" charset="0"/>
              <a:buChar char="•"/>
            </a:pPr>
            <a:r>
              <a:rPr lang="en-GB"/>
              <a:t>The double-headed arrows between stages remind us that the process is not linear.</a:t>
            </a:r>
          </a:p>
          <a:p>
            <a:pPr marL="171450" indent="-171450">
              <a:buFont typeface="Arial" panose="020B0604020202020204" pitchFamily="34" charset="0"/>
              <a:buChar char="•"/>
            </a:pPr>
            <a:r>
              <a:rPr lang="en-GB"/>
              <a:t>Colours, while not a science, was thoughtfully chosen.</a:t>
            </a:r>
          </a:p>
        </p:txBody>
      </p:sp>
      <p:sp>
        <p:nvSpPr>
          <p:cNvPr id="4" name="Slide Number Placeholder 3"/>
          <p:cNvSpPr>
            <a:spLocks noGrp="1"/>
          </p:cNvSpPr>
          <p:nvPr>
            <p:ph type="sldNum" sz="quarter" idx="5"/>
          </p:nvPr>
        </p:nvSpPr>
        <p:spPr/>
        <p:txBody>
          <a:bodyPr/>
          <a:lstStyle/>
          <a:p>
            <a:fld id="{31D8D7BA-9A91-4A4B-95C4-D0EA8D0E74B3}" type="slidenum">
              <a:rPr lang="en-GB" smtClean="0"/>
              <a:t>14</a:t>
            </a:fld>
            <a:endParaRPr lang="en-GB"/>
          </a:p>
        </p:txBody>
      </p:sp>
    </p:spTree>
    <p:extLst>
      <p:ext uri="{BB962C8B-B14F-4D97-AF65-F5344CB8AC3E}">
        <p14:creationId xmlns:p14="http://schemas.microsoft.com/office/powerpoint/2010/main" val="182146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b="1"/>
              <a:t>Note</a:t>
            </a:r>
            <a:r>
              <a:rPr lang="en-GB"/>
              <a:t>: Learning by finding out </a:t>
            </a:r>
            <a:r>
              <a:rPr lang="en-GB" b="1" i="0"/>
              <a:t>for</a:t>
            </a:r>
            <a:r>
              <a:rPr lang="en-GB"/>
              <a:t> [</a:t>
            </a:r>
            <a:r>
              <a:rPr lang="en-GB" i="1"/>
              <a:t>not</a:t>
            </a:r>
            <a:r>
              <a:rPr lang="en-GB"/>
              <a:t> </a:t>
            </a:r>
            <a:r>
              <a:rPr lang="en-GB" b="1"/>
              <a:t>by</a:t>
            </a:r>
            <a:r>
              <a:rPr lang="en-GB"/>
              <a:t>] yourself.</a:t>
            </a:r>
          </a:p>
          <a:p>
            <a:endParaRPr lang="en-GB"/>
          </a:p>
          <a:p>
            <a:r>
              <a:rPr lang="en-GB" b="1"/>
              <a:t>Features</a:t>
            </a:r>
            <a:r>
              <a:rPr lang="en-GB"/>
              <a:t>:</a:t>
            </a:r>
          </a:p>
          <a:p>
            <a:pPr marL="171450" indent="-171450">
              <a:buFont typeface="Arial" panose="020B0604020202020204" pitchFamily="34" charset="0"/>
              <a:buChar char="•"/>
            </a:pPr>
            <a:r>
              <a:rPr lang="en-GB"/>
              <a:t>Third iteration of FOSIL. Stage descriptions are my best effort to describe what is happening in each stage – only change might be “scholarly” -&gt; reliable.</a:t>
            </a:r>
          </a:p>
          <a:p>
            <a:pPr marL="171450" indent="-171450">
              <a:buFont typeface="Arial" panose="020B0604020202020204" pitchFamily="34" charset="0"/>
              <a:buChar char="•"/>
            </a:pPr>
            <a:r>
              <a:rPr lang="en-GB"/>
              <a:t>Head represents a thoughtful person.</a:t>
            </a:r>
          </a:p>
          <a:p>
            <a:pPr marL="171450" indent="-171450">
              <a:buFont typeface="Arial" panose="020B0604020202020204" pitchFamily="34" charset="0"/>
              <a:buChar char="•"/>
            </a:pPr>
            <a:r>
              <a:rPr lang="en-GB"/>
              <a:t>Thought grows outward  iteratively.</a:t>
            </a:r>
          </a:p>
          <a:p>
            <a:pPr marL="171450" indent="-171450">
              <a:buFont typeface="Arial" panose="020B0604020202020204" pitchFamily="34" charset="0"/>
              <a:buChar char="•"/>
            </a:pPr>
            <a:r>
              <a:rPr lang="en-GB"/>
              <a:t>Reminder that, even though there is formal reflective stage, reflective thought is a feature of each stage.</a:t>
            </a:r>
          </a:p>
          <a:p>
            <a:pPr marL="171450" indent="-171450">
              <a:buFont typeface="Arial" panose="020B0604020202020204" pitchFamily="34" charset="0"/>
              <a:buChar char="•"/>
            </a:pPr>
            <a:r>
              <a:rPr lang="en-GB"/>
              <a:t>The double-headed arrows between stages remind us that the process is not linear.</a:t>
            </a:r>
          </a:p>
          <a:p>
            <a:pPr marL="171450" indent="-171450">
              <a:buFont typeface="Arial" panose="020B0604020202020204" pitchFamily="34" charset="0"/>
              <a:buChar char="•"/>
            </a:pPr>
            <a:r>
              <a:rPr lang="en-GB"/>
              <a:t>Colours, while not a science, was thoughtfully chosen.</a:t>
            </a:r>
          </a:p>
        </p:txBody>
      </p:sp>
      <p:sp>
        <p:nvSpPr>
          <p:cNvPr id="4" name="Slide Number Placeholder 3"/>
          <p:cNvSpPr>
            <a:spLocks noGrp="1"/>
          </p:cNvSpPr>
          <p:nvPr>
            <p:ph type="sldNum" sz="quarter" idx="5"/>
          </p:nvPr>
        </p:nvSpPr>
        <p:spPr/>
        <p:txBody>
          <a:bodyPr/>
          <a:lstStyle/>
          <a:p>
            <a:fld id="{31D8D7BA-9A91-4A4B-95C4-D0EA8D0E74B3}" type="slidenum">
              <a:rPr lang="en-GB" smtClean="0"/>
              <a:t>15</a:t>
            </a:fld>
            <a:endParaRPr lang="en-GB"/>
          </a:p>
        </p:txBody>
      </p:sp>
    </p:spTree>
    <p:extLst>
      <p:ext uri="{BB962C8B-B14F-4D97-AF65-F5344CB8AC3E}">
        <p14:creationId xmlns:p14="http://schemas.microsoft.com/office/powerpoint/2010/main" val="102102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8D7BA-9A91-4A4B-95C4-D0EA8D0E74B3}" type="slidenum">
              <a:rPr lang="en-GB" smtClean="0"/>
              <a:t>16</a:t>
            </a:fld>
            <a:endParaRPr lang="en-GB"/>
          </a:p>
        </p:txBody>
      </p:sp>
    </p:spTree>
    <p:extLst>
      <p:ext uri="{BB962C8B-B14F-4D97-AF65-F5344CB8AC3E}">
        <p14:creationId xmlns:p14="http://schemas.microsoft.com/office/powerpoint/2010/main" val="164779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t>Most, if not all, of these skills will have ESIFC graphic organisers, which I should link to.</a:t>
            </a:r>
          </a:p>
        </p:txBody>
      </p:sp>
      <p:sp>
        <p:nvSpPr>
          <p:cNvPr id="4" name="Slide Number Placeholder 3"/>
          <p:cNvSpPr>
            <a:spLocks noGrp="1"/>
          </p:cNvSpPr>
          <p:nvPr>
            <p:ph type="sldNum" sz="quarter" idx="5"/>
          </p:nvPr>
        </p:nvSpPr>
        <p:spPr/>
        <p:txBody>
          <a:bodyPr/>
          <a:lstStyle/>
          <a:p>
            <a:fld id="{31D8D7BA-9A91-4A4B-95C4-D0EA8D0E74B3}" type="slidenum">
              <a:rPr lang="en-GB" smtClean="0"/>
              <a:t>17</a:t>
            </a:fld>
            <a:endParaRPr lang="en-GB"/>
          </a:p>
        </p:txBody>
      </p:sp>
    </p:spTree>
    <p:extLst>
      <p:ext uri="{BB962C8B-B14F-4D97-AF65-F5344CB8AC3E}">
        <p14:creationId xmlns:p14="http://schemas.microsoft.com/office/powerpoint/2010/main" val="86399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18</a:t>
            </a:fld>
            <a:endParaRPr lang="en-GB"/>
          </a:p>
        </p:txBody>
      </p:sp>
    </p:spTree>
    <p:extLst>
      <p:ext uri="{BB962C8B-B14F-4D97-AF65-F5344CB8AC3E}">
        <p14:creationId xmlns:p14="http://schemas.microsoft.com/office/powerpoint/2010/main" val="29609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8D7BA-9A91-4A4B-95C4-D0EA8D0E74B3}" type="slidenum">
              <a:rPr lang="en-GB" smtClean="0"/>
              <a:t>19</a:t>
            </a:fld>
            <a:endParaRPr lang="en-GB"/>
          </a:p>
        </p:txBody>
      </p:sp>
    </p:spTree>
    <p:extLst>
      <p:ext uri="{BB962C8B-B14F-4D97-AF65-F5344CB8AC3E}">
        <p14:creationId xmlns:p14="http://schemas.microsoft.com/office/powerpoint/2010/main" val="229049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i="0" dirty="0"/>
              <a:t>Thank you for sharing your time with us. We are here because Mary-Rose is a colleague who we hold in the highest regard, and we are as excited about your amazing work as she is.</a:t>
            </a:r>
          </a:p>
          <a:p>
            <a:r>
              <a:rPr lang="en-GB" b="1" i="0" dirty="0"/>
              <a:t>Note</a:t>
            </a:r>
            <a:r>
              <a:rPr lang="en-GB" i="0" dirty="0"/>
              <a:t>: IFLA and IASL view the librarian as a specialist teacher – i.e., a qualified teacher who is also qualified as a school librarian – who is responsible for an inquiry-centred instructional program.</a:t>
            </a:r>
          </a:p>
        </p:txBody>
      </p:sp>
      <p:sp>
        <p:nvSpPr>
          <p:cNvPr id="4" name="Slide Number Placeholder 3"/>
          <p:cNvSpPr>
            <a:spLocks noGrp="1"/>
          </p:cNvSpPr>
          <p:nvPr>
            <p:ph type="sldNum" sz="quarter" idx="5"/>
          </p:nvPr>
        </p:nvSpPr>
        <p:spPr/>
        <p:txBody>
          <a:bodyPr/>
          <a:lstStyle/>
          <a:p>
            <a:fld id="{EED85C98-1F69-48FE-9C11-EFF7DB6E8C8F}" type="slidenum">
              <a:rPr lang="en-GB" smtClean="0"/>
              <a:t>2</a:t>
            </a:fld>
            <a:endParaRPr lang="en-GB"/>
          </a:p>
        </p:txBody>
      </p:sp>
    </p:spTree>
    <p:extLst>
      <p:ext uri="{BB962C8B-B14F-4D97-AF65-F5344CB8AC3E}">
        <p14:creationId xmlns:p14="http://schemas.microsoft.com/office/powerpoint/2010/main" val="25321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20</a:t>
            </a:fld>
            <a:endParaRPr lang="en-GB"/>
          </a:p>
        </p:txBody>
      </p:sp>
    </p:spTree>
    <p:extLst>
      <p:ext uri="{BB962C8B-B14F-4D97-AF65-F5344CB8AC3E}">
        <p14:creationId xmlns:p14="http://schemas.microsoft.com/office/powerpoint/2010/main" val="150379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8D7BA-9A91-4A4B-95C4-D0EA8D0E74B3}" type="slidenum">
              <a:rPr lang="en-GB" smtClean="0"/>
              <a:t>21</a:t>
            </a:fld>
            <a:endParaRPr lang="en-GB"/>
          </a:p>
        </p:txBody>
      </p:sp>
    </p:spTree>
    <p:extLst>
      <p:ext uri="{BB962C8B-B14F-4D97-AF65-F5344CB8AC3E}">
        <p14:creationId xmlns:p14="http://schemas.microsoft.com/office/powerpoint/2010/main" val="192857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t>https://assets.publishing.service.gov.uk/media/6501c2e097d396000d482e0c/Standards_for_British_Schools_Overseas.pdf</a:t>
            </a:r>
          </a:p>
        </p:txBody>
      </p:sp>
      <p:sp>
        <p:nvSpPr>
          <p:cNvPr id="4" name="Slide Number Placeholder 3"/>
          <p:cNvSpPr>
            <a:spLocks noGrp="1"/>
          </p:cNvSpPr>
          <p:nvPr>
            <p:ph type="sldNum" sz="quarter" idx="5"/>
          </p:nvPr>
        </p:nvSpPr>
        <p:spPr/>
        <p:txBody>
          <a:bodyPr/>
          <a:lstStyle/>
          <a:p>
            <a:fld id="{31D8D7BA-9A91-4A4B-95C4-D0EA8D0E74B3}" type="slidenum">
              <a:rPr lang="en-GB" smtClean="0"/>
              <a:t>22</a:t>
            </a:fld>
            <a:endParaRPr lang="en-GB"/>
          </a:p>
        </p:txBody>
      </p:sp>
    </p:spTree>
    <p:extLst>
      <p:ext uri="{BB962C8B-B14F-4D97-AF65-F5344CB8AC3E}">
        <p14:creationId xmlns:p14="http://schemas.microsoft.com/office/powerpoint/2010/main" val="103341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i="0"/>
              <a:t>Approached by Bloomsbury about writing a book about our work on inquiry due to interest in the countries where they are headquartered, namely, US, UK, Australia and India.</a:t>
            </a:r>
          </a:p>
        </p:txBody>
      </p:sp>
      <p:sp>
        <p:nvSpPr>
          <p:cNvPr id="4" name="Slide Number Placeholder 3"/>
          <p:cNvSpPr>
            <a:spLocks noGrp="1"/>
          </p:cNvSpPr>
          <p:nvPr>
            <p:ph type="sldNum" sz="quarter" idx="5"/>
          </p:nvPr>
        </p:nvSpPr>
        <p:spPr/>
        <p:txBody>
          <a:bodyPr/>
          <a:lstStyle/>
          <a:p>
            <a:fld id="{EED85C98-1F69-48FE-9C11-EFF7DB6E8C8F}" type="slidenum">
              <a:rPr lang="en-GB" smtClean="0"/>
              <a:t>3</a:t>
            </a:fld>
            <a:endParaRPr lang="en-GB"/>
          </a:p>
        </p:txBody>
      </p:sp>
    </p:spTree>
    <p:extLst>
      <p:ext uri="{BB962C8B-B14F-4D97-AF65-F5344CB8AC3E}">
        <p14:creationId xmlns:p14="http://schemas.microsoft.com/office/powerpoint/2010/main" val="207890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latin typeface="+mn-lt"/>
              </a:rPr>
              <a:t>The inclusion of inquiry-based learning as one of the seven pillars of HPL makes it necessary, but that alone is not sufficient if inquiry-based learning is to actually produce engaged and empowered inquirers.</a:t>
            </a:r>
          </a:p>
          <a:p>
            <a:r>
              <a:rPr lang="en-GB" dirty="0">
                <a:latin typeface="+mn-lt"/>
              </a:rPr>
              <a:t>Furthermore, the pillars, as presented, do not dictate order or priority, unless you read from left to right, or relationship. However, from our perspective, a mindset/ paradigm shift must precede, or at the very least accompany, the shift to inquiry-based learning, which then frames the other pillars. If not, then be prepared for an uncomfortable journey. – Oakham School.</a:t>
            </a:r>
          </a:p>
          <a:p>
            <a:r>
              <a:rPr lang="en-GB" dirty="0">
                <a:latin typeface="+mn-lt"/>
              </a:rPr>
              <a:t>Points about </a:t>
            </a:r>
            <a:r>
              <a:rPr lang="en-GB" b="1" dirty="0">
                <a:latin typeface="+mn-lt"/>
              </a:rPr>
              <a:t>e</a:t>
            </a:r>
            <a:r>
              <a:rPr lang="en-GB" dirty="0">
                <a:latin typeface="+mn-lt"/>
              </a:rPr>
              <a:t>nquiry-based learning:</a:t>
            </a:r>
          </a:p>
          <a:p>
            <a:pPr marL="171450" indent="-171450">
              <a:buFont typeface="Arial" panose="020B0604020202020204" pitchFamily="34" charset="0"/>
              <a:buChar char="•"/>
            </a:pPr>
            <a:r>
              <a:rPr lang="en-GB" dirty="0">
                <a:latin typeface="+mn-lt"/>
              </a:rPr>
              <a:t>Internationally, almost exclusively </a:t>
            </a:r>
            <a:r>
              <a:rPr lang="en-GB" b="1" dirty="0">
                <a:latin typeface="+mn-lt"/>
              </a:rPr>
              <a:t>i</a:t>
            </a:r>
            <a:r>
              <a:rPr lang="en-GB" dirty="0">
                <a:latin typeface="+mn-lt"/>
              </a:rPr>
              <a:t>nquiry-based learning, and not just within IB.</a:t>
            </a:r>
          </a:p>
          <a:p>
            <a:pPr marL="171450" indent="-171450">
              <a:buFont typeface="Arial" panose="020B0604020202020204" pitchFamily="34" charset="0"/>
              <a:buChar char="•"/>
            </a:pPr>
            <a:r>
              <a:rPr lang="en-GB" dirty="0">
                <a:latin typeface="+mn-lt"/>
              </a:rPr>
              <a:t>Seems to have been used more interchangeably in the UK in the early 2000s.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mn-lt"/>
              </a:rPr>
              <a:t>Distinction between </a:t>
            </a:r>
            <a:r>
              <a:rPr lang="en-GB" sz="1200" b="1" dirty="0">
                <a:solidFill>
                  <a:srgbClr val="000000"/>
                </a:solidFill>
                <a:effectLst/>
                <a:latin typeface="+mn-lt"/>
              </a:rPr>
              <a:t>e</a:t>
            </a:r>
            <a:r>
              <a:rPr lang="en-GB" sz="1200" b="0" dirty="0">
                <a:solidFill>
                  <a:srgbClr val="000000"/>
                </a:solidFill>
                <a:effectLst/>
                <a:latin typeface="+mn-lt"/>
              </a:rPr>
              <a:t>nquiry</a:t>
            </a:r>
            <a:r>
              <a:rPr lang="en-GB" sz="1200" dirty="0">
                <a:solidFill>
                  <a:srgbClr val="000000"/>
                </a:solidFill>
                <a:effectLst/>
                <a:latin typeface="+mn-lt"/>
              </a:rPr>
              <a:t> as "the act or an instance of asking or seeking information", which is narrower than </a:t>
            </a:r>
            <a:r>
              <a:rPr lang="en-GB" sz="1200" b="1" dirty="0">
                <a:solidFill>
                  <a:srgbClr val="000000"/>
                </a:solidFill>
                <a:effectLst/>
                <a:latin typeface="+mn-lt"/>
              </a:rPr>
              <a:t>i</a:t>
            </a:r>
            <a:r>
              <a:rPr lang="en-GB" sz="1200" b="0" dirty="0">
                <a:solidFill>
                  <a:srgbClr val="000000"/>
                </a:solidFill>
                <a:effectLst/>
                <a:latin typeface="+mn-lt"/>
              </a:rPr>
              <a:t>nquiry</a:t>
            </a:r>
            <a:r>
              <a:rPr lang="en-GB" sz="1200" dirty="0">
                <a:solidFill>
                  <a:srgbClr val="000000"/>
                </a:solidFill>
                <a:effectLst/>
                <a:latin typeface="+mn-lt"/>
              </a:rPr>
              <a:t>, which is "an investigation", with "investigation" being "a formal examination or study".</a:t>
            </a:r>
            <a:endParaRPr lang="en-GB" dirty="0">
              <a:latin typeface="+mn-lt"/>
            </a:endParaRPr>
          </a:p>
        </p:txBody>
      </p:sp>
      <p:sp>
        <p:nvSpPr>
          <p:cNvPr id="4" name="Slide Number Placeholder 3"/>
          <p:cNvSpPr>
            <a:spLocks noGrp="1"/>
          </p:cNvSpPr>
          <p:nvPr>
            <p:ph type="sldNum" sz="quarter" idx="5"/>
          </p:nvPr>
        </p:nvSpPr>
        <p:spPr/>
        <p:txBody>
          <a:bodyPr/>
          <a:lstStyle/>
          <a:p>
            <a:fld id="{31D8D7BA-9A91-4A4B-95C4-D0EA8D0E74B3}" type="slidenum">
              <a:rPr lang="en-GB" smtClean="0"/>
              <a:t>4</a:t>
            </a:fld>
            <a:endParaRPr lang="en-GB"/>
          </a:p>
        </p:txBody>
      </p:sp>
    </p:spTree>
    <p:extLst>
      <p:ext uri="{BB962C8B-B14F-4D97-AF65-F5344CB8AC3E}">
        <p14:creationId xmlns:p14="http://schemas.microsoft.com/office/powerpoint/2010/main" val="216767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B3BBB6-A2D9-4F56-A28F-9AC86990DD0A}" type="slidenum">
              <a:rPr lang="en-GB" smtClean="0"/>
              <a:t>5</a:t>
            </a:fld>
            <a:endParaRPr lang="en-GB"/>
          </a:p>
        </p:txBody>
      </p:sp>
    </p:spTree>
    <p:extLst>
      <p:ext uri="{BB962C8B-B14F-4D97-AF65-F5344CB8AC3E}">
        <p14:creationId xmlns:p14="http://schemas.microsoft.com/office/powerpoint/2010/main" val="356600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latin typeface="+mn-lt"/>
              </a:rPr>
              <a:t>Implications:</a:t>
            </a:r>
          </a:p>
          <a:p>
            <a:pPr marL="171450" indent="-171450">
              <a:buFont typeface="Arial" panose="020B0604020202020204" pitchFamily="34" charset="0"/>
              <a:buChar char="•"/>
            </a:pPr>
            <a:r>
              <a:rPr lang="en-GB" dirty="0">
                <a:latin typeface="+mn-lt"/>
              </a:rPr>
              <a:t>Body of knowledge is more accurately </a:t>
            </a:r>
            <a:r>
              <a:rPr lang="en-GB" i="1" dirty="0">
                <a:latin typeface="+mn-lt"/>
              </a:rPr>
              <a:t>bodies</a:t>
            </a:r>
            <a:r>
              <a:rPr lang="en-GB" dirty="0">
                <a:latin typeface="+mn-lt"/>
              </a:rPr>
              <a:t> of knowledge, or fields/ branches, or discipline/ subjects that cohere meaningfully. It is unlikely that our students view and/ or experience the curriculum as a meaningfully coherent whole, which is unfortunate. As Alfred North Whiteheads (1929, p. 10) puts it, “</a:t>
            </a:r>
            <a:r>
              <a:rPr lang="en-GB" sz="1200" dirty="0">
                <a:effectLst/>
                <a:latin typeface="+mn-lt"/>
              </a:rPr>
              <a:t>There is only one subject-matter for education, and that is life in all its manifestations. Instead of this single unity, we offer children …. Can such a list be said to represent Life, as it is known in the midst of the living of it?” | </a:t>
            </a:r>
            <a:r>
              <a:rPr lang="en-GB" sz="1200" dirty="0">
                <a:effectLst/>
                <a:latin typeface="+mn-lt"/>
                <a:ea typeface="Aptos" panose="020B0004020202020204" pitchFamily="34" charset="0"/>
                <a:cs typeface="Times New Roman" panose="02020603050405020304" pitchFamily="18" charset="0"/>
              </a:rPr>
              <a:t>Whitehead, A. N. (1929). </a:t>
            </a:r>
            <a:r>
              <a:rPr lang="en-GB" sz="1200" i="1" dirty="0">
                <a:effectLst/>
                <a:latin typeface="+mn-lt"/>
                <a:ea typeface="Aptos" panose="020B0004020202020204" pitchFamily="34" charset="0"/>
                <a:cs typeface="Times New Roman" panose="02020603050405020304" pitchFamily="18" charset="0"/>
              </a:rPr>
              <a:t>The Aims of Education and Other Essays.</a:t>
            </a:r>
            <a:r>
              <a:rPr lang="en-GB" sz="1200" dirty="0">
                <a:effectLst/>
                <a:latin typeface="+mn-lt"/>
                <a:ea typeface="Aptos" panose="020B0004020202020204" pitchFamily="34" charset="0"/>
                <a:cs typeface="Times New Roman" panose="02020603050405020304" pitchFamily="18" charset="0"/>
              </a:rPr>
              <a:t> New York, NY: Macmillan.</a:t>
            </a:r>
            <a:endParaRPr lang="en-GB" dirty="0">
              <a:latin typeface="+mn-lt"/>
            </a:endParaRPr>
          </a:p>
          <a:p>
            <a:pPr marL="171450" indent="-171450">
              <a:buFont typeface="Arial" panose="020B0604020202020204" pitchFamily="34" charset="0"/>
              <a:buChar char="•"/>
            </a:pPr>
            <a:r>
              <a:rPr lang="en-GB" dirty="0">
                <a:latin typeface="+mn-lt"/>
              </a:rPr>
              <a:t>These communities of knowledge-acquisition more or less overlap for their student members, in that the students belong to more than one of them, but almost certainly don’t overlap for their teacher members, which is unfortunate, as it reinforces the above view and/ or experience of the curriculum.</a:t>
            </a:r>
          </a:p>
          <a:p>
            <a:pPr marL="171450" indent="-171450">
              <a:buFont typeface="Arial" panose="020B0604020202020204" pitchFamily="34" charset="0"/>
              <a:buChar char="•"/>
            </a:pPr>
            <a:r>
              <a:rPr lang="en-GB" dirty="0">
                <a:solidFill>
                  <a:srgbClr val="FF0000"/>
                </a:solidFill>
                <a:latin typeface="+mn-lt"/>
              </a:rPr>
              <a:t>Even powerful knowledge, which, according to Young, is knowledge that enables students to understand and think beyond the limits of their own experience, is neither self-evident nor an end in itself.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Learning, which is the </a:t>
            </a:r>
            <a:r>
              <a:rPr lang="en-US" sz="1200" b="1" i="0" dirty="0">
                <a:effectLst/>
                <a:latin typeface="+mn-lt"/>
              </a:rPr>
              <a:t>process</a:t>
            </a:r>
            <a:r>
              <a:rPr lang="en-US" sz="1200" dirty="0">
                <a:effectLst/>
                <a:latin typeface="+mn-lt"/>
              </a:rPr>
              <a:t> of acquiring knowledge, is the voluntary act of the learner, and it cannot be forced by the teacher. This is humbling. As John</a:t>
            </a:r>
            <a:r>
              <a:rPr lang="en-GB" sz="1200" dirty="0">
                <a:effectLst/>
                <a:latin typeface="+mn-lt"/>
              </a:rPr>
              <a:t> </a:t>
            </a:r>
            <a:r>
              <a:rPr lang="en-GB" sz="1200" dirty="0" err="1">
                <a:effectLst/>
                <a:latin typeface="+mn-lt"/>
              </a:rPr>
              <a:t>MacBeath</a:t>
            </a:r>
            <a:r>
              <a:rPr lang="en-GB" sz="1200" dirty="0">
                <a:effectLst/>
                <a:latin typeface="+mn-lt"/>
              </a:rPr>
              <a:t> (1993, p. ?) pointed out </a:t>
            </a:r>
            <a:r>
              <a:rPr lang="en-GB" sz="1200" b="1" dirty="0">
                <a:effectLst/>
                <a:latin typeface="+mn-lt"/>
              </a:rPr>
              <a:t>forty years ago</a:t>
            </a:r>
            <a:r>
              <a:rPr lang="en-GB" sz="1200" dirty="0">
                <a:effectLst/>
                <a:latin typeface="+mn-lt"/>
              </a:rPr>
              <a:t>, one of the most important lessons to come out of </a:t>
            </a:r>
            <a:r>
              <a:rPr lang="en-GB" sz="1200" b="1" dirty="0">
                <a:effectLst/>
                <a:latin typeface="+mn-lt"/>
              </a:rPr>
              <a:t>more than forty years </a:t>
            </a:r>
            <a:r>
              <a:rPr lang="en-GB" sz="1200" dirty="0">
                <a:effectLst/>
                <a:latin typeface="+mn-lt"/>
              </a:rPr>
              <a:t>of literature on school failure is that "teachers must recognise the limitations of teaching and become much more sophisticated in their understanding of learning.“ | </a:t>
            </a:r>
            <a:r>
              <a:rPr lang="en-US" sz="1200" dirty="0" err="1">
                <a:effectLst/>
                <a:latin typeface="+mn-lt"/>
                <a:ea typeface="Goudy Old Style" panose="02020502050305020303" pitchFamily="18" charset="0"/>
                <a:cs typeface="Goudy Old Style" panose="02020502050305020303" pitchFamily="18" charset="0"/>
              </a:rPr>
              <a:t>MacBeath</a:t>
            </a:r>
            <a:r>
              <a:rPr lang="en-US" sz="1200" dirty="0">
                <a:effectLst/>
                <a:latin typeface="+mn-lt"/>
                <a:ea typeface="Goudy Old Style" panose="02020502050305020303" pitchFamily="18" charset="0"/>
                <a:cs typeface="Goudy Old Style" panose="02020502050305020303" pitchFamily="18" charset="0"/>
              </a:rPr>
              <a:t>, J. (1993). </a:t>
            </a:r>
            <a:r>
              <a:rPr lang="en-US" sz="1200" i="1" dirty="0">
                <a:effectLst/>
                <a:latin typeface="+mn-lt"/>
                <a:ea typeface="Goudy Old Style" panose="02020502050305020303" pitchFamily="18" charset="0"/>
                <a:cs typeface="Goudy Old Style" panose="02020502050305020303" pitchFamily="18" charset="0"/>
              </a:rPr>
              <a:t>Learning for your self: supported study in Strathclyde schools</a:t>
            </a:r>
            <a:r>
              <a:rPr lang="en-US" sz="1200" dirty="0">
                <a:effectLst/>
                <a:latin typeface="+mn-lt"/>
                <a:ea typeface="Goudy Old Style" panose="02020502050305020303" pitchFamily="18" charset="0"/>
                <a:cs typeface="Goudy Old Style" panose="02020502050305020303" pitchFamily="18" charset="0"/>
              </a:rPr>
              <a:t>. Strathclyde: Strathclyde Regional Council.</a:t>
            </a:r>
            <a:endParaRPr lang="en-GB" sz="1200" dirty="0">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However, the process of acquiring knowledge is not the same as memorization and reproduction in tests. This is sobering, because it raises questions about the extent to which we mistake memorization and reproduction in tests for learning, and the extent to which our efforts are directed at memorization and reproduction in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Our first and foremost task is to engage students in the learning process of acquiring knowledge, which is fundamentally an inquiry process. This is challenging, as it inverts much of what we do.</a:t>
            </a:r>
            <a:endParaRPr lang="en-GB" sz="1200" dirty="0">
              <a:effectLst/>
              <a:latin typeface="+mn-lt"/>
            </a:endParaRPr>
          </a:p>
        </p:txBody>
      </p:sp>
      <p:sp>
        <p:nvSpPr>
          <p:cNvPr id="4" name="Slide Number Placeholder 3"/>
          <p:cNvSpPr>
            <a:spLocks noGrp="1"/>
          </p:cNvSpPr>
          <p:nvPr>
            <p:ph type="sldNum" sz="quarter" idx="10"/>
          </p:nvPr>
        </p:nvSpPr>
        <p:spPr/>
        <p:txBody>
          <a:bodyPr/>
          <a:lstStyle/>
          <a:p>
            <a:fld id="{98B3BBB6-A2D9-4F56-A28F-9AC86990DD0A}" type="slidenum">
              <a:rPr lang="en-GB" smtClean="0"/>
              <a:t>6</a:t>
            </a:fld>
            <a:endParaRPr lang="en-GB"/>
          </a:p>
        </p:txBody>
      </p:sp>
    </p:spTree>
    <p:extLst>
      <p:ext uri="{BB962C8B-B14F-4D97-AF65-F5344CB8AC3E}">
        <p14:creationId xmlns:p14="http://schemas.microsoft.com/office/powerpoint/2010/main" val="76942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latin typeface="+mn-lt"/>
              </a:rPr>
              <a:t>Learning is more than</a:t>
            </a:r>
            <a:r>
              <a:rPr lang="en-GB" dirty="0">
                <a:solidFill>
                  <a:srgbClr val="E85051"/>
                </a:solidFill>
                <a:latin typeface="+mn-lt"/>
              </a:rPr>
              <a:t> </a:t>
            </a:r>
            <a:r>
              <a:rPr lang="en-GB" i="1" dirty="0">
                <a:solidFill>
                  <a:srgbClr val="E85051"/>
                </a:solidFill>
                <a:latin typeface="+mn-lt"/>
              </a:rPr>
              <a:t>just</a:t>
            </a:r>
            <a:r>
              <a:rPr lang="en-GB" dirty="0">
                <a:solidFill>
                  <a:srgbClr val="E85051"/>
                </a:solidFill>
                <a:latin typeface="+mn-lt"/>
              </a:rPr>
              <a:t> memorisation &amp; reproduction, and education broader still.</a:t>
            </a:r>
          </a:p>
          <a:p>
            <a:endParaRPr lang="en-GB" dirty="0">
              <a:solidFill>
                <a:srgbClr val="E85051"/>
              </a:solidFill>
              <a:latin typeface="+mn-lt"/>
            </a:endParaRPr>
          </a:p>
          <a:p>
            <a:r>
              <a:rPr lang="en-GB" strike="noStrike" dirty="0">
                <a:solidFill>
                  <a:srgbClr val="E85051"/>
                </a:solidFill>
                <a:latin typeface="+mn-lt"/>
              </a:rPr>
              <a:t>John </a:t>
            </a:r>
            <a:r>
              <a:rPr lang="en-GB" sz="1200" strike="noStrike" dirty="0">
                <a:effectLst/>
                <a:latin typeface="+mn-lt"/>
              </a:rPr>
              <a:t>Dewey (1956, p. ?): The fundamental issue is not that of "new versus old education, not of progressive against traditional education, but a question of what anything whatsoever must be to be worthy of the name of education."</a:t>
            </a:r>
            <a:endParaRPr lang="en-GB" strike="noStrike" dirty="0">
              <a:solidFill>
                <a:srgbClr val="E85051"/>
              </a:solidFill>
              <a:latin typeface="+mn-lt"/>
            </a:endParaRPr>
          </a:p>
          <a:p>
            <a:endParaRPr lang="en-GB" strike="noStrike" dirty="0">
              <a:latin typeface="+mn-lt"/>
            </a:endParaRPr>
          </a:p>
          <a:p>
            <a:r>
              <a:rPr lang="en-GB" sz="1200" dirty="0">
                <a:effectLst/>
                <a:latin typeface="+mn-lt"/>
              </a:rPr>
              <a:t>Jacques Maritain (1952, p. 3): “Nothing is more important than the events which occur within that invisible universe which is the mind of [a person]. And the light of that universe is knowledge. If we are concerned with the future of civilization we must be concerned primarily with a genuine understanding of what knowledge is, its value, its degrees, and how it can foster the inner unity of the human </a:t>
            </a:r>
            <a:r>
              <a:rPr lang="en-GB" sz="1200" dirty="0">
                <a:solidFill>
                  <a:srgbClr val="212529"/>
                </a:solidFill>
                <a:effectLst/>
                <a:latin typeface="+mn-lt"/>
              </a:rPr>
              <a:t>being</a:t>
            </a:r>
            <a:r>
              <a:rPr lang="en-GB" sz="1200" dirty="0">
                <a:effectLst/>
                <a:latin typeface="+mn-lt"/>
              </a:rPr>
              <a:t>.“ | </a:t>
            </a:r>
            <a:r>
              <a:rPr lang="en-GB" sz="1200" dirty="0">
                <a:effectLst/>
                <a:latin typeface="+mn-lt"/>
                <a:ea typeface="Aptos" panose="020B0004020202020204" pitchFamily="34" charset="0"/>
                <a:cs typeface="Times New Roman" panose="02020603050405020304" pitchFamily="18" charset="0"/>
              </a:rPr>
              <a:t>Maritain, J. (1952). </a:t>
            </a:r>
            <a:r>
              <a:rPr lang="en-GB" sz="1200" i="1" dirty="0">
                <a:effectLst/>
                <a:latin typeface="+mn-lt"/>
                <a:ea typeface="Aptos" panose="020B0004020202020204" pitchFamily="34" charset="0"/>
                <a:cs typeface="Times New Roman" panose="02020603050405020304" pitchFamily="18" charset="0"/>
              </a:rPr>
              <a:t>The Range of Reason.</a:t>
            </a:r>
            <a:r>
              <a:rPr lang="en-GB" sz="1200" dirty="0">
                <a:effectLst/>
                <a:latin typeface="+mn-lt"/>
                <a:ea typeface="Aptos" panose="020B0004020202020204" pitchFamily="34" charset="0"/>
                <a:cs typeface="Times New Roman" panose="02020603050405020304" pitchFamily="18" charset="0"/>
              </a:rPr>
              <a:t> New York, NY: Charles Scribner's Sons.</a:t>
            </a:r>
          </a:p>
          <a:p>
            <a:endParaRPr lang="en-GB" sz="1200" dirty="0">
              <a:effectLst/>
              <a:latin typeface="+mn-lt"/>
              <a:cs typeface="Times New Roman" panose="02020603050405020304" pitchFamily="18" charset="0"/>
            </a:endParaRPr>
          </a:p>
          <a:p>
            <a:r>
              <a:rPr lang="en-GB" sz="1200" dirty="0">
                <a:effectLst/>
                <a:latin typeface="+mn-lt"/>
                <a:cs typeface="Times New Roman" panose="02020603050405020304" pitchFamily="18" charset="0"/>
              </a:rPr>
              <a:t>So, what does this look like?</a:t>
            </a:r>
            <a:endParaRPr lang="en-GB" dirty="0">
              <a:latin typeface="+mn-lt"/>
            </a:endParaRPr>
          </a:p>
        </p:txBody>
      </p:sp>
      <p:sp>
        <p:nvSpPr>
          <p:cNvPr id="4" name="Slide Number Placeholder 3"/>
          <p:cNvSpPr>
            <a:spLocks noGrp="1"/>
          </p:cNvSpPr>
          <p:nvPr>
            <p:ph type="sldNum" sz="quarter" idx="5"/>
          </p:nvPr>
        </p:nvSpPr>
        <p:spPr/>
        <p:txBody>
          <a:bodyPr/>
          <a:lstStyle/>
          <a:p>
            <a:fld id="{31D8D7BA-9A91-4A4B-95C4-D0EA8D0E74B3}" type="slidenum">
              <a:rPr lang="en-GB" smtClean="0"/>
              <a:t>7</a:t>
            </a:fld>
            <a:endParaRPr lang="en-GB"/>
          </a:p>
        </p:txBody>
      </p:sp>
    </p:spTree>
    <p:extLst>
      <p:ext uri="{BB962C8B-B14F-4D97-AF65-F5344CB8AC3E}">
        <p14:creationId xmlns:p14="http://schemas.microsoft.com/office/powerpoint/2010/main" val="421004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r>
              <a:rPr lang="en-GB" dirty="0"/>
              <a:t>Inquiry is about the inquirer.</a:t>
            </a:r>
          </a:p>
          <a:p>
            <a:r>
              <a:rPr lang="en-GB" dirty="0"/>
              <a:t>Visualising an engaged and empowered inquirer in the first person at Year 13, 9, 6 and 3. The measure of our success if the extent to which our students can honestly describe themselves in this way.</a:t>
            </a:r>
          </a:p>
          <a:p>
            <a:r>
              <a:rPr lang="en-GB" dirty="0"/>
              <a:t>No gap between inspection claims and evidence.</a:t>
            </a:r>
          </a:p>
        </p:txBody>
      </p:sp>
      <p:sp>
        <p:nvSpPr>
          <p:cNvPr id="4" name="Slide Number Placeholder 3"/>
          <p:cNvSpPr>
            <a:spLocks noGrp="1"/>
          </p:cNvSpPr>
          <p:nvPr>
            <p:ph type="sldNum" sz="quarter" idx="5"/>
          </p:nvPr>
        </p:nvSpPr>
        <p:spPr/>
        <p:txBody>
          <a:bodyPr/>
          <a:lstStyle/>
          <a:p>
            <a:fld id="{31D8D7BA-9A91-4A4B-95C4-D0EA8D0E74B3}" type="slidenum">
              <a:rPr lang="en-GB" smtClean="0"/>
              <a:t>8</a:t>
            </a:fld>
            <a:endParaRPr lang="en-GB"/>
          </a:p>
        </p:txBody>
      </p:sp>
    </p:spTree>
    <p:extLst>
      <p:ext uri="{BB962C8B-B14F-4D97-AF65-F5344CB8AC3E}">
        <p14:creationId xmlns:p14="http://schemas.microsoft.com/office/powerpoint/2010/main" val="128143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3960812" cy="2228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D8D7BA-9A91-4A4B-95C4-D0EA8D0E74B3}" type="slidenum">
              <a:rPr lang="en-GB" smtClean="0"/>
              <a:t>9</a:t>
            </a:fld>
            <a:endParaRPr lang="en-GB"/>
          </a:p>
        </p:txBody>
      </p:sp>
    </p:spTree>
    <p:extLst>
      <p:ext uri="{BB962C8B-B14F-4D97-AF65-F5344CB8AC3E}">
        <p14:creationId xmlns:p14="http://schemas.microsoft.com/office/powerpoint/2010/main" val="253534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3853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2722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9619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42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7651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9985" cy="1325563"/>
          </a:xfrm>
        </p:spPr>
        <p:txBody>
          <a:bodyPr/>
          <a:lstStyle/>
          <a:p>
            <a:r>
              <a:rPr lang="en-GB"/>
              <a:t>Click to edit Master title style</a:t>
            </a:r>
            <a:endParaRPr lang="en-GB" dirty="0"/>
          </a:p>
        </p:txBody>
      </p:sp>
      <p:grpSp>
        <p:nvGrpSpPr>
          <p:cNvPr id="6" name="Group 5">
            <a:extLst>
              <a:ext uri="{FF2B5EF4-FFF2-40B4-BE49-F238E27FC236}">
                <a16:creationId xmlns:a16="http://schemas.microsoft.com/office/drawing/2014/main" id="{1B03D805-2170-5884-7C57-01EB2E1476FE}"/>
              </a:ext>
            </a:extLst>
          </p:cNvPr>
          <p:cNvGrpSpPr/>
          <p:nvPr userDrawn="1"/>
        </p:nvGrpSpPr>
        <p:grpSpPr>
          <a:xfrm>
            <a:off x="0" y="6100378"/>
            <a:ext cx="12203875" cy="784993"/>
            <a:chOff x="11875" y="6084583"/>
            <a:chExt cx="12192000" cy="784993"/>
          </a:xfrm>
        </p:grpSpPr>
        <p:sp>
          <p:nvSpPr>
            <p:cNvPr id="7" name="Rectangle 6">
              <a:extLst>
                <a:ext uri="{FF2B5EF4-FFF2-40B4-BE49-F238E27FC236}">
                  <a16:creationId xmlns:a16="http://schemas.microsoft.com/office/drawing/2014/main" id="{5F382130-CE0F-6742-C414-AC8917EAEF15}"/>
                </a:ext>
              </a:extLst>
            </p:cNvPr>
            <p:cNvSpPr/>
            <p:nvPr/>
          </p:nvSpPr>
          <p:spPr>
            <a:xfrm>
              <a:off x="11875" y="6084583"/>
              <a:ext cx="12192000" cy="78499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C5A465C5-4F40-628A-ABC3-0F141BC28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370" y="6162079"/>
              <a:ext cx="512543" cy="630000"/>
            </a:xfrm>
            <a:prstGeom prst="rect">
              <a:avLst/>
            </a:prstGeom>
          </p:spPr>
        </p:pic>
        <p:sp>
          <p:nvSpPr>
            <p:cNvPr id="9" name="TextBox 8">
              <a:extLst>
                <a:ext uri="{FF2B5EF4-FFF2-40B4-BE49-F238E27FC236}">
                  <a16:creationId xmlns:a16="http://schemas.microsoft.com/office/drawing/2014/main" id="{961F6F26-B006-835D-49CA-068EABB6EAAA}"/>
                </a:ext>
              </a:extLst>
            </p:cNvPr>
            <p:cNvSpPr txBox="1"/>
            <p:nvPr/>
          </p:nvSpPr>
          <p:spPr>
            <a:xfrm>
              <a:off x="5863733" y="6167522"/>
              <a:ext cx="5171954" cy="677108"/>
            </a:xfrm>
            <a:prstGeom prst="rect">
              <a:avLst/>
            </a:prstGeom>
            <a:noFill/>
          </p:spPr>
          <p:txBody>
            <a:bodyPr wrap="square" rtlCol="0">
              <a:spAutoFit/>
            </a:bodyPr>
            <a:lstStyle/>
            <a:p>
              <a:pPr algn="r"/>
              <a:r>
                <a:rPr lang="en-GB" sz="2000" dirty="0">
                  <a:solidFill>
                    <a:schemeClr val="bg1"/>
                  </a:solidFill>
                  <a:latin typeface="Perpetua" panose="02020502060401020303" pitchFamily="18" charset="0"/>
                </a:rPr>
                <a:t>Blanchelande College Libraries</a:t>
              </a:r>
            </a:p>
            <a:p>
              <a:pPr algn="r"/>
              <a:r>
                <a:rPr lang="en-GB" i="1" dirty="0">
                  <a:solidFill>
                    <a:schemeClr val="bg1"/>
                  </a:solidFill>
                  <a:latin typeface="Perpetua" panose="02020502060401020303" pitchFamily="18" charset="0"/>
                </a:rPr>
                <a:t>Enabling Heroic Inquiry</a:t>
              </a:r>
            </a:p>
          </p:txBody>
        </p:sp>
        <p:pic>
          <p:nvPicPr>
            <p:cNvPr id="10" name="Picture 9" descr="Graphical user interface, application&#10;&#10;Description automatically generated">
              <a:extLst>
                <a:ext uri="{FF2B5EF4-FFF2-40B4-BE49-F238E27FC236}">
                  <a16:creationId xmlns:a16="http://schemas.microsoft.com/office/drawing/2014/main" id="{9EC7D7AC-50A2-5FA3-2E9F-2D37C7477606}"/>
                </a:ext>
              </a:extLst>
            </p:cNvPr>
            <p:cNvPicPr>
              <a:picLocks noChangeAspect="1"/>
            </p:cNvPicPr>
            <p:nvPr/>
          </p:nvPicPr>
          <p:blipFill rotWithShape="1">
            <a:blip r:embed="rId3"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324666" y="6118972"/>
              <a:ext cx="590229" cy="725658"/>
            </a:xfrm>
            <a:prstGeom prst="rect">
              <a:avLst/>
            </a:prstGeom>
          </p:spPr>
        </p:pic>
      </p:grpSp>
      <p:sp>
        <p:nvSpPr>
          <p:cNvPr id="11" name="Content Placeholder 2">
            <a:extLst>
              <a:ext uri="{FF2B5EF4-FFF2-40B4-BE49-F238E27FC236}">
                <a16:creationId xmlns:a16="http://schemas.microsoft.com/office/drawing/2014/main" id="{9C08A493-E09A-4924-6A68-EF754839FB88}"/>
              </a:ext>
            </a:extLst>
          </p:cNvPr>
          <p:cNvSpPr>
            <a:spLocks noGrp="1"/>
          </p:cNvSpPr>
          <p:nvPr>
            <p:ph idx="1"/>
          </p:nvPr>
        </p:nvSpPr>
        <p:spPr>
          <a:xfrm>
            <a:off x="838200" y="1935987"/>
            <a:ext cx="10515600" cy="3960721"/>
          </a:xfrm>
        </p:spPr>
        <p:txBody>
          <a:bodyPr vert="horz" lIns="91440" tIns="45720" rIns="91440" bIns="45720" rtlCol="0" anchor="t">
            <a:normAutofit/>
          </a:bodyPr>
          <a:lstStyle/>
          <a:p>
            <a:endParaRPr lang="en-GB" dirty="0">
              <a:cs typeface="Calibri"/>
            </a:endParaRPr>
          </a:p>
        </p:txBody>
      </p:sp>
    </p:spTree>
    <p:extLst>
      <p:ext uri="{BB962C8B-B14F-4D97-AF65-F5344CB8AC3E}">
        <p14:creationId xmlns:p14="http://schemas.microsoft.com/office/powerpoint/2010/main" val="79122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4323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057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09063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7560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8721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589421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toerienj@blanchelande.sch.g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toeriend@blanchelande.sch.gg" TargetMode="Externa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0DAC6B-C0E8-2D7D-3C50-40A637F0AAB6}"/>
              </a:ext>
            </a:extLst>
          </p:cNvPr>
          <p:cNvGrpSpPr/>
          <p:nvPr/>
        </p:nvGrpSpPr>
        <p:grpSpPr>
          <a:xfrm>
            <a:off x="0" y="5544013"/>
            <a:ext cx="12203875" cy="1325563"/>
            <a:chOff x="11875" y="5544013"/>
            <a:chExt cx="12192000" cy="1325563"/>
          </a:xfrm>
        </p:grpSpPr>
        <p:sp>
          <p:nvSpPr>
            <p:cNvPr id="7" name="Rectangle 6">
              <a:extLst>
                <a:ext uri="{FF2B5EF4-FFF2-40B4-BE49-F238E27FC236}">
                  <a16:creationId xmlns:a16="http://schemas.microsoft.com/office/drawing/2014/main" id="{AB34886E-76D5-2B33-0F55-61AF566D9447}"/>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32B41240-02D7-AEFB-C68A-974D7AA77A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090" y="5710387"/>
              <a:ext cx="839692" cy="1032121"/>
            </a:xfrm>
            <a:prstGeom prst="rect">
              <a:avLst/>
            </a:prstGeom>
          </p:spPr>
        </p:pic>
        <p:sp>
          <p:nvSpPr>
            <p:cNvPr id="9" name="TextBox 8">
              <a:extLst>
                <a:ext uri="{FF2B5EF4-FFF2-40B4-BE49-F238E27FC236}">
                  <a16:creationId xmlns:a16="http://schemas.microsoft.com/office/drawing/2014/main" id="{527425FA-D691-CF3D-BF63-6275581B5AD3}"/>
                </a:ext>
              </a:extLst>
            </p:cNvPr>
            <p:cNvSpPr txBox="1"/>
            <p:nvPr/>
          </p:nvSpPr>
          <p:spPr>
            <a:xfrm>
              <a:off x="5777888" y="5849956"/>
              <a:ext cx="5171954" cy="892552"/>
            </a:xfrm>
            <a:prstGeom prst="rect">
              <a:avLst/>
            </a:prstGeom>
            <a:noFill/>
          </p:spPr>
          <p:txBody>
            <a:bodyPr wrap="square" rtlCol="0">
              <a:spAutoFit/>
            </a:bodyPr>
            <a:lstStyle/>
            <a:p>
              <a:pPr algn="r"/>
              <a:r>
                <a:rPr lang="en-GB" sz="2800" err="1">
                  <a:solidFill>
                    <a:schemeClr val="bg1"/>
                  </a:solidFill>
                  <a:latin typeface="Perpetua" panose="02020502060401020303" pitchFamily="18" charset="0"/>
                </a:rPr>
                <a:t>Blanchelande</a:t>
              </a:r>
              <a:r>
                <a:rPr lang="en-GB" sz="2800">
                  <a:solidFill>
                    <a:schemeClr val="bg1"/>
                  </a:solidFill>
                  <a:latin typeface="Perpetua" panose="02020502060401020303" pitchFamily="18" charset="0"/>
                </a:rPr>
                <a:t> College Libraries</a:t>
              </a:r>
            </a:p>
            <a:p>
              <a:pPr algn="r"/>
              <a:r>
                <a:rPr lang="en-GB" sz="2400" i="1">
                  <a:solidFill>
                    <a:schemeClr val="bg1"/>
                  </a:solidFill>
                  <a:latin typeface="Perpetua" panose="02020502060401020303" pitchFamily="18" charset="0"/>
                </a:rPr>
                <a:t>Enabling Heroic Inquiry</a:t>
              </a:r>
            </a:p>
          </p:txBody>
        </p:sp>
        <p:pic>
          <p:nvPicPr>
            <p:cNvPr id="10" name="Picture 9" descr="Graphical user interface, application&#10;&#10;Description automatically generated">
              <a:extLst>
                <a:ext uri="{FF2B5EF4-FFF2-40B4-BE49-F238E27FC236}">
                  <a16:creationId xmlns:a16="http://schemas.microsoft.com/office/drawing/2014/main" id="{EF8F6094-F061-DC89-3F2B-1CEDFC0A955A}"/>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069505" y="5603981"/>
              <a:ext cx="981136" cy="1206260"/>
            </a:xfrm>
            <a:prstGeom prst="rect">
              <a:avLst/>
            </a:prstGeom>
          </p:spPr>
        </p:pic>
      </p:grpSp>
      <p:sp>
        <p:nvSpPr>
          <p:cNvPr id="5" name="Title 1">
            <a:extLst>
              <a:ext uri="{FF2B5EF4-FFF2-40B4-BE49-F238E27FC236}">
                <a16:creationId xmlns:a16="http://schemas.microsoft.com/office/drawing/2014/main" id="{F8AC2780-8513-D61B-A91F-A5BC9B808AC8}"/>
              </a:ext>
            </a:extLst>
          </p:cNvPr>
          <p:cNvSpPr txBox="1">
            <a:spLocks/>
          </p:cNvSpPr>
          <p:nvPr/>
        </p:nvSpPr>
        <p:spPr>
          <a:xfrm>
            <a:off x="288064" y="1263989"/>
            <a:ext cx="116158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E85051"/>
                </a:solidFill>
              </a:rPr>
              <a:t>Engaging and Empowering Inquirers</a:t>
            </a:r>
          </a:p>
          <a:p>
            <a:pPr algn="ctr"/>
            <a:r>
              <a:rPr lang="en-GB" sz="4100" dirty="0">
                <a:solidFill>
                  <a:srgbClr val="E85051"/>
                </a:solidFill>
              </a:rPr>
              <a:t>(Some Thoughts)</a:t>
            </a:r>
          </a:p>
        </p:txBody>
      </p:sp>
      <p:sp>
        <p:nvSpPr>
          <p:cNvPr id="6" name="Subtitle 2">
            <a:extLst>
              <a:ext uri="{FF2B5EF4-FFF2-40B4-BE49-F238E27FC236}">
                <a16:creationId xmlns:a16="http://schemas.microsoft.com/office/drawing/2014/main" id="{718B47A5-5BD6-2B13-2C4B-DA18D7B8F142}"/>
              </a:ext>
            </a:extLst>
          </p:cNvPr>
          <p:cNvSpPr txBox="1">
            <a:spLocks/>
          </p:cNvSpPr>
          <p:nvPr/>
        </p:nvSpPr>
        <p:spPr>
          <a:xfrm>
            <a:off x="1393371" y="3048688"/>
            <a:ext cx="9144000" cy="21335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Hartland International School</a:t>
            </a:r>
            <a:endParaRPr lang="en-GB" dirty="0"/>
          </a:p>
          <a:p>
            <a:pPr marL="0" indent="0" algn="ctr">
              <a:buNone/>
            </a:pPr>
            <a:endParaRPr lang="en-GB" sz="2000" dirty="0"/>
          </a:p>
          <a:p>
            <a:pPr marL="0" indent="0" algn="ctr">
              <a:buNone/>
            </a:pPr>
            <a:r>
              <a:rPr lang="en-GB" dirty="0"/>
              <a:t>16 March 2024</a:t>
            </a:r>
          </a:p>
          <a:p>
            <a:pPr marL="0" indent="0" algn="ctr">
              <a:buNone/>
            </a:pPr>
            <a:r>
              <a:rPr lang="en-GB" dirty="0"/>
              <a:t>Darryl &amp; Jenny Toerien</a:t>
            </a:r>
            <a:endParaRPr lang="en-GB" dirty="0">
              <a:cs typeface="Calibri"/>
            </a:endParaRPr>
          </a:p>
          <a:p>
            <a:pPr marL="0" indent="0" algn="ctr">
              <a:buNone/>
            </a:pPr>
            <a:r>
              <a:rPr lang="en-GB" sz="1800" dirty="0">
                <a:hlinkClick r:id="rId6"/>
              </a:rPr>
              <a:t>toeriend@blanchelande.sch.gg</a:t>
            </a:r>
            <a:r>
              <a:rPr lang="en-GB" sz="1800" dirty="0"/>
              <a:t> &amp; </a:t>
            </a:r>
            <a:r>
              <a:rPr lang="en-GB" sz="1800" dirty="0">
                <a:hlinkClick r:id="rId7"/>
              </a:rPr>
              <a:t>toerienj@blanchelande.sch.gg</a:t>
            </a:r>
            <a:r>
              <a:rPr lang="en-GB" sz="1800" dirty="0"/>
              <a:t> </a:t>
            </a:r>
          </a:p>
          <a:p>
            <a:endParaRPr lang="en-GB" dirty="0"/>
          </a:p>
        </p:txBody>
      </p:sp>
    </p:spTree>
    <p:extLst>
      <p:ext uri="{BB962C8B-B14F-4D97-AF65-F5344CB8AC3E}">
        <p14:creationId xmlns:p14="http://schemas.microsoft.com/office/powerpoint/2010/main" val="109017274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9860600" y="1625600"/>
            <a:ext cx="2230825" cy="1630184"/>
          </a:xfrm>
        </p:spPr>
        <p:txBody>
          <a:bodyPr>
            <a:normAutofit fontScale="90000"/>
          </a:bodyPr>
          <a:lstStyle/>
          <a:p>
            <a:pPr algn="ctr"/>
            <a:r>
              <a:rPr lang="en-GB">
                <a:solidFill>
                  <a:srgbClr val="E85051"/>
                </a:solidFill>
              </a:rPr>
              <a:t>Portrait</a:t>
            </a:r>
            <a:br>
              <a:rPr lang="en-GB">
                <a:solidFill>
                  <a:srgbClr val="E85051"/>
                </a:solidFill>
              </a:rPr>
            </a:br>
            <a:r>
              <a:rPr lang="en-GB">
                <a:solidFill>
                  <a:srgbClr val="E85051"/>
                </a:solidFill>
              </a:rPr>
              <a:t>Attributes</a:t>
            </a:r>
            <a:br>
              <a:rPr lang="en-GB">
                <a:solidFill>
                  <a:srgbClr val="E85051"/>
                </a:solidFill>
              </a:rPr>
            </a:br>
            <a:r>
              <a:rPr lang="en-GB">
                <a:solidFill>
                  <a:srgbClr val="E85051"/>
                </a:solidFill>
              </a:rPr>
              <a:t>Years 1-3</a:t>
            </a:r>
          </a:p>
        </p:txBody>
      </p:sp>
      <p:pic>
        <p:nvPicPr>
          <p:cNvPr id="9" name="Content Placeholder 8" descr="A diagram of a person's head&#10;&#10;Description automatically generated">
            <a:extLst>
              <a:ext uri="{FF2B5EF4-FFF2-40B4-BE49-F238E27FC236}">
                <a16:creationId xmlns:a16="http://schemas.microsoft.com/office/drawing/2014/main" id="{0C668958-ACCC-468F-B206-F2C5D0CD428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896012" y="3528762"/>
            <a:ext cx="2160000" cy="1532728"/>
          </a:xfrm>
        </p:spPr>
      </p:pic>
      <p:pic>
        <p:nvPicPr>
          <p:cNvPr id="26" name="Content Placeholder 25" descr="A close-up of a chart&#10;&#10;Description automatically generated">
            <a:extLst>
              <a:ext uri="{FF2B5EF4-FFF2-40B4-BE49-F238E27FC236}">
                <a16:creationId xmlns:a16="http://schemas.microsoft.com/office/drawing/2014/main" id="{E9206396-1BB4-DBAE-1A6D-D7F0EC8E9557}"/>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88218" y="97883"/>
            <a:ext cx="9716439" cy="6662234"/>
          </a:xfrm>
        </p:spPr>
      </p:pic>
    </p:spTree>
    <p:extLst>
      <p:ext uri="{BB962C8B-B14F-4D97-AF65-F5344CB8AC3E}">
        <p14:creationId xmlns:p14="http://schemas.microsoft.com/office/powerpoint/2010/main" val="232043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C668958-ACCC-468F-B206-F2C5D0CD428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9829348" y="3568126"/>
            <a:ext cx="2160000" cy="1532729"/>
          </a:xfrm>
        </p:spPr>
      </p:pic>
      <p:pic>
        <p:nvPicPr>
          <p:cNvPr id="26" name="Content Placeholder 25">
            <a:extLst>
              <a:ext uri="{FF2B5EF4-FFF2-40B4-BE49-F238E27FC236}">
                <a16:creationId xmlns:a16="http://schemas.microsoft.com/office/drawing/2014/main" id="{E9206396-1BB4-DBAE-1A6D-D7F0EC8E9557}"/>
              </a:ext>
            </a:extLst>
          </p:cNvPr>
          <p:cNvPicPr>
            <a:picLocks noGrp="1" noChangeAspect="1"/>
          </p:cNvPicPr>
          <p:nvPr>
            <p:ph sz="half" idx="1"/>
          </p:nvPr>
        </p:nvPicPr>
        <p:blipFill>
          <a:blip r:embed="rId4">
            <a:extLst>
              <a:ext uri="{28A0092B-C50C-407E-A947-70E740481C1C}">
                <a14:useLocalDpi xmlns:a14="http://schemas.microsoft.com/office/drawing/2010/main"/>
              </a:ext>
            </a:extLst>
          </a:blip>
          <a:srcRect/>
          <a:stretch/>
        </p:blipFill>
        <p:spPr>
          <a:xfrm>
            <a:off x="74832" y="106326"/>
            <a:ext cx="9629784" cy="6602818"/>
          </a:xfrm>
        </p:spPr>
      </p:pic>
      <p:sp>
        <p:nvSpPr>
          <p:cNvPr id="5" name="Title 1">
            <a:extLst>
              <a:ext uri="{FF2B5EF4-FFF2-40B4-BE49-F238E27FC236}">
                <a16:creationId xmlns:a16="http://schemas.microsoft.com/office/drawing/2014/main" id="{3220FC8D-9CA4-DB5A-D0AF-8BAC027BC142}"/>
              </a:ext>
            </a:extLst>
          </p:cNvPr>
          <p:cNvSpPr>
            <a:spLocks noGrp="1"/>
          </p:cNvSpPr>
          <p:nvPr>
            <p:ph type="title"/>
          </p:nvPr>
        </p:nvSpPr>
        <p:spPr>
          <a:xfrm>
            <a:off x="9793936" y="1757145"/>
            <a:ext cx="2230825" cy="1532729"/>
          </a:xfrm>
        </p:spPr>
        <p:txBody>
          <a:bodyPr>
            <a:normAutofit fontScale="90000"/>
          </a:bodyPr>
          <a:lstStyle/>
          <a:p>
            <a:pPr algn="ctr"/>
            <a:r>
              <a:rPr lang="en-GB">
                <a:solidFill>
                  <a:srgbClr val="E85051"/>
                </a:solidFill>
              </a:rPr>
              <a:t>Portrait</a:t>
            </a:r>
            <a:br>
              <a:rPr lang="en-GB">
                <a:solidFill>
                  <a:srgbClr val="E85051"/>
                </a:solidFill>
              </a:rPr>
            </a:br>
            <a:r>
              <a:rPr lang="en-GB">
                <a:solidFill>
                  <a:srgbClr val="E85051"/>
                </a:solidFill>
              </a:rPr>
              <a:t>Attributes</a:t>
            </a:r>
            <a:br>
              <a:rPr lang="en-GB">
                <a:solidFill>
                  <a:srgbClr val="E85051"/>
                </a:solidFill>
              </a:rPr>
            </a:br>
            <a:r>
              <a:rPr lang="en-GB">
                <a:solidFill>
                  <a:srgbClr val="E85051"/>
                </a:solidFill>
              </a:rPr>
              <a:t>Years 4-6</a:t>
            </a:r>
          </a:p>
        </p:txBody>
      </p:sp>
    </p:spTree>
    <p:extLst>
      <p:ext uri="{BB962C8B-B14F-4D97-AF65-F5344CB8AC3E}">
        <p14:creationId xmlns:p14="http://schemas.microsoft.com/office/powerpoint/2010/main" val="223421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E33-59D1-7357-8341-1ABBD1FD5CAE}"/>
              </a:ext>
            </a:extLst>
          </p:cNvPr>
          <p:cNvSpPr>
            <a:spLocks noGrp="1"/>
          </p:cNvSpPr>
          <p:nvPr>
            <p:ph type="title"/>
          </p:nvPr>
        </p:nvSpPr>
        <p:spPr>
          <a:xfrm>
            <a:off x="533400" y="1209675"/>
            <a:ext cx="4038600" cy="2124968"/>
          </a:xfrm>
        </p:spPr>
        <p:txBody>
          <a:bodyPr/>
          <a:lstStyle/>
          <a:p>
            <a:pPr algn="ctr"/>
            <a:r>
              <a:rPr lang="en-GB">
                <a:solidFill>
                  <a:srgbClr val="E85051"/>
                </a:solidFill>
              </a:rPr>
              <a:t>Learning Skills and Attributes</a:t>
            </a:r>
            <a:br>
              <a:rPr lang="en-GB">
                <a:solidFill>
                  <a:srgbClr val="E85051"/>
                </a:solidFill>
              </a:rPr>
            </a:br>
            <a:r>
              <a:rPr lang="en-GB">
                <a:solidFill>
                  <a:srgbClr val="E85051"/>
                </a:solidFill>
              </a:rPr>
              <a:t>(Years 4-6)</a:t>
            </a:r>
          </a:p>
        </p:txBody>
      </p:sp>
      <p:pic>
        <p:nvPicPr>
          <p:cNvPr id="6" name="Content Placeholder 5" descr="A pink background with black text&#10;&#10;Description automatically generated">
            <a:extLst>
              <a:ext uri="{FF2B5EF4-FFF2-40B4-BE49-F238E27FC236}">
                <a16:creationId xmlns:a16="http://schemas.microsoft.com/office/drawing/2014/main" id="{D09001F5-6885-1915-0BBC-18B51B7E9D62}"/>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271408" y="4107556"/>
            <a:ext cx="2562583" cy="1438476"/>
          </a:xfrm>
        </p:spPr>
      </p:pic>
      <p:pic>
        <p:nvPicPr>
          <p:cNvPr id="10" name="Content Placeholder 9" descr="A screenshot of a chart&#10;&#10;Description automatically generated">
            <a:extLst>
              <a:ext uri="{FF2B5EF4-FFF2-40B4-BE49-F238E27FC236}">
                <a16:creationId xmlns:a16="http://schemas.microsoft.com/office/drawing/2014/main" id="{3A8B0F32-943D-B805-13CC-66C6171FDD0D}"/>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124450" y="811776"/>
            <a:ext cx="6901207" cy="5234448"/>
          </a:xfrm>
        </p:spPr>
      </p:pic>
      <p:pic>
        <p:nvPicPr>
          <p:cNvPr id="12" name="Picture 11">
            <a:extLst>
              <a:ext uri="{FF2B5EF4-FFF2-40B4-BE49-F238E27FC236}">
                <a16:creationId xmlns:a16="http://schemas.microsoft.com/office/drawing/2014/main" id="{386D0701-DE49-CECD-B3C2-E8165F7488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71407" y="3635352"/>
            <a:ext cx="2562583" cy="323895"/>
          </a:xfrm>
          <a:prstGeom prst="rect">
            <a:avLst/>
          </a:prstGeom>
        </p:spPr>
      </p:pic>
    </p:spTree>
    <p:extLst>
      <p:ext uri="{BB962C8B-B14F-4D97-AF65-F5344CB8AC3E}">
        <p14:creationId xmlns:p14="http://schemas.microsoft.com/office/powerpoint/2010/main" val="332068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7BFC0FE-4DA8-BFE7-48EA-493720A527CB}"/>
              </a:ext>
            </a:extLst>
          </p:cNvPr>
          <p:cNvSpPr txBox="1">
            <a:spLocks/>
          </p:cNvSpPr>
          <p:nvPr/>
        </p:nvSpPr>
        <p:spPr>
          <a:xfrm>
            <a:off x="116287" y="2339263"/>
            <a:ext cx="3159526" cy="2179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E85051"/>
                </a:solidFill>
              </a:rPr>
              <a:t>Reading for information </a:t>
            </a:r>
            <a:r>
              <a:rPr lang="en-GB" i="1" dirty="0">
                <a:solidFill>
                  <a:srgbClr val="E85051"/>
                </a:solidFill>
              </a:rPr>
              <a:t>and</a:t>
            </a:r>
            <a:r>
              <a:rPr lang="en-GB" dirty="0">
                <a:solidFill>
                  <a:srgbClr val="E85051"/>
                </a:solidFill>
              </a:rPr>
              <a:t> meaning</a:t>
            </a:r>
          </a:p>
        </p:txBody>
      </p:sp>
      <p:pic>
        <p:nvPicPr>
          <p:cNvPr id="24" name="Content Placeholder 23">
            <a:extLst>
              <a:ext uri="{FF2B5EF4-FFF2-40B4-BE49-F238E27FC236}">
                <a16:creationId xmlns:a16="http://schemas.microsoft.com/office/drawing/2014/main" id="{F549A0D5-C145-1652-56A6-DA626DF10914}"/>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3360815" y="425053"/>
            <a:ext cx="8714898" cy="6007894"/>
          </a:xfrm>
        </p:spPr>
      </p:pic>
      <p:cxnSp>
        <p:nvCxnSpPr>
          <p:cNvPr id="3" name="Straight Arrow Connector 2">
            <a:extLst>
              <a:ext uri="{FF2B5EF4-FFF2-40B4-BE49-F238E27FC236}">
                <a16:creationId xmlns:a16="http://schemas.microsoft.com/office/drawing/2014/main" id="{8039945D-B6DE-C471-7902-416CAC227795}"/>
              </a:ext>
            </a:extLst>
          </p:cNvPr>
          <p:cNvCxnSpPr>
            <a:cxnSpLocks/>
          </p:cNvCxnSpPr>
          <p:nvPr/>
        </p:nvCxnSpPr>
        <p:spPr>
          <a:xfrm>
            <a:off x="4385883" y="2201034"/>
            <a:ext cx="5923370" cy="3859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FBEC358-9C1A-F7CD-CBFE-BDE10CF3AD5A}"/>
              </a:ext>
            </a:extLst>
          </p:cNvPr>
          <p:cNvCxnSpPr>
            <a:cxnSpLocks/>
          </p:cNvCxnSpPr>
          <p:nvPr/>
        </p:nvCxnSpPr>
        <p:spPr>
          <a:xfrm>
            <a:off x="4110754" y="5599688"/>
            <a:ext cx="6133763" cy="614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EF149F2-CE07-E87C-B857-95E7E43DE107}"/>
              </a:ext>
            </a:extLst>
          </p:cNvPr>
          <p:cNvCxnSpPr>
            <a:cxnSpLocks/>
          </p:cNvCxnSpPr>
          <p:nvPr/>
        </p:nvCxnSpPr>
        <p:spPr>
          <a:xfrm>
            <a:off x="8731306" y="2201034"/>
            <a:ext cx="2063469" cy="3795164"/>
          </a:xfrm>
          <a:prstGeom prst="straightConnector1">
            <a:avLst/>
          </a:prstGeom>
          <a:ln>
            <a:solidFill>
              <a:srgbClr val="009FE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500751-66D4-B8C2-29E4-BECCCD0A5383}"/>
              </a:ext>
            </a:extLst>
          </p:cNvPr>
          <p:cNvCxnSpPr>
            <a:cxnSpLocks/>
          </p:cNvCxnSpPr>
          <p:nvPr/>
        </p:nvCxnSpPr>
        <p:spPr>
          <a:xfrm>
            <a:off x="4025752" y="1019596"/>
            <a:ext cx="7149349" cy="4976602"/>
          </a:xfrm>
          <a:prstGeom prst="straightConnector1">
            <a:avLst/>
          </a:prstGeom>
          <a:ln>
            <a:solidFill>
              <a:srgbClr val="EC61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2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10194324" y="1422400"/>
            <a:ext cx="1235676" cy="977900"/>
          </a:xfrm>
        </p:spPr>
        <p:txBody>
          <a:bodyPr>
            <a:normAutofit/>
          </a:bodyPr>
          <a:lstStyle/>
          <a:p>
            <a:r>
              <a:rPr lang="en-GB" sz="2000"/>
              <a:t>What does this look like?</a:t>
            </a:r>
          </a:p>
        </p:txBody>
      </p:sp>
      <p:pic>
        <p:nvPicPr>
          <p:cNvPr id="11" name="Content Placeholder 10" descr="A diagram of a brain&#10;&#10;Description automatically generated">
            <a:extLst>
              <a:ext uri="{FF2B5EF4-FFF2-40B4-BE49-F238E27FC236}">
                <a16:creationId xmlns:a16="http://schemas.microsoft.com/office/drawing/2014/main" id="{0012847A-55B7-C49E-DF43-D9728CAD5E0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5487" y="135925"/>
            <a:ext cx="9563203" cy="6586150"/>
          </a:xfrm>
        </p:spPr>
      </p:pic>
      <p:pic>
        <p:nvPicPr>
          <p:cNvPr id="14" name="Content Placeholder 13" descr="A diagram of a brain&#10;&#10;Description automatically generated">
            <a:extLst>
              <a:ext uri="{FF2B5EF4-FFF2-40B4-BE49-F238E27FC236}">
                <a16:creationId xmlns:a16="http://schemas.microsoft.com/office/drawing/2014/main" id="{1B01747C-1A38-3977-B427-5B577C009605}"/>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9662522" y="2637026"/>
            <a:ext cx="2299280" cy="1583948"/>
          </a:xfrm>
        </p:spPr>
      </p:pic>
    </p:spTree>
    <p:extLst>
      <p:ext uri="{BB962C8B-B14F-4D97-AF65-F5344CB8AC3E}">
        <p14:creationId xmlns:p14="http://schemas.microsoft.com/office/powerpoint/2010/main" val="53078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860300" y="1411768"/>
            <a:ext cx="1235676" cy="977900"/>
          </a:xfrm>
        </p:spPr>
        <p:txBody>
          <a:bodyPr>
            <a:normAutofit/>
          </a:bodyPr>
          <a:lstStyle/>
          <a:p>
            <a:r>
              <a:rPr lang="en-GB" sz="2000"/>
              <a:t>What does this look like?</a:t>
            </a:r>
          </a:p>
        </p:txBody>
      </p:sp>
      <p:pic>
        <p:nvPicPr>
          <p:cNvPr id="11" name="Content Placeholder 10" descr="A diagram of a brain&#10;&#10;Description automatically generated">
            <a:extLst>
              <a:ext uri="{FF2B5EF4-FFF2-40B4-BE49-F238E27FC236}">
                <a16:creationId xmlns:a16="http://schemas.microsoft.com/office/drawing/2014/main" id="{0012847A-55B7-C49E-DF43-D9728CAD5E0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28017" y="2499176"/>
            <a:ext cx="2700243" cy="1859649"/>
          </a:xfrm>
        </p:spPr>
      </p:pic>
      <p:pic>
        <p:nvPicPr>
          <p:cNvPr id="14" name="Content Placeholder 13" descr="A diagram of a brain&#10;&#10;Description automatically generated">
            <a:extLst>
              <a:ext uri="{FF2B5EF4-FFF2-40B4-BE49-F238E27FC236}">
                <a16:creationId xmlns:a16="http://schemas.microsoft.com/office/drawing/2014/main" id="{1B01747C-1A38-3977-B427-5B577C009605}"/>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3079299" y="290182"/>
            <a:ext cx="9112701" cy="6277636"/>
          </a:xfrm>
        </p:spPr>
      </p:pic>
    </p:spTree>
    <p:extLst>
      <p:ext uri="{BB962C8B-B14F-4D97-AF65-F5344CB8AC3E}">
        <p14:creationId xmlns:p14="http://schemas.microsoft.com/office/powerpoint/2010/main" val="420261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process&#10;&#10;Description automatically generated">
            <a:extLst>
              <a:ext uri="{FF2B5EF4-FFF2-40B4-BE49-F238E27FC236}">
                <a16:creationId xmlns:a16="http://schemas.microsoft.com/office/drawing/2014/main" id="{58A3A8C0-7FF7-0F2C-1216-4CE5035A099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3836" y="813303"/>
            <a:ext cx="11904327" cy="5231394"/>
          </a:xfrm>
        </p:spPr>
      </p:pic>
    </p:spTree>
    <p:extLst>
      <p:ext uri="{BB962C8B-B14F-4D97-AF65-F5344CB8AC3E}">
        <p14:creationId xmlns:p14="http://schemas.microsoft.com/office/powerpoint/2010/main" val="328221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152A-71AE-835E-08C0-20AD53BC061D}"/>
              </a:ext>
            </a:extLst>
          </p:cNvPr>
          <p:cNvSpPr>
            <a:spLocks noGrp="1"/>
          </p:cNvSpPr>
          <p:nvPr>
            <p:ph type="title"/>
          </p:nvPr>
        </p:nvSpPr>
        <p:spPr>
          <a:xfrm>
            <a:off x="1005723" y="1220859"/>
            <a:ext cx="2805440" cy="4416280"/>
          </a:xfrm>
        </p:spPr>
        <p:txBody>
          <a:bodyPr>
            <a:normAutofit/>
          </a:bodyPr>
          <a:lstStyle/>
          <a:p>
            <a:r>
              <a:rPr lang="en-GB" dirty="0">
                <a:solidFill>
                  <a:srgbClr val="E85051"/>
                </a:solidFill>
              </a:rPr>
              <a:t>FOSIL </a:t>
            </a:r>
            <a:r>
              <a:rPr lang="en-GB" i="1" dirty="0">
                <a:solidFill>
                  <a:srgbClr val="E85051"/>
                </a:solidFill>
              </a:rPr>
              <a:t>Inquiry</a:t>
            </a:r>
            <a:r>
              <a:rPr lang="en-GB" dirty="0">
                <a:solidFill>
                  <a:srgbClr val="E85051"/>
                </a:solidFill>
              </a:rPr>
              <a:t> Priority Skills in Transition Years</a:t>
            </a:r>
            <a:br>
              <a:rPr lang="en-GB" dirty="0">
                <a:solidFill>
                  <a:srgbClr val="E85051"/>
                </a:solidFill>
              </a:rPr>
            </a:br>
            <a:r>
              <a:rPr lang="en-GB" dirty="0">
                <a:solidFill>
                  <a:srgbClr val="E85051"/>
                </a:solidFill>
              </a:rPr>
              <a:t>(2 and 6)</a:t>
            </a:r>
          </a:p>
        </p:txBody>
      </p:sp>
      <p:pic>
        <p:nvPicPr>
          <p:cNvPr id="9" name="Content Placeholder 8" descr="A chart with text on it&#10;&#10;Description automatically generated">
            <a:extLst>
              <a:ext uri="{FF2B5EF4-FFF2-40B4-BE49-F238E27FC236}">
                <a16:creationId xmlns:a16="http://schemas.microsoft.com/office/drawing/2014/main" id="{AA45D83E-CC28-9DEF-1956-66D78DA5AE00}"/>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61547" y="61286"/>
            <a:ext cx="6905227" cy="6735427"/>
          </a:xfrm>
        </p:spPr>
      </p:pic>
    </p:spTree>
    <p:extLst>
      <p:ext uri="{BB962C8B-B14F-4D97-AF65-F5344CB8AC3E}">
        <p14:creationId xmlns:p14="http://schemas.microsoft.com/office/powerpoint/2010/main" val="10371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Inquiry Within and Beyond the Curriculum</a:t>
            </a:r>
            <a:endParaRPr lang="en-GB" sz="1800" dirty="0">
              <a:solidFill>
                <a:srgbClr val="E85051"/>
              </a:solidFill>
            </a:endParaRPr>
          </a:p>
        </p:txBody>
      </p:sp>
      <p:sp>
        <p:nvSpPr>
          <p:cNvPr id="6" name="Text Placeholder 5">
            <a:extLst>
              <a:ext uri="{FF2B5EF4-FFF2-40B4-BE49-F238E27FC236}">
                <a16:creationId xmlns:a16="http://schemas.microsoft.com/office/drawing/2014/main" id="{0DC7C2EA-4005-2023-9FA5-9F5536D5A29C}"/>
              </a:ext>
            </a:extLst>
          </p:cNvPr>
          <p:cNvSpPr>
            <a:spLocks noGrp="1"/>
          </p:cNvSpPr>
          <p:nvPr>
            <p:ph type="body" idx="1"/>
          </p:nvPr>
        </p:nvSpPr>
        <p:spPr/>
        <p:txBody>
          <a:bodyPr anchor="ctr"/>
          <a:lstStyle/>
          <a:p>
            <a:r>
              <a:rPr lang="en-GB" dirty="0"/>
              <a:t>Curricular Inquiry</a:t>
            </a:r>
          </a:p>
        </p:txBody>
      </p:sp>
      <p:sp>
        <p:nvSpPr>
          <p:cNvPr id="7" name="Content Placeholder 6">
            <a:extLst>
              <a:ext uri="{FF2B5EF4-FFF2-40B4-BE49-F238E27FC236}">
                <a16:creationId xmlns:a16="http://schemas.microsoft.com/office/drawing/2014/main" id="{E5087D3F-4F54-3AF9-DE5F-699EE77A54F0}"/>
              </a:ext>
            </a:extLst>
          </p:cNvPr>
          <p:cNvSpPr>
            <a:spLocks noGrp="1"/>
          </p:cNvSpPr>
          <p:nvPr>
            <p:ph sz="half" idx="2"/>
          </p:nvPr>
        </p:nvSpPr>
        <p:spPr/>
        <p:txBody>
          <a:bodyPr>
            <a:normAutofit fontScale="85000" lnSpcReduction="20000"/>
          </a:bodyPr>
          <a:lstStyle/>
          <a:p>
            <a:r>
              <a:rPr lang="en-GB" dirty="0"/>
              <a:t>“Providing a [model] of the inquiry process is only the first step in empowering students to pursue inquiry on their own. The next step is to </a:t>
            </a:r>
            <a:r>
              <a:rPr lang="en-GB" dirty="0">
                <a:solidFill>
                  <a:srgbClr val="E85051"/>
                </a:solidFill>
              </a:rPr>
              <a:t>structure teaching around a framework of the [inquiry] skills that students must develop at each phase of inquiry over their years of school and in the context of content area learning</a:t>
            </a:r>
            <a:r>
              <a:rPr lang="en-GB" dirty="0"/>
              <a:t>.” </a:t>
            </a:r>
            <a:r>
              <a:rPr lang="en-GB" sz="2200" dirty="0"/>
              <a:t>(1)</a:t>
            </a:r>
          </a:p>
          <a:p>
            <a:r>
              <a:rPr lang="en-GB" dirty="0"/>
              <a:t>Can be a full inquiry/ Signature Work</a:t>
            </a:r>
          </a:p>
          <a:p>
            <a:r>
              <a:rPr lang="en-GB" dirty="0"/>
              <a:t>Appropriate for all students</a:t>
            </a:r>
          </a:p>
        </p:txBody>
      </p:sp>
      <p:sp>
        <p:nvSpPr>
          <p:cNvPr id="9" name="Text Placeholder 8">
            <a:extLst>
              <a:ext uri="{FF2B5EF4-FFF2-40B4-BE49-F238E27FC236}">
                <a16:creationId xmlns:a16="http://schemas.microsoft.com/office/drawing/2014/main" id="{0E10C0F4-38E6-1542-0E94-3CC2AA034A3E}"/>
              </a:ext>
            </a:extLst>
          </p:cNvPr>
          <p:cNvSpPr>
            <a:spLocks noGrp="1"/>
          </p:cNvSpPr>
          <p:nvPr>
            <p:ph type="body" sz="quarter" idx="3"/>
          </p:nvPr>
        </p:nvSpPr>
        <p:spPr/>
        <p:txBody>
          <a:bodyPr anchor="ctr"/>
          <a:lstStyle/>
          <a:p>
            <a:r>
              <a:rPr lang="en-GB" dirty="0"/>
              <a:t>Extracurricular Inquiry</a:t>
            </a:r>
          </a:p>
        </p:txBody>
      </p:sp>
      <p:sp>
        <p:nvSpPr>
          <p:cNvPr id="10" name="Content Placeholder 9">
            <a:extLst>
              <a:ext uri="{FF2B5EF4-FFF2-40B4-BE49-F238E27FC236}">
                <a16:creationId xmlns:a16="http://schemas.microsoft.com/office/drawing/2014/main" id="{77C1D1F9-6832-55A9-D881-B824CB864183}"/>
              </a:ext>
            </a:extLst>
          </p:cNvPr>
          <p:cNvSpPr>
            <a:spLocks noGrp="1"/>
          </p:cNvSpPr>
          <p:nvPr>
            <p:ph sz="quarter" idx="4"/>
          </p:nvPr>
        </p:nvSpPr>
        <p:spPr>
          <a:xfrm>
            <a:off x="6172200" y="2505074"/>
            <a:ext cx="5183188" cy="3895725"/>
          </a:xfrm>
        </p:spPr>
        <p:txBody>
          <a:bodyPr>
            <a:normAutofit fontScale="85000" lnSpcReduction="20000"/>
          </a:bodyPr>
          <a:lstStyle/>
          <a:p>
            <a:r>
              <a:rPr lang="en-GB" dirty="0"/>
              <a:t>Inquiry that falls outside of content/ subject area learning, even though timetabled</a:t>
            </a:r>
          </a:p>
          <a:p>
            <a:r>
              <a:rPr lang="en-GB" dirty="0"/>
              <a:t>Always a full inquiry/ Signature Work</a:t>
            </a:r>
          </a:p>
          <a:p>
            <a:r>
              <a:rPr lang="en-GB" dirty="0"/>
              <a:t>For example, EPQ in Year 12/13</a:t>
            </a:r>
          </a:p>
          <a:p>
            <a:pPr lvl="1"/>
            <a:r>
              <a:rPr lang="en-GB" dirty="0"/>
              <a:t>Worth half an A-Level</a:t>
            </a:r>
          </a:p>
          <a:p>
            <a:pPr lvl="1"/>
            <a:r>
              <a:rPr lang="en-GB" dirty="0"/>
              <a:t>Requires 30 guided/ taught hours</a:t>
            </a:r>
          </a:p>
          <a:p>
            <a:pPr lvl="2"/>
            <a:r>
              <a:rPr lang="en-GB" dirty="0"/>
              <a:t>Timetabled</a:t>
            </a:r>
          </a:p>
          <a:p>
            <a:pPr lvl="1"/>
            <a:r>
              <a:rPr lang="en-GB" dirty="0"/>
              <a:t>Requires 90 independent hours</a:t>
            </a:r>
          </a:p>
          <a:p>
            <a:pPr lvl="2"/>
            <a:r>
              <a:rPr lang="en-GB" dirty="0"/>
              <a:t>Structured accountability, including but not limited to Independent Study Periods</a:t>
            </a:r>
          </a:p>
          <a:p>
            <a:pPr lvl="1"/>
            <a:r>
              <a:rPr lang="en-GB" dirty="0"/>
              <a:t>Not appropriate for all students</a:t>
            </a:r>
          </a:p>
          <a:p>
            <a:r>
              <a:rPr lang="en-GB" dirty="0"/>
              <a:t>Also, for example, HPQ in Year 10</a:t>
            </a:r>
          </a:p>
          <a:p>
            <a:pPr lvl="1"/>
            <a:endParaRPr lang="en-GB" dirty="0"/>
          </a:p>
        </p:txBody>
      </p:sp>
      <p:sp>
        <p:nvSpPr>
          <p:cNvPr id="11" name="TextBox 10">
            <a:extLst>
              <a:ext uri="{FF2B5EF4-FFF2-40B4-BE49-F238E27FC236}">
                <a16:creationId xmlns:a16="http://schemas.microsoft.com/office/drawing/2014/main" id="{D7016DA7-1137-762B-62A1-53A7AB288D0B}"/>
              </a:ext>
            </a:extLst>
          </p:cNvPr>
          <p:cNvSpPr txBox="1"/>
          <p:nvPr/>
        </p:nvSpPr>
        <p:spPr>
          <a:xfrm>
            <a:off x="838201" y="6189663"/>
            <a:ext cx="5181600" cy="553998"/>
          </a:xfrm>
          <a:prstGeom prst="rect">
            <a:avLst/>
          </a:prstGeom>
          <a:noFill/>
        </p:spPr>
        <p:txBody>
          <a:bodyPr wrap="square" rtlCol="0">
            <a:spAutoFit/>
          </a:bodyPr>
          <a:lstStyle/>
          <a:p>
            <a:r>
              <a:rPr lang="en-GB" sz="1000" b="1" dirty="0">
                <a:effectLst/>
                <a:latin typeface="Calibri" panose="020F0502020204030204" pitchFamily="34" charset="0"/>
              </a:rPr>
              <a:t>References</a:t>
            </a:r>
          </a:p>
          <a:p>
            <a:pPr marL="342900" indent="-342900">
              <a:buFontTx/>
              <a:buAutoNum type="arabicParenBoth"/>
            </a:pPr>
            <a:r>
              <a:rPr lang="en-GB" sz="1000" dirty="0">
                <a:latin typeface="Calibri" panose="020F0502020204030204" pitchFamily="34" charset="0"/>
              </a:rPr>
              <a:t>Barbara Stripling, Empowering Students to Inquire in a Digital Environment (2017, p. 52), in  S. W. Alman (Ed.), </a:t>
            </a:r>
            <a:r>
              <a:rPr lang="en-GB" sz="1000" i="1" dirty="0">
                <a:latin typeface="Calibri" panose="020F0502020204030204" pitchFamily="34" charset="0"/>
              </a:rPr>
              <a:t>School Librarianship: Past, Present, and Future</a:t>
            </a:r>
            <a:r>
              <a:rPr lang="en-GB" sz="1000" dirty="0">
                <a:latin typeface="Calibri" panose="020F0502020204030204" pitchFamily="34" charset="0"/>
              </a:rPr>
              <a:t>.</a:t>
            </a:r>
          </a:p>
        </p:txBody>
      </p:sp>
    </p:spTree>
    <p:extLst>
      <p:ext uri="{BB962C8B-B14F-4D97-AF65-F5344CB8AC3E}">
        <p14:creationId xmlns:p14="http://schemas.microsoft.com/office/powerpoint/2010/main" val="318977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C298-816F-0D88-0B81-2F7AB933C191}"/>
              </a:ext>
            </a:extLst>
          </p:cNvPr>
          <p:cNvSpPr>
            <a:spLocks noGrp="1"/>
          </p:cNvSpPr>
          <p:nvPr>
            <p:ph type="title"/>
          </p:nvPr>
        </p:nvSpPr>
        <p:spPr>
          <a:xfrm>
            <a:off x="838200" y="365125"/>
            <a:ext cx="8857593" cy="1325563"/>
          </a:xfrm>
        </p:spPr>
        <p:txBody>
          <a:bodyPr/>
          <a:lstStyle/>
          <a:p>
            <a:r>
              <a:rPr lang="en-GB" dirty="0">
                <a:solidFill>
                  <a:srgbClr val="E85051"/>
                </a:solidFill>
                <a:cs typeface="Calibri Light"/>
              </a:rPr>
              <a:t>Reading for inquiry</a:t>
            </a:r>
            <a:endParaRPr lang="en-GB" dirty="0">
              <a:solidFill>
                <a:srgbClr val="E85051"/>
              </a:solidFill>
            </a:endParaRPr>
          </a:p>
        </p:txBody>
      </p:sp>
      <p:grpSp>
        <p:nvGrpSpPr>
          <p:cNvPr id="18" name="Group 17">
            <a:extLst>
              <a:ext uri="{FF2B5EF4-FFF2-40B4-BE49-F238E27FC236}">
                <a16:creationId xmlns:a16="http://schemas.microsoft.com/office/drawing/2014/main" id="{DC1FAF95-5CCD-143A-98DD-DF8409566691}"/>
              </a:ext>
            </a:extLst>
          </p:cNvPr>
          <p:cNvGrpSpPr/>
          <p:nvPr/>
        </p:nvGrpSpPr>
        <p:grpSpPr>
          <a:xfrm>
            <a:off x="543591" y="2067984"/>
            <a:ext cx="3627718" cy="1778114"/>
            <a:chOff x="462499" y="1667212"/>
            <a:chExt cx="3627718" cy="1778114"/>
          </a:xfrm>
        </p:grpSpPr>
        <p:pic>
          <p:nvPicPr>
            <p:cNvPr id="5" name="Picture 4" descr="A picture containing text, clipart, design, illustration&#10;&#10;Description automatically generated">
              <a:extLst>
                <a:ext uri="{FF2B5EF4-FFF2-40B4-BE49-F238E27FC236}">
                  <a16:creationId xmlns:a16="http://schemas.microsoft.com/office/drawing/2014/main" id="{2755EB1C-918D-E1E7-A71B-9443E53262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499" y="1667212"/>
              <a:ext cx="1620000" cy="1481473"/>
            </a:xfrm>
            <a:prstGeom prst="rect">
              <a:avLst/>
            </a:prstGeom>
          </p:spPr>
        </p:pic>
        <p:sp>
          <p:nvSpPr>
            <p:cNvPr id="12" name="TextBox 11">
              <a:extLst>
                <a:ext uri="{FF2B5EF4-FFF2-40B4-BE49-F238E27FC236}">
                  <a16:creationId xmlns:a16="http://schemas.microsoft.com/office/drawing/2014/main" id="{563FD666-99DD-E33B-DA31-E023F56631FE}"/>
                </a:ext>
              </a:extLst>
            </p:cNvPr>
            <p:cNvSpPr txBox="1"/>
            <p:nvPr/>
          </p:nvSpPr>
          <p:spPr>
            <a:xfrm>
              <a:off x="2129995" y="1691000"/>
              <a:ext cx="196022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07D00"/>
                  </a:solidFill>
                  <a:effectLst/>
                  <a:uLnTx/>
                  <a:uFillTx/>
                  <a:latin typeface="Calibri" panose="020F0502020204030204"/>
                  <a:ea typeface="+mn-ea"/>
                  <a:cs typeface="+mn-cs"/>
                </a:rPr>
                <a:t>Reading for intellectual and emotional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07D00"/>
                  </a:solidFill>
                  <a:latin typeface="Calibri" panose="020F0502020204030204"/>
                </a:rPr>
                <a:t>Exploratory notetaking</a:t>
              </a:r>
            </a:p>
          </p:txBody>
        </p:sp>
      </p:grpSp>
      <p:grpSp>
        <p:nvGrpSpPr>
          <p:cNvPr id="19" name="Group 18">
            <a:extLst>
              <a:ext uri="{FF2B5EF4-FFF2-40B4-BE49-F238E27FC236}">
                <a16:creationId xmlns:a16="http://schemas.microsoft.com/office/drawing/2014/main" id="{2CC129B3-ED8C-A488-E8F0-ECD30CF84D2B}"/>
              </a:ext>
            </a:extLst>
          </p:cNvPr>
          <p:cNvGrpSpPr/>
          <p:nvPr/>
        </p:nvGrpSpPr>
        <p:grpSpPr>
          <a:xfrm>
            <a:off x="8532598" y="2139589"/>
            <a:ext cx="3831090" cy="1996064"/>
            <a:chOff x="5885853" y="1557055"/>
            <a:chExt cx="3831090" cy="1996064"/>
          </a:xfrm>
        </p:grpSpPr>
        <p:pic>
          <p:nvPicPr>
            <p:cNvPr id="7" name="Picture 6" descr="A graphic of a person holding a sword and a dragon&#10;&#10;Description automatically generated with low confidence">
              <a:extLst>
                <a:ext uri="{FF2B5EF4-FFF2-40B4-BE49-F238E27FC236}">
                  <a16:creationId xmlns:a16="http://schemas.microsoft.com/office/drawing/2014/main" id="{5EBA0253-8406-3E67-AE5C-E06FE0AE45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5853" y="1557055"/>
              <a:ext cx="1620000" cy="1599645"/>
            </a:xfrm>
            <a:prstGeom prst="rect">
              <a:avLst/>
            </a:prstGeom>
          </p:spPr>
        </p:pic>
        <p:sp>
          <p:nvSpPr>
            <p:cNvPr id="13" name="TextBox 12">
              <a:extLst>
                <a:ext uri="{FF2B5EF4-FFF2-40B4-BE49-F238E27FC236}">
                  <a16:creationId xmlns:a16="http://schemas.microsoft.com/office/drawing/2014/main" id="{3D34F38A-E537-D9E5-122B-4CD287BFB821}"/>
                </a:ext>
              </a:extLst>
            </p:cNvPr>
            <p:cNvSpPr txBox="1"/>
            <p:nvPr/>
          </p:nvSpPr>
          <p:spPr>
            <a:xfrm>
              <a:off x="7505853" y="1798793"/>
              <a:ext cx="221109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D80C31"/>
                  </a:solidFill>
                  <a:effectLst/>
                  <a:uLnTx/>
                  <a:uFillTx/>
                  <a:latin typeface="Calibri" panose="020F0502020204030204"/>
                  <a:ea typeface="+mn-ea"/>
                  <a:cs typeface="+mn-cs"/>
                </a:rPr>
                <a:t>Reading for meaning and knowledge not just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D80C31"/>
                  </a:solidFill>
                  <a:latin typeface="Calibri" panose="020F0502020204030204"/>
                </a:rPr>
                <a:t>Investigative notetaking</a:t>
              </a:r>
              <a:endParaRPr kumimoji="0" lang="en-GB" sz="1800" b="0" i="0" u="none" strike="noStrike" kern="1200" cap="none" spc="0" normalizeH="0" baseline="0" noProof="0" dirty="0">
                <a:ln>
                  <a:noFill/>
                </a:ln>
                <a:solidFill>
                  <a:srgbClr val="D80C31"/>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EC71E-CBD1-21DA-9161-982CFE67E8B7}"/>
              </a:ext>
            </a:extLst>
          </p:cNvPr>
          <p:cNvGrpSpPr/>
          <p:nvPr/>
        </p:nvGrpSpPr>
        <p:grpSpPr>
          <a:xfrm>
            <a:off x="496195" y="4496161"/>
            <a:ext cx="3603194" cy="1867177"/>
            <a:chOff x="462499" y="4423422"/>
            <a:chExt cx="3603194" cy="1867177"/>
          </a:xfrm>
        </p:grpSpPr>
        <p:pic>
          <p:nvPicPr>
            <p:cNvPr id="9" name="Picture 8" descr="A picture containing clipart, line art, font, design&#10;&#10;Description automatically generated">
              <a:extLst>
                <a:ext uri="{FF2B5EF4-FFF2-40B4-BE49-F238E27FC236}">
                  <a16:creationId xmlns:a16="http://schemas.microsoft.com/office/drawing/2014/main" id="{6F687C78-06FA-FBC9-D6BE-7337B8276D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499" y="4423422"/>
              <a:ext cx="1620000" cy="1609568"/>
            </a:xfrm>
            <a:prstGeom prst="rect">
              <a:avLst/>
            </a:prstGeom>
          </p:spPr>
        </p:pic>
        <p:sp>
          <p:nvSpPr>
            <p:cNvPr id="14" name="TextBox 13">
              <a:extLst>
                <a:ext uri="{FF2B5EF4-FFF2-40B4-BE49-F238E27FC236}">
                  <a16:creationId xmlns:a16="http://schemas.microsoft.com/office/drawing/2014/main" id="{F9FDFD03-332F-1ED6-8E92-C25A0525505D}"/>
                </a:ext>
              </a:extLst>
            </p:cNvPr>
            <p:cNvSpPr txBox="1"/>
            <p:nvPr/>
          </p:nvSpPr>
          <p:spPr>
            <a:xfrm>
              <a:off x="2227613" y="4536273"/>
              <a:ext cx="1838080" cy="1754326"/>
            </a:xfrm>
            <a:prstGeom prst="rect">
              <a:avLst/>
            </a:prstGeom>
            <a:noFill/>
          </p:spPr>
          <p:txBody>
            <a:bodyPr wrap="square" rtlCol="0">
              <a:spAutoFit/>
            </a:bodyPr>
            <a:lstStyle/>
            <a:p>
              <a:pPr marL="285750" lvl="0" indent="-285750">
                <a:buFont typeface="Arial" panose="020B0604020202020204" pitchFamily="34" charset="0"/>
                <a:buChar char="•"/>
                <a:defRPr/>
              </a:pPr>
              <a:r>
                <a:rPr kumimoji="0" lang="en-GB" sz="1800" b="0" i="0" u="none" strike="noStrike" kern="1200" cap="none" spc="0" normalizeH="0" baseline="0" noProof="0" dirty="0">
                  <a:ln>
                    <a:noFill/>
                  </a:ln>
                  <a:solidFill>
                    <a:srgbClr val="009FE3"/>
                  </a:solidFill>
                  <a:effectLst/>
                  <a:uLnTx/>
                  <a:uFillTx/>
                  <a:latin typeface="Calibri" panose="020F0502020204030204"/>
                  <a:ea typeface="+mn-ea"/>
                  <a:cs typeface="+mn-cs"/>
                </a:rPr>
                <a:t>Reading for understanding beyond the text</a:t>
              </a:r>
            </a:p>
            <a:p>
              <a:pPr marL="285750" lvl="0" indent="-285750">
                <a:buFont typeface="Arial" panose="020B0604020202020204" pitchFamily="34" charset="0"/>
                <a:buChar char="•"/>
                <a:defRPr/>
              </a:pPr>
              <a:r>
                <a:rPr lang="en-GB" dirty="0">
                  <a:solidFill>
                    <a:srgbClr val="009FE3"/>
                  </a:solidFill>
                  <a:latin typeface="Calibri" panose="020F0502020204030204"/>
                </a:rPr>
                <a:t>Constructive notetaking</a:t>
              </a:r>
              <a:endParaRPr kumimoji="0" lang="en-GB" sz="1800" b="0" i="0" u="none" strike="noStrike" kern="1200" cap="none" spc="0" normalizeH="0" baseline="0" noProof="0" dirty="0">
                <a:ln>
                  <a:noFill/>
                </a:ln>
                <a:solidFill>
                  <a:srgbClr val="009FE3"/>
                </a:solidFill>
                <a:effectLst/>
                <a:uLnTx/>
                <a:uFillTx/>
                <a:latin typeface="Calibri" panose="020F0502020204030204"/>
                <a:ea typeface="+mn-ea"/>
                <a:cs typeface="+mn-cs"/>
              </a:endParaRPr>
            </a:p>
          </p:txBody>
        </p:sp>
      </p:grpSp>
      <p:pic>
        <p:nvPicPr>
          <p:cNvPr id="17" name="Picture 16" descr="A picture containing text, design&#10;&#10;Description automatically generated">
            <a:extLst>
              <a:ext uri="{FF2B5EF4-FFF2-40B4-BE49-F238E27FC236}">
                <a16:creationId xmlns:a16="http://schemas.microsoft.com/office/drawing/2014/main" id="{907E2261-21E4-59A4-9507-918D5D50F0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51522" y="127906"/>
            <a:ext cx="2015522" cy="1800000"/>
          </a:xfrm>
          <a:prstGeom prst="roundRect">
            <a:avLst/>
          </a:prstGeom>
          <a:ln>
            <a:noFill/>
          </a:ln>
          <a:effectLst/>
        </p:spPr>
      </p:pic>
      <p:grpSp>
        <p:nvGrpSpPr>
          <p:cNvPr id="23" name="Group 22">
            <a:extLst>
              <a:ext uri="{FF2B5EF4-FFF2-40B4-BE49-F238E27FC236}">
                <a16:creationId xmlns:a16="http://schemas.microsoft.com/office/drawing/2014/main" id="{712C225E-F794-FDD3-3C36-C6C55464DF7D}"/>
              </a:ext>
            </a:extLst>
          </p:cNvPr>
          <p:cNvGrpSpPr/>
          <p:nvPr/>
        </p:nvGrpSpPr>
        <p:grpSpPr>
          <a:xfrm>
            <a:off x="4244505" y="4496161"/>
            <a:ext cx="3995371" cy="1703028"/>
            <a:chOff x="5869090" y="4480512"/>
            <a:chExt cx="3995371" cy="1703028"/>
          </a:xfrm>
        </p:grpSpPr>
        <p:sp>
          <p:nvSpPr>
            <p:cNvPr id="15" name="TextBox 14">
              <a:extLst>
                <a:ext uri="{FF2B5EF4-FFF2-40B4-BE49-F238E27FC236}">
                  <a16:creationId xmlns:a16="http://schemas.microsoft.com/office/drawing/2014/main" id="{0BDA92C7-7D3A-3496-7F3D-FA0033066038}"/>
                </a:ext>
              </a:extLst>
            </p:cNvPr>
            <p:cNvSpPr txBox="1"/>
            <p:nvPr/>
          </p:nvSpPr>
          <p:spPr>
            <a:xfrm>
              <a:off x="7634206" y="4480512"/>
              <a:ext cx="2230255"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C619F"/>
                  </a:solidFill>
                  <a:effectLst/>
                  <a:uLnTx/>
                  <a:uFillTx/>
                  <a:latin typeface="Calibri" panose="020F0502020204030204"/>
                  <a:ea typeface="+mn-ea"/>
                  <a:cs typeface="+mn-cs"/>
                </a:rPr>
                <a:t>Reading for communicating personal knowledge and understanding</a:t>
              </a:r>
            </a:p>
          </p:txBody>
        </p:sp>
        <p:pic>
          <p:nvPicPr>
            <p:cNvPr id="22" name="Picture 21" descr="A line art of a person holding a sword&#10;&#10;Description automatically generated with low confidence">
              <a:extLst>
                <a:ext uri="{FF2B5EF4-FFF2-40B4-BE49-F238E27FC236}">
                  <a16:creationId xmlns:a16="http://schemas.microsoft.com/office/drawing/2014/main" id="{EF46FFD5-8ED5-6B9E-15D2-79F8B6A962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9090" y="4480512"/>
              <a:ext cx="1620000" cy="1703028"/>
            </a:xfrm>
            <a:prstGeom prst="rect">
              <a:avLst/>
            </a:prstGeom>
          </p:spPr>
        </p:pic>
      </p:grpSp>
      <p:grpSp>
        <p:nvGrpSpPr>
          <p:cNvPr id="21" name="Group 20">
            <a:extLst>
              <a:ext uri="{FF2B5EF4-FFF2-40B4-BE49-F238E27FC236}">
                <a16:creationId xmlns:a16="http://schemas.microsoft.com/office/drawing/2014/main" id="{397A11D8-4619-E11D-ABA0-938D6BB9C38A}"/>
              </a:ext>
            </a:extLst>
          </p:cNvPr>
          <p:cNvGrpSpPr/>
          <p:nvPr/>
        </p:nvGrpSpPr>
        <p:grpSpPr>
          <a:xfrm>
            <a:off x="4538479" y="2043872"/>
            <a:ext cx="3606401" cy="1754326"/>
            <a:chOff x="4538479" y="2043872"/>
            <a:chExt cx="3606401" cy="1754326"/>
          </a:xfrm>
        </p:grpSpPr>
        <p:sp>
          <p:nvSpPr>
            <p:cNvPr id="3" name="TextBox 2">
              <a:extLst>
                <a:ext uri="{FF2B5EF4-FFF2-40B4-BE49-F238E27FC236}">
                  <a16:creationId xmlns:a16="http://schemas.microsoft.com/office/drawing/2014/main" id="{97053EDD-8AE5-06B2-A392-2B9FD3C4B92A}"/>
                </a:ext>
              </a:extLst>
            </p:cNvPr>
            <p:cNvSpPr txBox="1"/>
            <p:nvPr/>
          </p:nvSpPr>
          <p:spPr>
            <a:xfrm>
              <a:off x="6129358" y="2043872"/>
              <a:ext cx="201552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AAA35"/>
                  </a:solidFill>
                  <a:effectLst/>
                  <a:uLnTx/>
                  <a:uFillTx/>
                  <a:latin typeface="Calibri" panose="020F0502020204030204"/>
                  <a:ea typeface="+mn-ea"/>
                  <a:cs typeface="+mn-cs"/>
                </a:rPr>
                <a:t>Entering into dialogue with the text</a:t>
              </a:r>
              <a:r>
                <a:rPr lang="en-GB" dirty="0">
                  <a:solidFill>
                    <a:srgbClr val="3AAA35"/>
                  </a:solidFill>
                  <a:latin typeface="Calibri" panose="020F0502020204030204"/>
                </a:rPr>
                <a:t> – w</a:t>
              </a:r>
              <a:r>
                <a:rPr kumimoji="0" lang="en-GB" sz="1800" b="0" i="0" u="none" strike="noStrike" kern="1200" cap="none" spc="0" normalizeH="0" baseline="0" noProof="0" dirty="0">
                  <a:ln>
                    <a:noFill/>
                  </a:ln>
                  <a:solidFill>
                    <a:srgbClr val="3AAA35"/>
                  </a:solidFill>
                  <a:effectLst/>
                  <a:uLnTx/>
                  <a:uFillTx/>
                  <a:latin typeface="Calibri" panose="020F0502020204030204"/>
                  <a:ea typeface="+mn-ea"/>
                  <a:cs typeface="+mn-cs"/>
                </a:rPr>
                <a:t>hat questions does this raise for me?</a:t>
              </a:r>
            </a:p>
          </p:txBody>
        </p:sp>
        <p:pic>
          <p:nvPicPr>
            <p:cNvPr id="10" name="Picture 9" descr="A picture containing drawing, sketch, line art, cartoon&#10;&#10;Description automatically generated">
              <a:extLst>
                <a:ext uri="{FF2B5EF4-FFF2-40B4-BE49-F238E27FC236}">
                  <a16:creationId xmlns:a16="http://schemas.microsoft.com/office/drawing/2014/main" id="{9D74E2F1-6567-F949-9EE6-71B60A6CA9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38479" y="2147548"/>
              <a:ext cx="1620000" cy="1546975"/>
            </a:xfrm>
            <a:prstGeom prst="rect">
              <a:avLst/>
            </a:prstGeom>
          </p:spPr>
        </p:pic>
      </p:grpSp>
      <p:grpSp>
        <p:nvGrpSpPr>
          <p:cNvPr id="24" name="Group 23">
            <a:extLst>
              <a:ext uri="{FF2B5EF4-FFF2-40B4-BE49-F238E27FC236}">
                <a16:creationId xmlns:a16="http://schemas.microsoft.com/office/drawing/2014/main" id="{1948709F-BA60-A351-A886-6599E251F2D0}"/>
              </a:ext>
            </a:extLst>
          </p:cNvPr>
          <p:cNvGrpSpPr/>
          <p:nvPr/>
        </p:nvGrpSpPr>
        <p:grpSpPr>
          <a:xfrm>
            <a:off x="8578553" y="4518672"/>
            <a:ext cx="3589567" cy="1620000"/>
            <a:chOff x="8578553" y="4518672"/>
            <a:chExt cx="3589567" cy="1620000"/>
          </a:xfrm>
        </p:grpSpPr>
        <p:sp>
          <p:nvSpPr>
            <p:cNvPr id="4" name="TextBox 3">
              <a:extLst>
                <a:ext uri="{FF2B5EF4-FFF2-40B4-BE49-F238E27FC236}">
                  <a16:creationId xmlns:a16="http://schemas.microsoft.com/office/drawing/2014/main" id="{291156BD-8CC9-196F-2841-056B332FE027}"/>
                </a:ext>
              </a:extLst>
            </p:cNvPr>
            <p:cNvSpPr txBox="1"/>
            <p:nvPr/>
          </p:nvSpPr>
          <p:spPr>
            <a:xfrm>
              <a:off x="10152598" y="4839280"/>
              <a:ext cx="201552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62483"/>
                  </a:solidFill>
                  <a:effectLst/>
                  <a:uLnTx/>
                  <a:uFillTx/>
                  <a:latin typeface="Calibri" panose="020F0502020204030204"/>
                  <a:ea typeface="+mn-ea"/>
                  <a:cs typeface="+mn-cs"/>
                </a:rPr>
                <a:t>Reading for reflection on learning</a:t>
              </a:r>
            </a:p>
          </p:txBody>
        </p:sp>
        <p:pic>
          <p:nvPicPr>
            <p:cNvPr id="16" name="Picture 15" descr="A picture containing drawing, sketch, clipart, cartoon&#10;&#10;Description automatically generated">
              <a:extLst>
                <a:ext uri="{FF2B5EF4-FFF2-40B4-BE49-F238E27FC236}">
                  <a16:creationId xmlns:a16="http://schemas.microsoft.com/office/drawing/2014/main" id="{E0D6D3B4-8077-7DF2-279B-D6FD4D10CE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78553" y="4518672"/>
              <a:ext cx="1581076" cy="1620000"/>
            </a:xfrm>
            <a:prstGeom prst="rect">
              <a:avLst/>
            </a:prstGeom>
          </p:spPr>
        </p:pic>
      </p:grpSp>
    </p:spTree>
    <p:extLst>
      <p:ext uri="{BB962C8B-B14F-4D97-AF65-F5344CB8AC3E}">
        <p14:creationId xmlns:p14="http://schemas.microsoft.com/office/powerpoint/2010/main" val="36428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1932404" y="365125"/>
            <a:ext cx="8338901" cy="1325563"/>
          </a:xfrm>
        </p:spPr>
        <p:txBody>
          <a:bodyPr/>
          <a:lstStyle/>
          <a:p>
            <a:pPr algn="ctr"/>
            <a:r>
              <a:rPr lang="en-GB">
                <a:solidFill>
                  <a:srgbClr val="E85051"/>
                </a:solidFill>
              </a:rPr>
              <a:t>Introduction</a:t>
            </a:r>
          </a:p>
        </p:txBody>
      </p:sp>
      <p:sp>
        <p:nvSpPr>
          <p:cNvPr id="3" name="Text Placeholder 2">
            <a:extLst>
              <a:ext uri="{FF2B5EF4-FFF2-40B4-BE49-F238E27FC236}">
                <a16:creationId xmlns:a16="http://schemas.microsoft.com/office/drawing/2014/main" id="{E20A8366-8A48-457B-BAB2-D7F5DD2D91E9}"/>
              </a:ext>
            </a:extLst>
          </p:cNvPr>
          <p:cNvSpPr>
            <a:spLocks noGrp="1"/>
          </p:cNvSpPr>
          <p:nvPr>
            <p:ph type="body" idx="1"/>
          </p:nvPr>
        </p:nvSpPr>
        <p:spPr/>
        <p:txBody>
          <a:bodyPr/>
          <a:lstStyle/>
          <a:p>
            <a:pPr algn="ctr"/>
            <a:r>
              <a:rPr lang="en-GB" b="0">
                <a:solidFill>
                  <a:srgbClr val="E85051"/>
                </a:solidFill>
              </a:rPr>
              <a:t>Darryl Toerien</a:t>
            </a:r>
          </a:p>
        </p:txBody>
      </p:sp>
      <p:sp>
        <p:nvSpPr>
          <p:cNvPr id="4" name="Content Placeholder 3">
            <a:extLst>
              <a:ext uri="{FF2B5EF4-FFF2-40B4-BE49-F238E27FC236}">
                <a16:creationId xmlns:a16="http://schemas.microsoft.com/office/drawing/2014/main" id="{E5C0E0DF-42FD-4A63-8C01-F092E68519CD}"/>
              </a:ext>
            </a:extLst>
          </p:cNvPr>
          <p:cNvSpPr>
            <a:spLocks noGrp="1"/>
          </p:cNvSpPr>
          <p:nvPr>
            <p:ph sz="half" idx="2"/>
          </p:nvPr>
        </p:nvSpPr>
        <p:spPr>
          <a:xfrm>
            <a:off x="839788" y="2505074"/>
            <a:ext cx="5157787" cy="4203429"/>
          </a:xfrm>
        </p:spPr>
        <p:txBody>
          <a:bodyPr>
            <a:normAutofit fontScale="70000" lnSpcReduction="20000"/>
          </a:bodyPr>
          <a:lstStyle/>
          <a:p>
            <a:r>
              <a:rPr lang="en-GB" sz="2400"/>
              <a:t>Head of Inquiry-Based Learning at Blanchelande College</a:t>
            </a:r>
          </a:p>
          <a:p>
            <a:r>
              <a:rPr lang="en-GB" sz="2400"/>
              <a:t>MA (equivalent) in Philosophy​</a:t>
            </a:r>
          </a:p>
          <a:p>
            <a:r>
              <a:rPr lang="en-GB" sz="2400"/>
              <a:t>Taught Computer Science and Religion &amp; Philosophy​</a:t>
            </a:r>
          </a:p>
          <a:p>
            <a:r>
              <a:rPr lang="en-GB" sz="2400"/>
              <a:t>MA Information &amp; Library Management</a:t>
            </a:r>
          </a:p>
          <a:p>
            <a:r>
              <a:rPr lang="en-GB" sz="2400"/>
              <a:t>Originator of FOSIL (2011), based on the ESIFC</a:t>
            </a:r>
          </a:p>
          <a:p>
            <a:r>
              <a:rPr lang="en-GB" sz="2400"/>
              <a:t>Originator of the FOSIL Group (2019)</a:t>
            </a:r>
          </a:p>
          <a:p>
            <a:r>
              <a:rPr lang="en-GB" sz="2400"/>
              <a:t>Member of the UK School Library Association (SLA), and former Member of the Board</a:t>
            </a:r>
          </a:p>
          <a:p>
            <a:r>
              <a:rPr lang="en-GB" sz="2400"/>
              <a:t>Former member of the CILIP School Libraries Group, and former member of the National Committee</a:t>
            </a:r>
          </a:p>
          <a:p>
            <a:r>
              <a:rPr lang="en-GB" sz="2400"/>
              <a:t> </a:t>
            </a:r>
            <a:r>
              <a:rPr lang="en-GB" sz="2400">
                <a:solidFill>
                  <a:srgbClr val="E85051"/>
                </a:solidFill>
              </a:rPr>
              <a:t>Member of the IFLA School Libraries Section, and former Member of the Section Standing Committee</a:t>
            </a:r>
          </a:p>
          <a:p>
            <a:r>
              <a:rPr lang="en-GB" sz="2400"/>
              <a:t> </a:t>
            </a:r>
            <a:r>
              <a:rPr lang="en-GB" sz="2400">
                <a:solidFill>
                  <a:srgbClr val="E85051"/>
                </a:solidFill>
              </a:rPr>
              <a:t>Member of the International Association of School Librarianship</a:t>
            </a:r>
          </a:p>
        </p:txBody>
      </p:sp>
      <p:sp>
        <p:nvSpPr>
          <p:cNvPr id="5" name="Text Placeholder 4">
            <a:extLst>
              <a:ext uri="{FF2B5EF4-FFF2-40B4-BE49-F238E27FC236}">
                <a16:creationId xmlns:a16="http://schemas.microsoft.com/office/drawing/2014/main" id="{9EAD0E7F-1556-4ECB-8C73-B5960FE4C8A9}"/>
              </a:ext>
            </a:extLst>
          </p:cNvPr>
          <p:cNvSpPr>
            <a:spLocks noGrp="1"/>
          </p:cNvSpPr>
          <p:nvPr>
            <p:ph type="body" sz="quarter" idx="3"/>
          </p:nvPr>
        </p:nvSpPr>
        <p:spPr/>
        <p:txBody>
          <a:bodyPr/>
          <a:lstStyle/>
          <a:p>
            <a:pPr algn="ctr"/>
            <a:r>
              <a:rPr lang="en-GB" b="0">
                <a:solidFill>
                  <a:srgbClr val="E85051"/>
                </a:solidFill>
              </a:rPr>
              <a:t>Jenny Toerien</a:t>
            </a:r>
          </a:p>
        </p:txBody>
      </p:sp>
      <p:sp>
        <p:nvSpPr>
          <p:cNvPr id="6" name="Content Placeholder 5">
            <a:extLst>
              <a:ext uri="{FF2B5EF4-FFF2-40B4-BE49-F238E27FC236}">
                <a16:creationId xmlns:a16="http://schemas.microsoft.com/office/drawing/2014/main" id="{6F1F9944-1199-42F6-B266-12AA484E00AE}"/>
              </a:ext>
            </a:extLst>
          </p:cNvPr>
          <p:cNvSpPr>
            <a:spLocks noGrp="1"/>
          </p:cNvSpPr>
          <p:nvPr>
            <p:ph sz="quarter" idx="4"/>
          </p:nvPr>
        </p:nvSpPr>
        <p:spPr/>
        <p:txBody>
          <a:bodyPr>
            <a:normAutofit fontScale="70000" lnSpcReduction="20000"/>
          </a:bodyPr>
          <a:lstStyle/>
          <a:p>
            <a:r>
              <a:rPr lang="en-GB" sz="2400"/>
              <a:t>College Librarian and Project Qualifications Coordinator at Blanchelande College</a:t>
            </a:r>
          </a:p>
          <a:p>
            <a:r>
              <a:rPr lang="en-GB" sz="2400"/>
              <a:t>MA in Mathematics​</a:t>
            </a:r>
          </a:p>
          <a:p>
            <a:r>
              <a:rPr lang="en-GB" sz="2400"/>
              <a:t>Taught Physics​</a:t>
            </a:r>
          </a:p>
          <a:p>
            <a:r>
              <a:rPr lang="en-GB" sz="2400"/>
              <a:t>MSc Information Science​</a:t>
            </a:r>
          </a:p>
          <a:p>
            <a:r>
              <a:rPr lang="en-GB" sz="2400"/>
              <a:t>Collaborator on FOSIL (2011)</a:t>
            </a:r>
          </a:p>
          <a:p>
            <a:r>
              <a:rPr lang="en-GB" sz="2400"/>
              <a:t>Founding member of the FOSIL Group (2019)</a:t>
            </a:r>
          </a:p>
          <a:p>
            <a:r>
              <a:rPr lang="en-GB" sz="2400"/>
              <a:t>Member of the UK School Library Association (SLA)</a:t>
            </a:r>
          </a:p>
        </p:txBody>
      </p:sp>
      <p:pic>
        <p:nvPicPr>
          <p:cNvPr id="1026" name="Picture 2">
            <a:extLst>
              <a:ext uri="{FF2B5EF4-FFF2-40B4-BE49-F238E27FC236}">
                <a16:creationId xmlns:a16="http://schemas.microsoft.com/office/drawing/2014/main" id="{2CFA83AE-80BF-A8BC-88A5-59AEA04B1F5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3277" y="149496"/>
            <a:ext cx="1657617" cy="21399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28267D4-3074-BF99-7E3F-A1B9A33A33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823"/>
          <a:stretch/>
        </p:blipFill>
        <p:spPr bwMode="auto">
          <a:xfrm>
            <a:off x="446075" y="149496"/>
            <a:ext cx="1657617" cy="21399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8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F65F119-CB22-3DB1-D9DB-1B339C89DF6E}"/>
              </a:ext>
            </a:extLst>
          </p:cNvPr>
          <p:cNvSpPr>
            <a:spLocks noGrp="1"/>
          </p:cNvSpPr>
          <p:nvPr>
            <p:ph type="title"/>
          </p:nvPr>
        </p:nvSpPr>
        <p:spPr>
          <a:xfrm>
            <a:off x="90742" y="365125"/>
            <a:ext cx="6442681" cy="1325563"/>
          </a:xfrm>
        </p:spPr>
        <p:txBody>
          <a:bodyPr>
            <a:normAutofit/>
          </a:bodyPr>
          <a:lstStyle/>
          <a:p>
            <a:r>
              <a:rPr lang="en-GB" sz="4000" dirty="0">
                <a:solidFill>
                  <a:srgbClr val="E85051"/>
                </a:solidFill>
              </a:rPr>
              <a:t>Planning for teaching Inquiry</a:t>
            </a:r>
          </a:p>
        </p:txBody>
      </p:sp>
      <p:pic>
        <p:nvPicPr>
          <p:cNvPr id="12" name="Content Placeholder 11" descr="A screenshot of a calendar&#10;&#10;Description automatically generated">
            <a:extLst>
              <a:ext uri="{FF2B5EF4-FFF2-40B4-BE49-F238E27FC236}">
                <a16:creationId xmlns:a16="http://schemas.microsoft.com/office/drawing/2014/main" id="{9F5FD69A-2824-01E5-764F-32E64E47C64A}"/>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66622" y="1825625"/>
            <a:ext cx="3012464" cy="4351338"/>
          </a:xfrm>
        </p:spPr>
      </p:pic>
      <p:pic>
        <p:nvPicPr>
          <p:cNvPr id="14" name="Content Placeholder 13" descr="A screenshot of a calendar&#10;&#10;Description automatically generated">
            <a:extLst>
              <a:ext uri="{FF2B5EF4-FFF2-40B4-BE49-F238E27FC236}">
                <a16:creationId xmlns:a16="http://schemas.microsoft.com/office/drawing/2014/main" id="{23FC3A3F-E1B1-1F72-F874-849CA7380F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3346009" y="1825625"/>
            <a:ext cx="3007464" cy="4351338"/>
          </a:xfrm>
        </p:spPr>
      </p:pic>
      <p:pic>
        <p:nvPicPr>
          <p:cNvPr id="19" name="Picture 18" descr="A white poster with text and images&#10;&#10;Description automatically generated">
            <a:extLst>
              <a:ext uri="{FF2B5EF4-FFF2-40B4-BE49-F238E27FC236}">
                <a16:creationId xmlns:a16="http://schemas.microsoft.com/office/drawing/2014/main" id="{4C4F4032-1375-CD81-2120-FB04EFBD7B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12134" y="320675"/>
            <a:ext cx="5413244" cy="6216650"/>
          </a:xfrm>
          <a:prstGeom prst="rect">
            <a:avLst/>
          </a:prstGeom>
        </p:spPr>
      </p:pic>
    </p:spTree>
    <p:extLst>
      <p:ext uri="{BB962C8B-B14F-4D97-AF65-F5344CB8AC3E}">
        <p14:creationId xmlns:p14="http://schemas.microsoft.com/office/powerpoint/2010/main" val="373552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838200" y="365125"/>
            <a:ext cx="10515600" cy="1325563"/>
          </a:xfrm>
        </p:spPr>
        <p:txBody>
          <a:bodyPr>
            <a:normAutofit/>
          </a:bodyPr>
          <a:lstStyle/>
          <a:p>
            <a:r>
              <a:rPr lang="en-GB" dirty="0"/>
              <a:t>Inquiry as an approach to learning &amp; teaching</a:t>
            </a:r>
          </a:p>
        </p:txBody>
      </p:sp>
      <p:sp>
        <p:nvSpPr>
          <p:cNvPr id="3" name="Content Placeholder 2">
            <a:extLst>
              <a:ext uri="{FF2B5EF4-FFF2-40B4-BE49-F238E27FC236}">
                <a16:creationId xmlns:a16="http://schemas.microsoft.com/office/drawing/2014/main" id="{831E1657-2DD3-FB6F-81E0-BFDFF3375DEB}"/>
              </a:ext>
            </a:extLst>
          </p:cNvPr>
          <p:cNvSpPr>
            <a:spLocks noGrp="1"/>
          </p:cNvSpPr>
          <p:nvPr>
            <p:ph idx="4294967295"/>
          </p:nvPr>
        </p:nvSpPr>
        <p:spPr>
          <a:xfrm>
            <a:off x="838199" y="1841500"/>
            <a:ext cx="10515601" cy="4060825"/>
          </a:xfrm>
        </p:spPr>
        <p:txBody>
          <a:bodyPr vert="horz" lIns="91440" tIns="45720" rIns="91440" bIns="45720" rtlCol="0" anchor="t">
            <a:normAutofit fontScale="92500" lnSpcReduction="10000"/>
          </a:bodyPr>
          <a:lstStyle/>
          <a:p>
            <a:r>
              <a:rPr lang="en-GB" dirty="0">
                <a:cs typeface="Calibri"/>
              </a:rPr>
              <a:t>By definition, inquiry is “a dynamic process of being open to wonder and puzzlement and coming to know and understand the world and ourselves in it as the basis for responsible participation in community” (Stripling &amp; Toerien, 2021). Rooted in work of…</a:t>
            </a:r>
          </a:p>
          <a:p>
            <a:pPr lvl="1"/>
            <a:r>
              <a:rPr lang="en-GB" b="1" dirty="0">
                <a:cs typeface="Calibri"/>
              </a:rPr>
              <a:t>Developing Inquiring Communities in Education Project</a:t>
            </a:r>
            <a:r>
              <a:rPr lang="en-GB" dirty="0">
                <a:cs typeface="Calibri"/>
              </a:rPr>
              <a:t> (led by the Ontario Institute for Studies in Education at the University of Toronto, </a:t>
            </a:r>
            <a:r>
              <a:rPr lang="en-GB" b="1" dirty="0">
                <a:cs typeface="Calibri"/>
              </a:rPr>
              <a:t>1991-2001</a:t>
            </a:r>
            <a:r>
              <a:rPr lang="en-GB" dirty="0">
                <a:cs typeface="Calibri"/>
              </a:rPr>
              <a:t>)</a:t>
            </a:r>
          </a:p>
          <a:p>
            <a:pPr lvl="2"/>
            <a:r>
              <a:rPr lang="en-GB" dirty="0">
                <a:cs typeface="Calibri"/>
              </a:rPr>
              <a:t>Conclusion: (p. 7). “the force that drives the enacted curriculum must be a pervasive spirit of inquiry, and the dominant purpose of all activities must be </a:t>
            </a:r>
            <a:r>
              <a:rPr lang="en-GB" dirty="0">
                <a:solidFill>
                  <a:srgbClr val="E85051"/>
                </a:solidFill>
                <a:cs typeface="Calibri"/>
              </a:rPr>
              <a:t>an increase in understanding</a:t>
            </a:r>
            <a:r>
              <a:rPr lang="en-GB" dirty="0">
                <a:cs typeface="Calibri"/>
              </a:rPr>
              <a:t> … teacher and students together must become </a:t>
            </a:r>
            <a:r>
              <a:rPr lang="en-GB" dirty="0">
                <a:highlight>
                  <a:srgbClr val="FFFF00"/>
                </a:highlight>
                <a:cs typeface="Calibri"/>
              </a:rPr>
              <a:t>a </a:t>
            </a:r>
            <a:r>
              <a:rPr lang="en-GB" i="1" dirty="0">
                <a:highlight>
                  <a:srgbClr val="FFFF00"/>
                </a:highlight>
                <a:cs typeface="Calibri"/>
              </a:rPr>
              <a:t>community of inquiry</a:t>
            </a:r>
            <a:r>
              <a:rPr lang="en-GB" dirty="0">
                <a:cs typeface="Calibri"/>
              </a:rPr>
              <a:t> with respect to all aspects of the life of the classroom and all areas of the curriculum”</a:t>
            </a:r>
          </a:p>
          <a:p>
            <a:pPr lvl="1"/>
            <a:r>
              <a:rPr lang="en-GB" b="1" dirty="0">
                <a:cs typeface="Calibri"/>
              </a:rPr>
              <a:t>Galileo Educational Network</a:t>
            </a:r>
            <a:r>
              <a:rPr lang="en-GB" dirty="0">
                <a:cs typeface="Calibri"/>
              </a:rPr>
              <a:t> (professional learning arm of the School of Education at the University of Calgary, </a:t>
            </a:r>
            <a:r>
              <a:rPr lang="en-GB" b="1" dirty="0">
                <a:cs typeface="Calibri"/>
              </a:rPr>
              <a:t>1999-2022</a:t>
            </a:r>
            <a:r>
              <a:rPr lang="en-GB" dirty="0">
                <a:cs typeface="Calibri"/>
              </a:rPr>
              <a:t>)</a:t>
            </a:r>
          </a:p>
          <a:p>
            <a:pPr lvl="1"/>
            <a:r>
              <a:rPr lang="en-GB" b="1" dirty="0">
                <a:cs typeface="Calibri"/>
              </a:rPr>
              <a:t>ESIFC</a:t>
            </a:r>
            <a:r>
              <a:rPr lang="en-GB" dirty="0">
                <a:cs typeface="Calibri"/>
              </a:rPr>
              <a:t> (2009, </a:t>
            </a:r>
            <a:r>
              <a:rPr lang="en-GB" b="1" dirty="0">
                <a:cs typeface="Calibri"/>
              </a:rPr>
              <a:t>2019-present</a:t>
            </a:r>
            <a:r>
              <a:rPr lang="en-GB" dirty="0">
                <a:cs typeface="Calibri"/>
              </a:rPr>
              <a:t>) &amp; </a:t>
            </a:r>
            <a:r>
              <a:rPr lang="en-GB" b="1" dirty="0">
                <a:cs typeface="Calibri"/>
              </a:rPr>
              <a:t>FOSIL Group</a:t>
            </a:r>
            <a:r>
              <a:rPr lang="en-GB" dirty="0">
                <a:cs typeface="Calibri"/>
              </a:rPr>
              <a:t> (2011, </a:t>
            </a:r>
            <a:r>
              <a:rPr lang="en-GB" b="1" dirty="0">
                <a:cs typeface="Calibri"/>
              </a:rPr>
              <a:t>2019-present</a:t>
            </a:r>
            <a:r>
              <a:rPr lang="en-GB" dirty="0">
                <a:cs typeface="Calibri"/>
              </a:rPr>
              <a:t>)</a:t>
            </a:r>
          </a:p>
          <a:p>
            <a:endParaRPr lang="en-GB" dirty="0">
              <a:cs typeface="Calibri"/>
            </a:endParaRPr>
          </a:p>
        </p:txBody>
      </p:sp>
    </p:spTree>
    <p:extLst>
      <p:ext uri="{BB962C8B-B14F-4D97-AF65-F5344CB8AC3E}">
        <p14:creationId xmlns:p14="http://schemas.microsoft.com/office/powerpoint/2010/main" val="429398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838200" y="365125"/>
            <a:ext cx="10515600" cy="1325563"/>
          </a:xfrm>
        </p:spPr>
        <p:txBody>
          <a:bodyPr>
            <a:normAutofit/>
          </a:bodyPr>
          <a:lstStyle/>
          <a:p>
            <a:r>
              <a:rPr lang="en-GB" dirty="0"/>
              <a:t>Standards for British Schools Overseas (2023)</a:t>
            </a:r>
          </a:p>
        </p:txBody>
      </p:sp>
      <p:sp>
        <p:nvSpPr>
          <p:cNvPr id="3" name="Content Placeholder 2">
            <a:extLst>
              <a:ext uri="{FF2B5EF4-FFF2-40B4-BE49-F238E27FC236}">
                <a16:creationId xmlns:a16="http://schemas.microsoft.com/office/drawing/2014/main" id="{831E1657-2DD3-FB6F-81E0-BFDFF3375DEB}"/>
              </a:ext>
            </a:extLst>
          </p:cNvPr>
          <p:cNvSpPr>
            <a:spLocks noGrp="1"/>
          </p:cNvSpPr>
          <p:nvPr>
            <p:ph idx="4294967295"/>
          </p:nvPr>
        </p:nvSpPr>
        <p:spPr>
          <a:xfrm>
            <a:off x="838200" y="1841391"/>
            <a:ext cx="10515600" cy="4060645"/>
          </a:xfrm>
        </p:spPr>
        <p:txBody>
          <a:bodyPr vert="horz" lIns="91440" tIns="45720" rIns="91440" bIns="45720" rtlCol="0" anchor="t">
            <a:normAutofit fontScale="92500" lnSpcReduction="10000"/>
          </a:bodyPr>
          <a:lstStyle/>
          <a:p>
            <a:pPr marL="0" indent="0">
              <a:buNone/>
            </a:pPr>
            <a:r>
              <a:rPr lang="en-GB" dirty="0"/>
              <a:t>Part 1: Quality of education provided</a:t>
            </a:r>
          </a:p>
          <a:p>
            <a:r>
              <a:rPr lang="en-GB" dirty="0">
                <a:cs typeface="Calibri"/>
              </a:rPr>
              <a:t>Emphasis on </a:t>
            </a:r>
            <a:r>
              <a:rPr lang="en-GB" b="1" dirty="0">
                <a:cs typeface="Calibri"/>
              </a:rPr>
              <a:t>pupils’ experience of</a:t>
            </a:r>
            <a:r>
              <a:rPr lang="en-GB" dirty="0">
                <a:cs typeface="Calibri"/>
              </a:rPr>
              <a:t> the curriculum and programme of activities</a:t>
            </a:r>
          </a:p>
          <a:p>
            <a:r>
              <a:rPr lang="en-GB" dirty="0">
                <a:cs typeface="Calibri"/>
              </a:rPr>
              <a:t>Teaching</a:t>
            </a:r>
            <a:r>
              <a:rPr lang="en-GB" b="1" dirty="0">
                <a:cs typeface="Calibri"/>
              </a:rPr>
              <a:t> enables all pupils to</a:t>
            </a:r>
            <a:r>
              <a:rPr lang="en-GB" dirty="0">
                <a:cs typeface="Calibri"/>
              </a:rPr>
              <a:t> </a:t>
            </a:r>
            <a:r>
              <a:rPr lang="en-GB" dirty="0">
                <a:highlight>
                  <a:srgbClr val="FFFF00"/>
                </a:highlight>
                <a:cs typeface="Calibri"/>
              </a:rPr>
              <a:t>acquire new knowledge, increase their understanding, and develop their skills</a:t>
            </a:r>
            <a:r>
              <a:rPr lang="en-GB" dirty="0">
                <a:cs typeface="Calibri"/>
              </a:rPr>
              <a:t> in the subjects taught</a:t>
            </a:r>
          </a:p>
          <a:p>
            <a:pPr lvl="1"/>
            <a:r>
              <a:rPr lang="en-GB" dirty="0">
                <a:cs typeface="Calibri"/>
              </a:rPr>
              <a:t>Are interested in their work</a:t>
            </a:r>
          </a:p>
          <a:p>
            <a:pPr lvl="1"/>
            <a:r>
              <a:rPr lang="en-GB" dirty="0">
                <a:cs typeface="Calibri"/>
              </a:rPr>
              <a:t>Apply intellectual, physical and creative effort</a:t>
            </a:r>
          </a:p>
          <a:p>
            <a:pPr lvl="1"/>
            <a:r>
              <a:rPr lang="en-GB" dirty="0">
                <a:cs typeface="Calibri"/>
              </a:rPr>
              <a:t>Act </a:t>
            </a:r>
            <a:r>
              <a:rPr lang="en-GB" dirty="0">
                <a:highlight>
                  <a:srgbClr val="FFFF00"/>
                </a:highlight>
                <a:cs typeface="Calibri"/>
              </a:rPr>
              <a:t>responsibly</a:t>
            </a:r>
          </a:p>
          <a:p>
            <a:pPr lvl="1"/>
            <a:r>
              <a:rPr lang="en-GB" dirty="0">
                <a:cs typeface="Calibri"/>
              </a:rPr>
              <a:t>Are self-motivated, thinking and </a:t>
            </a:r>
            <a:r>
              <a:rPr lang="en-GB" dirty="0">
                <a:highlight>
                  <a:srgbClr val="FFFF00"/>
                </a:highlight>
                <a:cs typeface="Calibri"/>
              </a:rPr>
              <a:t>learning for themselves</a:t>
            </a:r>
          </a:p>
          <a:p>
            <a:r>
              <a:rPr lang="en-GB" dirty="0">
                <a:cs typeface="Calibri"/>
              </a:rPr>
              <a:t>Triangulation is the process of looking for connected evidence from a wide range of sources in order to determine typicality</a:t>
            </a: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214054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1932404" y="365125"/>
            <a:ext cx="8338901" cy="1325563"/>
          </a:xfrm>
        </p:spPr>
        <p:txBody>
          <a:bodyPr/>
          <a:lstStyle/>
          <a:p>
            <a:pPr algn="ctr"/>
            <a:r>
              <a:rPr lang="en-GB">
                <a:solidFill>
                  <a:srgbClr val="E64F4F"/>
                </a:solidFill>
              </a:rPr>
              <a:t>Collaboration</a:t>
            </a:r>
          </a:p>
        </p:txBody>
      </p:sp>
      <p:sp>
        <p:nvSpPr>
          <p:cNvPr id="3" name="Text Placeholder 2">
            <a:extLst>
              <a:ext uri="{FF2B5EF4-FFF2-40B4-BE49-F238E27FC236}">
                <a16:creationId xmlns:a16="http://schemas.microsoft.com/office/drawing/2014/main" id="{E20A8366-8A48-457B-BAB2-D7F5DD2D91E9}"/>
              </a:ext>
            </a:extLst>
          </p:cNvPr>
          <p:cNvSpPr>
            <a:spLocks noGrp="1"/>
          </p:cNvSpPr>
          <p:nvPr>
            <p:ph type="body" idx="1"/>
          </p:nvPr>
        </p:nvSpPr>
        <p:spPr>
          <a:xfrm>
            <a:off x="839788" y="1502050"/>
            <a:ext cx="5157787" cy="823912"/>
          </a:xfrm>
        </p:spPr>
        <p:txBody>
          <a:bodyPr/>
          <a:lstStyle/>
          <a:p>
            <a:pPr algn="ctr"/>
            <a:r>
              <a:rPr lang="en-GB" b="0">
                <a:solidFill>
                  <a:srgbClr val="E64F4F"/>
                </a:solidFill>
              </a:rPr>
              <a:t>Barbara Stripling …</a:t>
            </a:r>
          </a:p>
        </p:txBody>
      </p:sp>
      <p:sp>
        <p:nvSpPr>
          <p:cNvPr id="4" name="Content Placeholder 3">
            <a:extLst>
              <a:ext uri="{FF2B5EF4-FFF2-40B4-BE49-F238E27FC236}">
                <a16:creationId xmlns:a16="http://schemas.microsoft.com/office/drawing/2014/main" id="{E5C0E0DF-42FD-4A63-8C01-F092E68519CD}"/>
              </a:ext>
            </a:extLst>
          </p:cNvPr>
          <p:cNvSpPr>
            <a:spLocks noGrp="1"/>
          </p:cNvSpPr>
          <p:nvPr>
            <p:ph sz="half" idx="2"/>
          </p:nvPr>
        </p:nvSpPr>
        <p:spPr>
          <a:xfrm>
            <a:off x="839788" y="2325962"/>
            <a:ext cx="5157787" cy="3684588"/>
          </a:xfrm>
        </p:spPr>
        <p:txBody>
          <a:bodyPr>
            <a:normAutofit fontScale="62500" lnSpcReduction="20000"/>
          </a:bodyPr>
          <a:lstStyle/>
          <a:p>
            <a:r>
              <a:rPr lang="en-GB" sz="2400"/>
              <a:t>Professor Emerita, School of Information Studies, Syracuse University</a:t>
            </a:r>
          </a:p>
          <a:p>
            <a:r>
              <a:rPr lang="en-GB" sz="2400"/>
              <a:t>Past President of the Freedom to Read Foundation and the American Library Association</a:t>
            </a:r>
          </a:p>
          <a:p>
            <a:r>
              <a:rPr lang="en-GB" sz="2400"/>
              <a:t>Co-originator of the Research as a Thinking Process model and REACTS Taxonomies (1988)</a:t>
            </a:r>
          </a:p>
          <a:p>
            <a:r>
              <a:rPr lang="en-GB" sz="2400"/>
              <a:t>Originator of Stripling’s Model (2003)</a:t>
            </a:r>
          </a:p>
          <a:p>
            <a:r>
              <a:rPr lang="en-GB" sz="2400"/>
              <a:t>Originator of the Empire State Information Fluency Continuum (2009/12, reimagined 2019)</a:t>
            </a:r>
          </a:p>
          <a:p>
            <a:pPr lvl="1"/>
            <a:r>
              <a:rPr lang="en-GB" sz="2100"/>
              <a:t>Endorsed by the New York State Education Department and New York State Library</a:t>
            </a:r>
          </a:p>
          <a:p>
            <a:pPr lvl="1"/>
            <a:r>
              <a:rPr lang="en-GB" sz="2100"/>
              <a:t>3.2+ million children in 4,236 schools</a:t>
            </a:r>
          </a:p>
          <a:p>
            <a:r>
              <a:rPr lang="en-GB" sz="2400"/>
              <a:t>FOSIL Group member (2020)</a:t>
            </a:r>
          </a:p>
          <a:p>
            <a:r>
              <a:rPr lang="en-GB" sz="2400"/>
              <a:t>Weekly meetings (2020 – Present)</a:t>
            </a:r>
          </a:p>
          <a:p>
            <a:endParaRPr lang="en-GB"/>
          </a:p>
        </p:txBody>
      </p:sp>
      <p:sp>
        <p:nvSpPr>
          <p:cNvPr id="5" name="Text Placeholder 4">
            <a:extLst>
              <a:ext uri="{FF2B5EF4-FFF2-40B4-BE49-F238E27FC236}">
                <a16:creationId xmlns:a16="http://schemas.microsoft.com/office/drawing/2014/main" id="{9EAD0E7F-1556-4ECB-8C73-B5960FE4C8A9}"/>
              </a:ext>
            </a:extLst>
          </p:cNvPr>
          <p:cNvSpPr>
            <a:spLocks noGrp="1"/>
          </p:cNvSpPr>
          <p:nvPr>
            <p:ph type="body" sz="quarter" idx="3"/>
          </p:nvPr>
        </p:nvSpPr>
        <p:spPr>
          <a:xfrm>
            <a:off x="6172200" y="1502050"/>
            <a:ext cx="5183188" cy="823912"/>
          </a:xfrm>
        </p:spPr>
        <p:txBody>
          <a:bodyPr/>
          <a:lstStyle/>
          <a:p>
            <a:pPr algn="ctr"/>
            <a:r>
              <a:rPr lang="en-GB" b="0">
                <a:solidFill>
                  <a:srgbClr val="E64F4F"/>
                </a:solidFill>
              </a:rPr>
              <a:t>… Darryl Toerien</a:t>
            </a:r>
          </a:p>
        </p:txBody>
      </p:sp>
      <p:sp>
        <p:nvSpPr>
          <p:cNvPr id="6" name="Content Placeholder 5">
            <a:extLst>
              <a:ext uri="{FF2B5EF4-FFF2-40B4-BE49-F238E27FC236}">
                <a16:creationId xmlns:a16="http://schemas.microsoft.com/office/drawing/2014/main" id="{6F1F9944-1199-42F6-B266-12AA484E00AE}"/>
              </a:ext>
            </a:extLst>
          </p:cNvPr>
          <p:cNvSpPr>
            <a:spLocks noGrp="1"/>
          </p:cNvSpPr>
          <p:nvPr>
            <p:ph sz="quarter" idx="4"/>
          </p:nvPr>
        </p:nvSpPr>
        <p:spPr>
          <a:xfrm>
            <a:off x="6172199" y="2325961"/>
            <a:ext cx="5357813" cy="4499047"/>
          </a:xfrm>
        </p:spPr>
        <p:txBody>
          <a:bodyPr>
            <a:normAutofit fontScale="62500" lnSpcReduction="20000"/>
          </a:bodyPr>
          <a:lstStyle/>
          <a:p>
            <a:r>
              <a:rPr lang="en-GB" sz="2400"/>
              <a:t>The Day 2021</a:t>
            </a:r>
          </a:p>
          <a:p>
            <a:pPr lvl="1"/>
            <a:r>
              <a:rPr lang="en-GB" sz="2000" i="1"/>
              <a:t>Thoughtful </a:t>
            </a:r>
            <a:r>
              <a:rPr lang="en-GB" sz="2000" i="1" err="1"/>
              <a:t>REACTionS</a:t>
            </a:r>
            <a:r>
              <a:rPr lang="en-GB" sz="2000" i="1"/>
              <a:t> to The Day: Framing Inquiry-Based Learning</a:t>
            </a:r>
            <a:r>
              <a:rPr lang="en-GB" sz="2000"/>
              <a:t>​</a:t>
            </a:r>
          </a:p>
          <a:p>
            <a:r>
              <a:rPr lang="en-GB" sz="2400"/>
              <a:t>CILIP School Libraries Group 2021</a:t>
            </a:r>
          </a:p>
          <a:p>
            <a:pPr lvl="1"/>
            <a:r>
              <a:rPr lang="en-GB" sz="2000" i="1"/>
              <a:t>Reading and the Information-to-Knowledge Learning Process</a:t>
            </a:r>
            <a:r>
              <a:rPr lang="en-GB" sz="2000"/>
              <a:t>​</a:t>
            </a:r>
          </a:p>
          <a:p>
            <a:r>
              <a:rPr lang="en-GB" sz="2400"/>
              <a:t>UK School Library Association 2021 Keynote</a:t>
            </a:r>
          </a:p>
          <a:p>
            <a:pPr lvl="1"/>
            <a:r>
              <a:rPr lang="en-GB" sz="2000" i="1"/>
              <a:t>Inquiry: An Educational and Moral Imperative</a:t>
            </a:r>
          </a:p>
          <a:p>
            <a:r>
              <a:rPr lang="en-GB" sz="2400"/>
              <a:t>IFLA School Library Section Midyear Meeting 2022 Keynote</a:t>
            </a:r>
          </a:p>
          <a:p>
            <a:pPr lvl="1"/>
            <a:r>
              <a:rPr lang="en-GB" sz="2000" i="1"/>
              <a:t>Our Evolving Understanding of Inquiry: 1988-Present</a:t>
            </a:r>
          </a:p>
          <a:p>
            <a:r>
              <a:rPr lang="en-GB" sz="2400" i="1"/>
              <a:t>Global Action for School Libraries: Models of Inquiry</a:t>
            </a:r>
            <a:r>
              <a:rPr lang="en-GB" sz="2400"/>
              <a:t> (2022)</a:t>
            </a:r>
          </a:p>
          <a:p>
            <a:pPr lvl="1"/>
            <a:r>
              <a:rPr lang="en-GB" sz="2000"/>
              <a:t>The Stripling Model of Inquiry</a:t>
            </a:r>
          </a:p>
          <a:p>
            <a:pPr lvl="1"/>
            <a:r>
              <a:rPr lang="en-GB" sz="2000"/>
              <a:t>FOSIL: Developing and Extending the Stripling Model of Inquiry</a:t>
            </a:r>
          </a:p>
          <a:p>
            <a:pPr lvl="1"/>
            <a:r>
              <a:rPr lang="en-GB" sz="2000"/>
              <a:t>Deep Collaboration by Teacher and Librarian to Develop an Inquiry Mindset (Jenny Toerien with Joseph Sanders)</a:t>
            </a:r>
          </a:p>
          <a:p>
            <a:r>
              <a:rPr lang="en-GB" sz="2400"/>
              <a:t>AASL 2023</a:t>
            </a:r>
          </a:p>
          <a:p>
            <a:pPr lvl="1"/>
            <a:r>
              <a:rPr lang="en-GB" sz="2000" i="1"/>
              <a:t>Leading an Inquiry-Based School</a:t>
            </a:r>
            <a:r>
              <a:rPr lang="en-GB" sz="2000"/>
              <a:t> (with Jenny Toerien)</a:t>
            </a:r>
          </a:p>
          <a:p>
            <a:r>
              <a:rPr lang="en-GB" sz="2400"/>
              <a:t>SJSU 2024</a:t>
            </a:r>
          </a:p>
          <a:p>
            <a:pPr lvl="1"/>
            <a:r>
              <a:rPr lang="en-GB" sz="2000" i="1"/>
              <a:t>Engaging and Empowering Learners for Life</a:t>
            </a:r>
            <a:r>
              <a:rPr lang="en-GB" sz="2000"/>
              <a:t> (with Jenny Toerien)</a:t>
            </a:r>
          </a:p>
          <a:p>
            <a:r>
              <a:rPr lang="en-GB" sz="2400"/>
              <a:t> </a:t>
            </a:r>
            <a:r>
              <a:rPr lang="en-GB" sz="2400">
                <a:solidFill>
                  <a:srgbClr val="E85051"/>
                </a:solidFill>
              </a:rPr>
              <a:t>Bloomsbury Libraries Unlimited</a:t>
            </a:r>
          </a:p>
          <a:p>
            <a:pPr lvl="1"/>
            <a:r>
              <a:rPr lang="en-GB" sz="2100"/>
              <a:t> </a:t>
            </a:r>
            <a:r>
              <a:rPr lang="en-GB" sz="2100" i="1"/>
              <a:t>Inquiry as Conversation</a:t>
            </a:r>
            <a:r>
              <a:rPr lang="en-GB" sz="2100"/>
              <a:t> (working title for book proposal)</a:t>
            </a:r>
          </a:p>
        </p:txBody>
      </p:sp>
      <p:pic>
        <p:nvPicPr>
          <p:cNvPr id="12" name="Picture 11" descr="A picture containing person, indoor, posing&#10;&#10;Description automatically generated">
            <a:extLst>
              <a:ext uri="{FF2B5EF4-FFF2-40B4-BE49-F238E27FC236}">
                <a16:creationId xmlns:a16="http://schemas.microsoft.com/office/drawing/2014/main" id="{03DBAA5E-F593-48D5-8565-835264EBA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31" y="224131"/>
            <a:ext cx="1594448" cy="1869489"/>
          </a:xfrm>
          <a:prstGeom prst="rect">
            <a:avLst/>
          </a:prstGeom>
        </p:spPr>
      </p:pic>
      <p:pic>
        <p:nvPicPr>
          <p:cNvPr id="14" name="Picture 13" descr="A person wearing glasses&#10;&#10;Description automatically generated with medium confidence">
            <a:extLst>
              <a:ext uri="{FF2B5EF4-FFF2-40B4-BE49-F238E27FC236}">
                <a16:creationId xmlns:a16="http://schemas.microsoft.com/office/drawing/2014/main" id="{91C0E0DA-49C0-4AAB-B374-D3BE643784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45930" y="224132"/>
            <a:ext cx="1582740" cy="1869488"/>
          </a:xfrm>
          <a:prstGeom prst="rect">
            <a:avLst/>
          </a:prstGeom>
        </p:spPr>
      </p:pic>
    </p:spTree>
    <p:extLst>
      <p:ext uri="{BB962C8B-B14F-4D97-AF65-F5344CB8AC3E}">
        <p14:creationId xmlns:p14="http://schemas.microsoft.com/office/powerpoint/2010/main" val="185500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90C3-8445-1591-639A-4A7E09F12992}"/>
              </a:ext>
            </a:extLst>
          </p:cNvPr>
          <p:cNvSpPr>
            <a:spLocks noGrp="1"/>
          </p:cNvSpPr>
          <p:nvPr>
            <p:ph type="title"/>
          </p:nvPr>
        </p:nvSpPr>
        <p:spPr/>
        <p:txBody>
          <a:bodyPr/>
          <a:lstStyle/>
          <a:p>
            <a:r>
              <a:rPr lang="en-GB">
                <a:solidFill>
                  <a:srgbClr val="E85051"/>
                </a:solidFill>
              </a:rPr>
              <a:t>Start with why</a:t>
            </a:r>
          </a:p>
        </p:txBody>
      </p:sp>
      <p:pic>
        <p:nvPicPr>
          <p:cNvPr id="9" name="Content Placeholder 8" descr="A diagram of a high performance learning&#10;&#10;Description automatically generated with medium confidence">
            <a:extLst>
              <a:ext uri="{FF2B5EF4-FFF2-40B4-BE49-F238E27FC236}">
                <a16:creationId xmlns:a16="http://schemas.microsoft.com/office/drawing/2014/main" id="{8D26E744-B478-9563-AD56-02DCDBDE260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42836" y="1841500"/>
            <a:ext cx="6506327" cy="4895850"/>
          </a:xfrm>
        </p:spPr>
      </p:pic>
      <p:sp>
        <p:nvSpPr>
          <p:cNvPr id="10" name="Rectangle: Rounded Corners 9">
            <a:extLst>
              <a:ext uri="{FF2B5EF4-FFF2-40B4-BE49-F238E27FC236}">
                <a16:creationId xmlns:a16="http://schemas.microsoft.com/office/drawing/2014/main" id="{5699ABFA-98B1-614C-80A4-374217593D12}"/>
              </a:ext>
            </a:extLst>
          </p:cNvPr>
          <p:cNvSpPr/>
          <p:nvPr/>
        </p:nvSpPr>
        <p:spPr>
          <a:xfrm>
            <a:off x="3076575" y="3441700"/>
            <a:ext cx="847725" cy="2647950"/>
          </a:xfrm>
          <a:prstGeom prst="roundRect">
            <a:avLst/>
          </a:prstGeom>
          <a:solidFill>
            <a:srgbClr val="FFFF00">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6F3E9E52-AF9D-3F7A-8678-E42FDC09E778}"/>
              </a:ext>
            </a:extLst>
          </p:cNvPr>
          <p:cNvSpPr/>
          <p:nvPr/>
        </p:nvSpPr>
        <p:spPr>
          <a:xfrm>
            <a:off x="3952875" y="3441700"/>
            <a:ext cx="847725" cy="2647950"/>
          </a:xfrm>
          <a:prstGeom prst="roundRect">
            <a:avLst/>
          </a:prstGeom>
          <a:solidFill>
            <a:srgbClr val="FFFF00">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Cartoon of a cartoon of a person and a dog&#10;&#10;Description automatically generated">
            <a:extLst>
              <a:ext uri="{FF2B5EF4-FFF2-40B4-BE49-F238E27FC236}">
                <a16:creationId xmlns:a16="http://schemas.microsoft.com/office/drawing/2014/main" id="{712D72D8-72F4-B443-9B0D-FA90CCB56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1626" y="3423863"/>
            <a:ext cx="3067278" cy="2700000"/>
          </a:xfrm>
          <a:prstGeom prst="rect">
            <a:avLst/>
          </a:prstGeom>
        </p:spPr>
      </p:pic>
      <p:sp>
        <p:nvSpPr>
          <p:cNvPr id="3" name="Rectangle: Rounded Corners 2">
            <a:extLst>
              <a:ext uri="{FF2B5EF4-FFF2-40B4-BE49-F238E27FC236}">
                <a16:creationId xmlns:a16="http://schemas.microsoft.com/office/drawing/2014/main" id="{B82B0BBB-22E2-B5F4-902D-4C7A068CC076}"/>
              </a:ext>
            </a:extLst>
          </p:cNvPr>
          <p:cNvSpPr/>
          <p:nvPr/>
        </p:nvSpPr>
        <p:spPr>
          <a:xfrm>
            <a:off x="3952875" y="3441700"/>
            <a:ext cx="5396288" cy="2647950"/>
          </a:xfrm>
          <a:prstGeom prst="roundRect">
            <a:avLst/>
          </a:prstGeom>
          <a:solidFill>
            <a:srgbClr val="FFFF00">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26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891520" cy="1325563"/>
          </a:xfrm>
        </p:spPr>
        <p:txBody>
          <a:bodyPr>
            <a:normAutofit/>
          </a:bodyPr>
          <a:lstStyle/>
          <a:p>
            <a:pPr>
              <a:spcBef>
                <a:spcPts val="0"/>
              </a:spcBef>
            </a:pPr>
            <a:r>
              <a:rPr lang="en-GB" dirty="0">
                <a:solidFill>
                  <a:srgbClr val="E85051"/>
                </a:solidFill>
              </a:rPr>
              <a:t>Inquiry as </a:t>
            </a:r>
            <a:r>
              <a:rPr lang="en-GB">
                <a:solidFill>
                  <a:srgbClr val="E85051"/>
                </a:solidFill>
              </a:rPr>
              <a:t>essential </a:t>
            </a:r>
            <a:r>
              <a:rPr lang="en-GB" dirty="0">
                <a:solidFill>
                  <a:srgbClr val="E85051"/>
                </a:solidFill>
              </a:rPr>
              <a:t>learning stance and process</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lstStyle/>
          <a:p>
            <a:pPr marL="0" indent="0">
              <a:buNone/>
            </a:pPr>
            <a:r>
              <a:rPr lang="en-GB" dirty="0"/>
              <a:t>“Upon this first, and in one sense this sole, rule of reason</a:t>
            </a:r>
          </a:p>
          <a:p>
            <a:pPr marL="0" indent="0">
              <a:buNone/>
            </a:pPr>
            <a:r>
              <a:rPr lang="en-GB" dirty="0"/>
              <a:t>– that </a:t>
            </a:r>
            <a:r>
              <a:rPr lang="en-GB" dirty="0">
                <a:solidFill>
                  <a:srgbClr val="E64F4F"/>
                </a:solidFill>
              </a:rPr>
              <a:t>in order to learn you must desire to learn, and in so desiring not be satisfied with what you already incline to think</a:t>
            </a:r>
            <a:r>
              <a:rPr lang="en-GB" dirty="0"/>
              <a:t> –</a:t>
            </a:r>
          </a:p>
          <a:p>
            <a:pPr marL="0" indent="0">
              <a:buNone/>
            </a:pPr>
            <a:r>
              <a:rPr lang="en-GB" dirty="0"/>
              <a:t>there follows one corollary which itself deserves to be inscribed upon every wall of the city of philosophy: </a:t>
            </a:r>
            <a:r>
              <a:rPr lang="en-GB" dirty="0">
                <a:solidFill>
                  <a:srgbClr val="E64F4F"/>
                </a:solidFill>
              </a:rPr>
              <a:t>Do not block the way of inquiry</a:t>
            </a:r>
            <a:r>
              <a:rPr lang="en-GB" dirty="0"/>
              <a:t>.”</a:t>
            </a:r>
          </a:p>
          <a:p>
            <a:pPr marL="0" indent="0" algn="r">
              <a:buNone/>
            </a:pPr>
            <a:endParaRPr lang="en-GB" sz="2400" dirty="0"/>
          </a:p>
          <a:p>
            <a:pPr marL="0" indent="0" algn="r">
              <a:buNone/>
            </a:pPr>
            <a:r>
              <a:rPr lang="en-GB" sz="2400" dirty="0"/>
              <a:t>Charles Sanders Pierce (1955, p. 54)</a:t>
            </a:r>
          </a:p>
          <a:p>
            <a:pPr marL="0" indent="0" algn="r">
              <a:buNone/>
            </a:pPr>
            <a:r>
              <a:rPr lang="en-GB" sz="1200" dirty="0"/>
              <a:t>Peirce, C. S. (1955). The Scientific Attitude and Fallibilism. In J. </a:t>
            </a:r>
            <a:r>
              <a:rPr lang="en-GB" sz="1200" dirty="0" err="1"/>
              <a:t>Buchler</a:t>
            </a:r>
            <a:r>
              <a:rPr lang="en-GB" sz="1200" dirty="0"/>
              <a:t> (Ed.), </a:t>
            </a:r>
            <a:r>
              <a:rPr lang="en-GB" sz="1200" i="1" dirty="0"/>
              <a:t>Philosophical Writings of Peirce</a:t>
            </a:r>
            <a:r>
              <a:rPr lang="en-GB" sz="1200" dirty="0"/>
              <a:t> (pp. 42-59). New York, NY: Dover Publications.</a:t>
            </a:r>
          </a:p>
        </p:txBody>
      </p:sp>
    </p:spTree>
    <p:extLst>
      <p:ext uri="{BB962C8B-B14F-4D97-AF65-F5344CB8AC3E}">
        <p14:creationId xmlns:p14="http://schemas.microsoft.com/office/powerpoint/2010/main" val="253801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44" y="449431"/>
            <a:ext cx="11621311" cy="1325563"/>
          </a:xfrm>
        </p:spPr>
        <p:txBody>
          <a:bodyPr>
            <a:normAutofit/>
          </a:bodyPr>
          <a:lstStyle/>
          <a:p>
            <a:pPr>
              <a:spcBef>
                <a:spcPts val="0"/>
              </a:spcBef>
            </a:pPr>
            <a:r>
              <a:rPr lang="en-GB" sz="4000" dirty="0">
                <a:solidFill>
                  <a:srgbClr val="E85051"/>
                </a:solidFill>
              </a:rPr>
              <a:t>“What we’ve got wrong about knowledge &amp; curriculum”</a:t>
            </a: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normAutofit fontScale="85000" lnSpcReduction="20000"/>
          </a:bodyPr>
          <a:lstStyle/>
          <a:p>
            <a:r>
              <a:rPr lang="en-GB" dirty="0"/>
              <a:t>Q: Bearing all of that in mind, what advice would you give to teachers interested in applying your ideas about powerful knowledge to how they interpret their school’s curriculum?</a:t>
            </a:r>
          </a:p>
          <a:p>
            <a:pPr lvl="1"/>
            <a:r>
              <a:rPr lang="en-GB" dirty="0"/>
              <a:t>[A: </a:t>
            </a:r>
            <a:r>
              <a:rPr lang="en-GB" dirty="0">
                <a:solidFill>
                  <a:srgbClr val="E85051"/>
                </a:solidFill>
              </a:rPr>
              <a:t>The curriculum is</a:t>
            </a:r>
            <a:r>
              <a:rPr lang="en-GB" dirty="0"/>
              <a:t> not just a body of knowledge; it’s </a:t>
            </a:r>
            <a:r>
              <a:rPr lang="en-GB" dirty="0">
                <a:solidFill>
                  <a:srgbClr val="E85051"/>
                </a:solidFill>
              </a:rPr>
              <a:t>a group of communities we must encourage our students to join</a:t>
            </a:r>
            <a:r>
              <a:rPr lang="en-GB" dirty="0"/>
              <a:t>.]</a:t>
            </a:r>
          </a:p>
          <a:p>
            <a:pPr lvl="1"/>
            <a:r>
              <a:rPr lang="en-GB" dirty="0"/>
              <a:t>[A: </a:t>
            </a:r>
            <a:r>
              <a:rPr lang="en-GB" i="1" dirty="0">
                <a:solidFill>
                  <a:srgbClr val="E85051"/>
                </a:solidFill>
              </a:rPr>
              <a:t>powerful knowledge</a:t>
            </a:r>
            <a:r>
              <a:rPr lang="en-GB" dirty="0"/>
              <a:t> is just </a:t>
            </a:r>
            <a:r>
              <a:rPr lang="en-GB" dirty="0">
                <a:solidFill>
                  <a:srgbClr val="E85051"/>
                </a:solidFill>
              </a:rPr>
              <a:t>a signpost towards some very difficult questions that everyone needs to think hard about</a:t>
            </a:r>
            <a:r>
              <a:rPr lang="en-GB" dirty="0"/>
              <a:t>.]</a:t>
            </a:r>
          </a:p>
          <a:p>
            <a:pPr lvl="1"/>
            <a:r>
              <a:rPr lang="en-GB" dirty="0"/>
              <a:t>A: I would remind them of a point [Russian psychologist] Lev Vygotsky made: that </a:t>
            </a:r>
            <a:r>
              <a:rPr lang="en-GB" dirty="0">
                <a:solidFill>
                  <a:srgbClr val="E85051"/>
                </a:solidFill>
              </a:rPr>
              <a:t>acquiring knowledge in school has to be the voluntary act of a learner</a:t>
            </a:r>
            <a:r>
              <a:rPr lang="en-GB" dirty="0"/>
              <a:t>. You can’t actually teach anybody anything; they have to learn it. You can help them, but they’ve got to have that desire to know. …</a:t>
            </a:r>
          </a:p>
          <a:p>
            <a:pPr lvl="1"/>
            <a:r>
              <a:rPr lang="en-GB" dirty="0"/>
              <a:t>A: If you haven’t encouraged students to engage in </a:t>
            </a:r>
            <a:r>
              <a:rPr lang="en-GB" dirty="0">
                <a:solidFill>
                  <a:srgbClr val="E85051"/>
                </a:solidFill>
              </a:rPr>
              <a:t>the process of acquiring knowledge</a:t>
            </a:r>
            <a:r>
              <a:rPr lang="en-GB" dirty="0"/>
              <a:t>, which is a very difficult process, then all you get is memorisation and reproduction in tests. …</a:t>
            </a:r>
          </a:p>
          <a:p>
            <a:pPr lvl="1"/>
            <a:r>
              <a:rPr lang="en-GB" dirty="0"/>
              <a:t>A: The current interest in the curriculum overlooks this point. It’s so concerned with saying, “Have we got the knowledge?” that it forgets to ask, “</a:t>
            </a:r>
            <a:r>
              <a:rPr lang="en-GB" dirty="0">
                <a:solidFill>
                  <a:srgbClr val="E85051"/>
                </a:solidFill>
              </a:rPr>
              <a:t>How is the knowledge being acquired?</a:t>
            </a:r>
            <a:r>
              <a:rPr lang="en-GB" dirty="0"/>
              <a:t>”</a:t>
            </a:r>
          </a:p>
          <a:p>
            <a:pPr marL="0" indent="0" algn="r">
              <a:buNone/>
            </a:pPr>
            <a:r>
              <a:rPr lang="en-GB" sz="1400" dirty="0"/>
              <a:t>Young, M. (2022, September 21). What we’ve got wrong about knowledge &amp; curriculum. (G. </a:t>
            </a:r>
            <a:r>
              <a:rPr lang="en-GB" sz="1400" dirty="0" err="1"/>
              <a:t>Duoblys</a:t>
            </a:r>
            <a:r>
              <a:rPr lang="en-GB" sz="1400" dirty="0"/>
              <a:t>, Interviewer) </a:t>
            </a:r>
            <a:r>
              <a:rPr lang="en-GB" sz="1400" i="1" dirty="0" err="1"/>
              <a:t>Tes</a:t>
            </a:r>
            <a:r>
              <a:rPr lang="en-GB" sz="1400" i="1" dirty="0"/>
              <a:t> Magazine</a:t>
            </a:r>
            <a:r>
              <a:rPr lang="en-GB" sz="1400" dirty="0"/>
              <a:t>.</a:t>
            </a:r>
          </a:p>
        </p:txBody>
      </p:sp>
    </p:spTree>
    <p:extLst>
      <p:ext uri="{BB962C8B-B14F-4D97-AF65-F5344CB8AC3E}">
        <p14:creationId xmlns:p14="http://schemas.microsoft.com/office/powerpoint/2010/main" val="2725135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F9406D6-B49C-4134-ECF8-FCDC3BB394DA}"/>
              </a:ext>
            </a:extLst>
          </p:cNvPr>
          <p:cNvSpPr>
            <a:spLocks noGrp="1"/>
          </p:cNvSpPr>
          <p:nvPr>
            <p:ph type="title"/>
          </p:nvPr>
        </p:nvSpPr>
        <p:spPr>
          <a:xfrm>
            <a:off x="838200" y="367819"/>
            <a:ext cx="10515600" cy="1325563"/>
          </a:xfrm>
        </p:spPr>
        <p:txBody>
          <a:bodyPr/>
          <a:lstStyle/>
          <a:p>
            <a:r>
              <a:rPr lang="en-GB">
                <a:solidFill>
                  <a:srgbClr val="E85051"/>
                </a:solidFill>
              </a:rPr>
              <a:t>Why not </a:t>
            </a:r>
            <a:r>
              <a:rPr lang="en-GB" i="1">
                <a:solidFill>
                  <a:srgbClr val="E85051"/>
                </a:solidFill>
              </a:rPr>
              <a:t>just</a:t>
            </a:r>
            <a:r>
              <a:rPr lang="en-GB">
                <a:solidFill>
                  <a:srgbClr val="E85051"/>
                </a:solidFill>
              </a:rPr>
              <a:t> memorisation &amp; reproduction?</a:t>
            </a:r>
          </a:p>
        </p:txBody>
      </p:sp>
      <p:pic>
        <p:nvPicPr>
          <p:cNvPr id="33" name="Content Placeholder 32" descr="A screenshot of a computer&#10;&#10;Description automatically generated">
            <a:extLst>
              <a:ext uri="{FF2B5EF4-FFF2-40B4-BE49-F238E27FC236}">
                <a16:creationId xmlns:a16="http://schemas.microsoft.com/office/drawing/2014/main" id="{0C8DD7A2-B714-B5B2-E12C-455B41A93F5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7259"/>
          <a:stretch/>
        </p:blipFill>
        <p:spPr>
          <a:xfrm>
            <a:off x="1986751" y="1499659"/>
            <a:ext cx="9971248" cy="5150096"/>
          </a:xfrm>
        </p:spPr>
      </p:pic>
      <p:pic>
        <p:nvPicPr>
          <p:cNvPr id="3" name="Picture 2" descr="A logo of a tree&#10;&#10;Description automatically generated">
            <a:extLst>
              <a:ext uri="{FF2B5EF4-FFF2-40B4-BE49-F238E27FC236}">
                <a16:creationId xmlns:a16="http://schemas.microsoft.com/office/drawing/2014/main" id="{E6F2663A-813D-9CDD-4F30-B9A5F62ED2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401" y="2951859"/>
            <a:ext cx="1247949" cy="1695687"/>
          </a:xfrm>
          <a:prstGeom prst="rect">
            <a:avLst/>
          </a:prstGeom>
        </p:spPr>
      </p:pic>
    </p:spTree>
    <p:extLst>
      <p:ext uri="{BB962C8B-B14F-4D97-AF65-F5344CB8AC3E}">
        <p14:creationId xmlns:p14="http://schemas.microsoft.com/office/powerpoint/2010/main" val="194885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iagram of a person's head&#10;&#10;Description automatically generated">
            <a:extLst>
              <a:ext uri="{FF2B5EF4-FFF2-40B4-BE49-F238E27FC236}">
                <a16:creationId xmlns:a16="http://schemas.microsoft.com/office/drawing/2014/main" id="{A26676A3-E01F-02D4-31DA-38D3C433C4F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902580" y="184801"/>
            <a:ext cx="2938283" cy="2114654"/>
          </a:xfrm>
        </p:spPr>
      </p:pic>
      <p:pic>
        <p:nvPicPr>
          <p:cNvPr id="15" name="Content Placeholder 14" descr="A diagram of a person's head&#10;&#10;Description automatically generated">
            <a:extLst>
              <a:ext uri="{FF2B5EF4-FFF2-40B4-BE49-F238E27FC236}">
                <a16:creationId xmlns:a16="http://schemas.microsoft.com/office/drawing/2014/main" id="{76807F83-7084-B464-6E2F-B1558343F6E7}"/>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203295" y="332859"/>
            <a:ext cx="8348588" cy="6192281"/>
          </a:xfrm>
        </p:spPr>
      </p:pic>
      <p:pic>
        <p:nvPicPr>
          <p:cNvPr id="17" name="Picture 16" descr="A diagram of a person's head&#10;&#10;Description automatically generated">
            <a:extLst>
              <a:ext uri="{FF2B5EF4-FFF2-40B4-BE49-F238E27FC236}">
                <a16:creationId xmlns:a16="http://schemas.microsoft.com/office/drawing/2014/main" id="{D5785896-5D79-67E8-5BA3-CE9C8735CE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98075" y="2371672"/>
            <a:ext cx="2942788" cy="2114654"/>
          </a:xfrm>
          <a:prstGeom prst="rect">
            <a:avLst/>
          </a:prstGeom>
        </p:spPr>
      </p:pic>
      <p:pic>
        <p:nvPicPr>
          <p:cNvPr id="19" name="Picture 18" descr="A diagram of a person's head&#10;&#10;Description automatically generated">
            <a:extLst>
              <a:ext uri="{FF2B5EF4-FFF2-40B4-BE49-F238E27FC236}">
                <a16:creationId xmlns:a16="http://schemas.microsoft.com/office/drawing/2014/main" id="{FD3C52CA-9AE8-6750-B470-CA4C7E16C6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8075" y="4558544"/>
            <a:ext cx="2942788" cy="2088190"/>
          </a:xfrm>
          <a:prstGeom prst="rect">
            <a:avLst/>
          </a:prstGeom>
        </p:spPr>
      </p:pic>
    </p:spTree>
    <p:extLst>
      <p:ext uri="{BB962C8B-B14F-4D97-AF65-F5344CB8AC3E}">
        <p14:creationId xmlns:p14="http://schemas.microsoft.com/office/powerpoint/2010/main" val="11008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A8BC3D-8DA3-1B07-BFB5-03DA3D9B7FA2}"/>
              </a:ext>
            </a:extLst>
          </p:cNvPr>
          <p:cNvGrpSpPr/>
          <p:nvPr/>
        </p:nvGrpSpPr>
        <p:grpSpPr>
          <a:xfrm>
            <a:off x="3142073" y="81307"/>
            <a:ext cx="8853478" cy="6695386"/>
            <a:chOff x="1669260" y="81068"/>
            <a:chExt cx="8853478" cy="6695386"/>
          </a:xfrm>
        </p:grpSpPr>
        <p:sp>
          <p:nvSpPr>
            <p:cNvPr id="6" name="Rectangle: Rounded Corners 5">
              <a:extLst>
                <a:ext uri="{FF2B5EF4-FFF2-40B4-BE49-F238E27FC236}">
                  <a16:creationId xmlns:a16="http://schemas.microsoft.com/office/drawing/2014/main" id="{FAB91617-5E30-B061-39A8-FB7824304248}"/>
                </a:ext>
              </a:extLst>
            </p:cNvPr>
            <p:cNvSpPr/>
            <p:nvPr/>
          </p:nvSpPr>
          <p:spPr>
            <a:xfrm>
              <a:off x="1669262" y="81068"/>
              <a:ext cx="2989297"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Independent Learning</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set goals for my learning. I use resources to find facts and understand the difference between fact and opinion.</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ask questions of value to myself and my community.  I gather, evaluate, and interpret information to answer my questions.</a:t>
              </a:r>
            </a:p>
            <a:p>
              <a:pPr marL="122467" indent="-122467">
                <a:buFont typeface="Arial" panose="020B0604020202020204" pitchFamily="34" charset="0"/>
                <a:buChar char="•"/>
              </a:pPr>
              <a:r>
                <a:rPr lang="en-GB" sz="571" b="1" dirty="0">
                  <a:solidFill>
                    <a:schemeClr val="tx1"/>
                  </a:solidFill>
                </a:rPr>
                <a:t>Years 7-9</a:t>
              </a:r>
              <a:r>
                <a:rPr lang="en-GB" sz="571" dirty="0">
                  <a:solidFill>
                    <a:schemeClr val="tx1"/>
                  </a:solidFill>
                </a:rPr>
                <a:t> | I own my own learning because I have the skills to pursue meaningful inquiry, evaluate diverse perspectives, challenge misinformation, develop my own conclusions, and learn independently.</a:t>
              </a:r>
            </a:p>
            <a:p>
              <a:pPr marL="122467" indent="-122467">
                <a:buFont typeface="Arial" panose="020B0604020202020204" pitchFamily="34" charset="0"/>
                <a:buChar char="•"/>
              </a:pPr>
              <a:r>
                <a:rPr lang="en-GB" sz="571" b="1" dirty="0">
                  <a:solidFill>
                    <a:schemeClr val="tx1"/>
                  </a:solidFill>
                </a:rPr>
                <a:t>Years 10-13</a:t>
              </a:r>
              <a:r>
                <a:rPr lang="en-GB" sz="571" dirty="0">
                  <a:solidFill>
                    <a:schemeClr val="tx1"/>
                  </a:solidFill>
                </a:rPr>
                <a:t> | I have developed an inquiry stance.  I choose to pursue new ideas and questions by following an inquiry process and using my critical-thinking and creative skills to construct my own understandings.</a:t>
              </a:r>
            </a:p>
          </p:txBody>
        </p:sp>
        <p:sp>
          <p:nvSpPr>
            <p:cNvPr id="7" name="Rectangle: Rounded Corners 6">
              <a:extLst>
                <a:ext uri="{FF2B5EF4-FFF2-40B4-BE49-F238E27FC236}">
                  <a16:creationId xmlns:a16="http://schemas.microsoft.com/office/drawing/2014/main" id="{D9463E3A-D774-5C50-8A8C-EF942E17A6D8}"/>
                </a:ext>
              </a:extLst>
            </p:cNvPr>
            <p:cNvSpPr/>
            <p:nvPr/>
          </p:nvSpPr>
          <p:spPr>
            <a:xfrm>
              <a:off x="1669261" y="1203479"/>
              <a:ext cx="2989299"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Strong Self-Identity</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understand my own strengths and the importance of my own voice. I lead others by example.</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recognize the many facets of my own personal identity and I like who I am.</a:t>
              </a:r>
            </a:p>
            <a:p>
              <a:pPr marL="122467" indent="-122467">
                <a:buFont typeface="Arial" panose="020B0604020202020204" pitchFamily="34" charset="0"/>
                <a:buChar char="•"/>
              </a:pPr>
              <a:r>
                <a:rPr lang="en-GB" sz="571" b="1" dirty="0">
                  <a:solidFill>
                    <a:schemeClr val="tx1"/>
                  </a:solidFill>
                </a:rPr>
                <a:t>Year 7-9</a:t>
              </a:r>
              <a:r>
                <a:rPr lang="en-GB" sz="571" dirty="0">
                  <a:solidFill>
                    <a:schemeClr val="tx1"/>
                  </a:solidFill>
                </a:rPr>
                <a:t> | I have developed the aspects of my personal identity that are the most satisfying, identity-confirming, and culturally responsive.</a:t>
              </a:r>
            </a:p>
            <a:p>
              <a:pPr marL="122467" indent="-122467">
                <a:buFont typeface="Arial" panose="020B0604020202020204" pitchFamily="34" charset="0"/>
                <a:buChar char="•"/>
              </a:pPr>
              <a:r>
                <a:rPr lang="en-GB" sz="571" b="1" dirty="0">
                  <a:solidFill>
                    <a:schemeClr val="tx1"/>
                  </a:solidFill>
                </a:rPr>
                <a:t>Year 10-13</a:t>
              </a:r>
              <a:r>
                <a:rPr lang="en-GB" sz="571" dirty="0">
                  <a:solidFill>
                    <a:schemeClr val="tx1"/>
                  </a:solidFill>
                </a:rPr>
                <a:t> | I respect myself. I am comfortable with who I am and accept others for who they are.</a:t>
              </a:r>
            </a:p>
          </p:txBody>
        </p:sp>
        <p:sp>
          <p:nvSpPr>
            <p:cNvPr id="8" name="Rectangle: Rounded Corners 7">
              <a:extLst>
                <a:ext uri="{FF2B5EF4-FFF2-40B4-BE49-F238E27FC236}">
                  <a16:creationId xmlns:a16="http://schemas.microsoft.com/office/drawing/2014/main" id="{76D75150-F01F-D024-73CD-37601B00C25B}"/>
                </a:ext>
              </a:extLst>
            </p:cNvPr>
            <p:cNvSpPr/>
            <p:nvPr/>
          </p:nvSpPr>
          <p:spPr>
            <a:xfrm>
              <a:off x="1669262" y="2323556"/>
              <a:ext cx="2989299"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Social and Emotional</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take actions and help build my community by paying attention to my own feelings and the feelings of others.</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care about other people’s ideas and opinions and interact with them positively and responsibly both in person and online.</a:t>
              </a:r>
            </a:p>
            <a:p>
              <a:pPr marL="122467" indent="-122467">
                <a:buFont typeface="Arial" panose="020B0604020202020204" pitchFamily="34" charset="0"/>
                <a:buChar char="•"/>
              </a:pPr>
              <a:r>
                <a:rPr lang="en-GB" sz="571" b="1" dirty="0">
                  <a:solidFill>
                    <a:schemeClr val="tx1"/>
                  </a:solidFill>
                </a:rPr>
                <a:t>Year 7-9</a:t>
              </a:r>
              <a:r>
                <a:rPr lang="en-GB" sz="571" dirty="0">
                  <a:solidFill>
                    <a:schemeClr val="tx1"/>
                  </a:solidFill>
                </a:rPr>
                <a:t> | I build trusting relationships with diverse peers and adults through collaboration and communication.</a:t>
              </a:r>
            </a:p>
            <a:p>
              <a:pPr marL="122467" indent="-122467">
                <a:buFont typeface="Arial" panose="020B0604020202020204" pitchFamily="34" charset="0"/>
                <a:buChar char="•"/>
              </a:pPr>
              <a:r>
                <a:rPr lang="en-GB" sz="571" b="1" dirty="0">
                  <a:solidFill>
                    <a:schemeClr val="tx1"/>
                  </a:solidFill>
                </a:rPr>
                <a:t>Year 10-13</a:t>
              </a:r>
              <a:r>
                <a:rPr lang="en-GB" sz="571" dirty="0">
                  <a:solidFill>
                    <a:schemeClr val="tx1"/>
                  </a:solidFill>
                </a:rPr>
                <a:t> | I am empathetic.  I maintain healthy and mature relationships with my peers and my community.</a:t>
              </a:r>
              <a:endParaRPr lang="en-GB" sz="571" b="1" dirty="0">
                <a:solidFill>
                  <a:schemeClr val="tx1"/>
                </a:solidFill>
              </a:endParaRPr>
            </a:p>
          </p:txBody>
        </p:sp>
        <p:sp>
          <p:nvSpPr>
            <p:cNvPr id="9" name="Rectangle: Rounded Corners 8">
              <a:extLst>
                <a:ext uri="{FF2B5EF4-FFF2-40B4-BE49-F238E27FC236}">
                  <a16:creationId xmlns:a16="http://schemas.microsoft.com/office/drawing/2014/main" id="{7EA58546-72C1-11A5-52EE-440A3361200E}"/>
                </a:ext>
              </a:extLst>
            </p:cNvPr>
            <p:cNvSpPr/>
            <p:nvPr/>
          </p:nvSpPr>
          <p:spPr>
            <a:xfrm>
              <a:off x="1669261" y="3443632"/>
              <a:ext cx="2989301"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Cultural Responsiveness</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value the uniqueness of each person and learn from my own experiences and the experiences of others.</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engage in difficult conversations, respect cultural differences, and seek diverse opinions.</a:t>
              </a:r>
            </a:p>
            <a:p>
              <a:pPr marL="122467" indent="-122467">
                <a:buFont typeface="Arial" panose="020B0604020202020204" pitchFamily="34" charset="0"/>
                <a:buChar char="•"/>
              </a:pPr>
              <a:r>
                <a:rPr lang="en-GB" sz="571" b="1" dirty="0">
                  <a:solidFill>
                    <a:schemeClr val="tx1"/>
                  </a:solidFill>
                </a:rPr>
                <a:t>Year 7-9</a:t>
              </a:r>
              <a:r>
                <a:rPr lang="en-GB" sz="571" dirty="0">
                  <a:solidFill>
                    <a:schemeClr val="tx1"/>
                  </a:solidFill>
                </a:rPr>
                <a:t> | I demonstrate respect for diverse people and perspectives.</a:t>
              </a:r>
            </a:p>
            <a:p>
              <a:pPr marL="122467" indent="-122467">
                <a:buFont typeface="Arial" panose="020B0604020202020204" pitchFamily="34" charset="0"/>
                <a:buChar char="•"/>
              </a:pPr>
              <a:r>
                <a:rPr lang="en-GB" sz="571" b="1" dirty="0">
                  <a:solidFill>
                    <a:schemeClr val="tx1"/>
                  </a:solidFill>
                </a:rPr>
                <a:t>Year 10-13</a:t>
              </a:r>
              <a:r>
                <a:rPr lang="en-GB" sz="571" dirty="0">
                  <a:solidFill>
                    <a:schemeClr val="tx1"/>
                  </a:solidFill>
                </a:rPr>
                <a:t> | I actively seek multiple perspectives.  I challenge inequity when I see it because I understand the dynamics of bias, power, and privilege.</a:t>
              </a:r>
              <a:endParaRPr lang="en-GB" sz="571" b="1" dirty="0">
                <a:solidFill>
                  <a:schemeClr val="tx1"/>
                </a:solidFill>
              </a:endParaRPr>
            </a:p>
          </p:txBody>
        </p:sp>
        <p:sp>
          <p:nvSpPr>
            <p:cNvPr id="10" name="Rectangle: Rounded Corners 9">
              <a:extLst>
                <a:ext uri="{FF2B5EF4-FFF2-40B4-BE49-F238E27FC236}">
                  <a16:creationId xmlns:a16="http://schemas.microsoft.com/office/drawing/2014/main" id="{10D80009-9F68-E9EC-54E9-F7A58EAF6164}"/>
                </a:ext>
              </a:extLst>
            </p:cNvPr>
            <p:cNvSpPr/>
            <p:nvPr/>
          </p:nvSpPr>
          <p:spPr>
            <a:xfrm>
              <a:off x="1669260" y="4577179"/>
              <a:ext cx="2989302"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Voice and Agency</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know how and when to share my ideas because I know my voice can change things.</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am confident in expressing my own opinion and respecting the ideas of others.</a:t>
              </a:r>
            </a:p>
            <a:p>
              <a:pPr marL="122467" indent="-122467">
                <a:buFont typeface="Arial" panose="020B0604020202020204" pitchFamily="34" charset="0"/>
                <a:buChar char="•"/>
              </a:pPr>
              <a:r>
                <a:rPr lang="en-GB" sz="571" b="1" dirty="0">
                  <a:solidFill>
                    <a:schemeClr val="tx1"/>
                  </a:solidFill>
                </a:rPr>
                <a:t>Year 7-9</a:t>
              </a:r>
              <a:r>
                <a:rPr lang="en-GB" sz="571" dirty="0">
                  <a:solidFill>
                    <a:schemeClr val="tx1"/>
                  </a:solidFill>
                </a:rPr>
                <a:t> | I confidently express myself in a way that is unique to me and effective in communicating my knowledge, opinions, and ideas to different audiences.</a:t>
              </a:r>
            </a:p>
            <a:p>
              <a:pPr marL="122467" indent="-122467">
                <a:buFont typeface="Arial" panose="020B0604020202020204" pitchFamily="34" charset="0"/>
                <a:buChar char="•"/>
              </a:pPr>
              <a:r>
                <a:rPr lang="en-GB" sz="571" b="1" dirty="0">
                  <a:solidFill>
                    <a:schemeClr val="tx1"/>
                  </a:solidFill>
                </a:rPr>
                <a:t>Year 10-13</a:t>
              </a:r>
              <a:r>
                <a:rPr lang="en-GB" sz="571" dirty="0">
                  <a:solidFill>
                    <a:schemeClr val="tx1"/>
                  </a:solidFill>
                </a:rPr>
                <a:t> | I have the self-confidence to speak my mind, the agency to make informed decisions, and the leadership to collaborate with others to solve problems and take action.</a:t>
              </a:r>
              <a:endParaRPr lang="en-GB" sz="571" b="1" dirty="0">
                <a:solidFill>
                  <a:schemeClr val="tx1"/>
                </a:solidFill>
              </a:endParaRPr>
            </a:p>
          </p:txBody>
        </p:sp>
        <p:sp>
          <p:nvSpPr>
            <p:cNvPr id="11" name="Rectangle: Rounded Corners 10">
              <a:extLst>
                <a:ext uri="{FF2B5EF4-FFF2-40B4-BE49-F238E27FC236}">
                  <a16:creationId xmlns:a16="http://schemas.microsoft.com/office/drawing/2014/main" id="{C72C035B-7B33-326F-AE0A-379484473F12}"/>
                </a:ext>
              </a:extLst>
            </p:cNvPr>
            <p:cNvSpPr/>
            <p:nvPr/>
          </p:nvSpPr>
          <p:spPr>
            <a:xfrm>
              <a:off x="1669260" y="5705387"/>
              <a:ext cx="2989304" cy="107106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Growth Mindset</a:t>
              </a:r>
            </a:p>
            <a:p>
              <a:pPr marL="122467" indent="-122467">
                <a:buFont typeface="Arial" panose="020B0604020202020204" pitchFamily="34" charset="0"/>
                <a:buChar char="•"/>
              </a:pPr>
              <a:r>
                <a:rPr lang="en-GB" sz="571" b="1" dirty="0">
                  <a:solidFill>
                    <a:schemeClr val="tx1"/>
                  </a:solidFill>
                </a:rPr>
                <a:t>Year 1-3 </a:t>
              </a:r>
              <a:r>
                <a:rPr lang="en-GB" sz="571" dirty="0">
                  <a:solidFill>
                    <a:schemeClr val="tx1"/>
                  </a:solidFill>
                </a:rPr>
                <a:t>| I am in charge of myself. I am excited about taking risks and following my own curiosity to learn new things.</a:t>
              </a:r>
            </a:p>
            <a:p>
              <a:pPr marL="122467" indent="-122467">
                <a:buFont typeface="Arial" panose="020B0604020202020204" pitchFamily="34" charset="0"/>
                <a:buChar char="•"/>
              </a:pPr>
              <a:r>
                <a:rPr lang="en-GB" sz="571" b="1" dirty="0">
                  <a:solidFill>
                    <a:schemeClr val="tx1"/>
                  </a:solidFill>
                </a:rPr>
                <a:t>Year 4-6 </a:t>
              </a:r>
              <a:r>
                <a:rPr lang="en-GB" sz="571" dirty="0">
                  <a:solidFill>
                    <a:schemeClr val="tx1"/>
                  </a:solidFill>
                </a:rPr>
                <a:t>| I am willing to fail, learn from failure, and change my mind when I learn new information.</a:t>
              </a:r>
            </a:p>
            <a:p>
              <a:pPr marL="122467" indent="-122467">
                <a:buFont typeface="Arial" panose="020B0604020202020204" pitchFamily="34" charset="0"/>
                <a:buChar char="•"/>
              </a:pPr>
              <a:r>
                <a:rPr lang="en-GB" sz="571" b="1" dirty="0">
                  <a:solidFill>
                    <a:schemeClr val="tx1"/>
                  </a:solidFill>
                </a:rPr>
                <a:t>Year 7-9</a:t>
              </a:r>
              <a:r>
                <a:rPr lang="en-GB" sz="571" dirty="0">
                  <a:solidFill>
                    <a:schemeClr val="tx1"/>
                  </a:solidFill>
                </a:rPr>
                <a:t> | I am persistent and keep learning.  I explore opportunities to prepare for the future.</a:t>
              </a:r>
            </a:p>
            <a:p>
              <a:pPr marL="122467" indent="-122467">
                <a:buFont typeface="Arial" panose="020B0604020202020204" pitchFamily="34" charset="0"/>
                <a:buChar char="•"/>
              </a:pPr>
              <a:r>
                <a:rPr lang="en-GB" sz="571" b="1" dirty="0">
                  <a:solidFill>
                    <a:schemeClr val="tx1"/>
                  </a:solidFill>
                </a:rPr>
                <a:t>Year 10-13</a:t>
              </a:r>
              <a:r>
                <a:rPr lang="en-GB" sz="571" dirty="0">
                  <a:solidFill>
                    <a:schemeClr val="tx1"/>
                  </a:solidFill>
                </a:rPr>
                <a:t> | I am receptive to new ideas and see mistakes and challenges to my own assumptions as new opportunities to learn.  I use information and technology to address personal issues and investigate opportunities for the future.</a:t>
              </a:r>
              <a:endParaRPr lang="en-GB" sz="571" b="1" dirty="0">
                <a:solidFill>
                  <a:schemeClr val="tx1"/>
                </a:solidFill>
              </a:endParaRPr>
            </a:p>
          </p:txBody>
        </p:sp>
        <p:sp>
          <p:nvSpPr>
            <p:cNvPr id="12" name="Rectangle: Rounded Corners 11">
              <a:extLst>
                <a:ext uri="{FF2B5EF4-FFF2-40B4-BE49-F238E27FC236}">
                  <a16:creationId xmlns:a16="http://schemas.microsoft.com/office/drawing/2014/main" id="{762048FE-A59D-747D-AC05-8D1C9E1AC27D}"/>
                </a:ext>
              </a:extLst>
            </p:cNvPr>
            <p:cNvSpPr/>
            <p:nvPr/>
          </p:nvSpPr>
          <p:spPr>
            <a:xfrm>
              <a:off x="7692897" y="815204"/>
              <a:ext cx="2829837" cy="37117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Vision</a:t>
              </a:r>
            </a:p>
            <a:p>
              <a:r>
                <a:rPr lang="en-GB" sz="571" dirty="0">
                  <a:solidFill>
                    <a:schemeClr val="tx1"/>
                  </a:solidFill>
                </a:rPr>
                <a:t>To create a leading British international school, through a unique blend of traditional values and innovative approaches to education.</a:t>
              </a:r>
            </a:p>
          </p:txBody>
        </p:sp>
        <p:sp>
          <p:nvSpPr>
            <p:cNvPr id="13" name="Rectangle: Rounded Corners 12">
              <a:extLst>
                <a:ext uri="{FF2B5EF4-FFF2-40B4-BE49-F238E27FC236}">
                  <a16:creationId xmlns:a16="http://schemas.microsoft.com/office/drawing/2014/main" id="{0F2CF0BB-9A02-55ED-1802-E6C86FB6D789}"/>
                </a:ext>
              </a:extLst>
            </p:cNvPr>
            <p:cNvSpPr/>
            <p:nvPr/>
          </p:nvSpPr>
          <p:spPr>
            <a:xfrm>
              <a:off x="7692897" y="1234516"/>
              <a:ext cx="2829837" cy="103186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Mission</a:t>
              </a:r>
              <a:endParaRPr lang="en-GB" sz="571" dirty="0">
                <a:solidFill>
                  <a:schemeClr val="tx1"/>
                </a:solidFill>
              </a:endParaRPr>
            </a:p>
            <a:p>
              <a:pPr marL="122467" indent="-122467">
                <a:buFont typeface="Arial" panose="020B0604020202020204" pitchFamily="34" charset="0"/>
                <a:buChar char="•"/>
              </a:pPr>
              <a:r>
                <a:rPr lang="en-GB" sz="571" dirty="0">
                  <a:solidFill>
                    <a:schemeClr val="tx1"/>
                  </a:solidFill>
                </a:rPr>
                <a:t>We will create a community of learning within a safe, secure and happy environment where our children are inspired, challenged and supported in all they do.</a:t>
              </a:r>
            </a:p>
            <a:p>
              <a:pPr marL="122467" indent="-122467">
                <a:buFont typeface="Arial" panose="020B0604020202020204" pitchFamily="34" charset="0"/>
                <a:buChar char="•"/>
              </a:pPr>
              <a:r>
                <a:rPr lang="en-GB" sz="571" dirty="0">
                  <a:solidFill>
                    <a:schemeClr val="tx1"/>
                  </a:solidFill>
                </a:rPr>
                <a:t>Our passion for learning and teaching will light a fire in the hearts and minds of our students, as will our warmth, humanity and transparency.</a:t>
              </a:r>
            </a:p>
            <a:p>
              <a:pPr marL="122467" indent="-122467">
                <a:buFont typeface="Arial" panose="020B0604020202020204" pitchFamily="34" charset="0"/>
                <a:buChar char="•"/>
              </a:pPr>
              <a:r>
                <a:rPr lang="en-GB" sz="571" dirty="0">
                  <a:solidFill>
                    <a:schemeClr val="tx1"/>
                  </a:solidFill>
                </a:rPr>
                <a:t>Student achievement will be limitless, and they will leave with the confidence and capability that will equip them for every facet of adult life as a global citizen.</a:t>
              </a:r>
            </a:p>
            <a:p>
              <a:pPr marL="122467" indent="-122467">
                <a:buFont typeface="Arial" panose="020B0604020202020204" pitchFamily="34" charset="0"/>
                <a:buChar char="•"/>
              </a:pPr>
              <a:r>
                <a:rPr lang="en-GB" sz="571" dirty="0">
                  <a:solidFill>
                    <a:schemeClr val="tx1"/>
                  </a:solidFill>
                </a:rPr>
                <a:t>Students will be aware of their indebtedness to society and the nature and responsibility of their privilege.</a:t>
              </a:r>
            </a:p>
          </p:txBody>
        </p:sp>
        <p:sp>
          <p:nvSpPr>
            <p:cNvPr id="14" name="Rectangle: Rounded Corners 13">
              <a:extLst>
                <a:ext uri="{FF2B5EF4-FFF2-40B4-BE49-F238E27FC236}">
                  <a16:creationId xmlns:a16="http://schemas.microsoft.com/office/drawing/2014/main" id="{F10247D5-3322-1617-4ACC-0481D5D615DF}"/>
                </a:ext>
              </a:extLst>
            </p:cNvPr>
            <p:cNvSpPr/>
            <p:nvPr/>
          </p:nvSpPr>
          <p:spPr>
            <a:xfrm>
              <a:off x="7692897" y="2323556"/>
              <a:ext cx="2829837" cy="99952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Individual Values</a:t>
              </a:r>
            </a:p>
            <a:p>
              <a:r>
                <a:rPr lang="en-GB" sz="571" dirty="0">
                  <a:solidFill>
                    <a:schemeClr val="tx1"/>
                  </a:solidFill>
                </a:rPr>
                <a:t>We want our children to grow into well-rounded, self-assured, adults, capable of navigating complex social and cultural environments in a confident manner. Our children will face challenges throughout their lives, and we want to enable them to learn how to persevere and make appropriate decisions in a range of situations, developing into life-long learners, who can lead and take responsibility for themselves and others within their community. Our hope is that the students at Hartland International School will be able to demonstrate the following values through a  Passion for Excellence , which develops in them a desire to exceed expectations and deliver the extraordinary:</a:t>
              </a:r>
            </a:p>
          </p:txBody>
        </p:sp>
        <p:sp>
          <p:nvSpPr>
            <p:cNvPr id="15" name="Rectangle: Rounded Corners 14">
              <a:extLst>
                <a:ext uri="{FF2B5EF4-FFF2-40B4-BE49-F238E27FC236}">
                  <a16:creationId xmlns:a16="http://schemas.microsoft.com/office/drawing/2014/main" id="{17AA4324-259C-B488-EFA1-AAFAD1C12A58}"/>
                </a:ext>
              </a:extLst>
            </p:cNvPr>
            <p:cNvSpPr/>
            <p:nvPr/>
          </p:nvSpPr>
          <p:spPr>
            <a:xfrm>
              <a:off x="7692896" y="3376914"/>
              <a:ext cx="2829840"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1. Leadership</a:t>
              </a:r>
              <a:r>
                <a:rPr lang="en-GB" sz="571" dirty="0">
                  <a:solidFill>
                    <a:schemeClr val="tx1"/>
                  </a:solidFill>
                </a:rPr>
                <a:t> – providing vision and direction.</a:t>
              </a:r>
            </a:p>
          </p:txBody>
        </p:sp>
        <p:sp>
          <p:nvSpPr>
            <p:cNvPr id="16" name="Rectangle: Rounded Corners 15">
              <a:extLst>
                <a:ext uri="{FF2B5EF4-FFF2-40B4-BE49-F238E27FC236}">
                  <a16:creationId xmlns:a16="http://schemas.microsoft.com/office/drawing/2014/main" id="{0905A19C-6BBA-5EBF-85F7-DB78D4EABE58}"/>
                </a:ext>
              </a:extLst>
            </p:cNvPr>
            <p:cNvSpPr/>
            <p:nvPr/>
          </p:nvSpPr>
          <p:spPr>
            <a:xfrm>
              <a:off x="7692898" y="3661907"/>
              <a:ext cx="2829840"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2. Integrity and Honesty</a:t>
              </a:r>
              <a:r>
                <a:rPr lang="en-GB" sz="571" dirty="0">
                  <a:solidFill>
                    <a:schemeClr val="tx1"/>
                  </a:solidFill>
                </a:rPr>
                <a:t> – upholding truth and having strong moral principles.</a:t>
              </a:r>
            </a:p>
          </p:txBody>
        </p:sp>
        <p:sp>
          <p:nvSpPr>
            <p:cNvPr id="17" name="Rectangle: Rounded Corners 16">
              <a:extLst>
                <a:ext uri="{FF2B5EF4-FFF2-40B4-BE49-F238E27FC236}">
                  <a16:creationId xmlns:a16="http://schemas.microsoft.com/office/drawing/2014/main" id="{E76918B6-7B55-4592-5B64-8EA7FDED7D54}"/>
                </a:ext>
              </a:extLst>
            </p:cNvPr>
            <p:cNvSpPr/>
            <p:nvPr/>
          </p:nvSpPr>
          <p:spPr>
            <a:xfrm>
              <a:off x="7692898" y="3950155"/>
              <a:ext cx="2829840"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3. Commitment</a:t>
              </a:r>
              <a:r>
                <a:rPr lang="en-GB" sz="571" dirty="0">
                  <a:solidFill>
                    <a:schemeClr val="tx1"/>
                  </a:solidFill>
                </a:rPr>
                <a:t> – taking responsibility for actions and continuous self-improvement.</a:t>
              </a:r>
            </a:p>
          </p:txBody>
        </p:sp>
        <p:sp>
          <p:nvSpPr>
            <p:cNvPr id="18" name="Rectangle: Rounded Corners 17">
              <a:extLst>
                <a:ext uri="{FF2B5EF4-FFF2-40B4-BE49-F238E27FC236}">
                  <a16:creationId xmlns:a16="http://schemas.microsoft.com/office/drawing/2014/main" id="{4FD76E58-3D10-5E44-05F7-FE8BADD92A76}"/>
                </a:ext>
              </a:extLst>
            </p:cNvPr>
            <p:cNvSpPr/>
            <p:nvPr/>
          </p:nvSpPr>
          <p:spPr>
            <a:xfrm>
              <a:off x="7692898" y="4235148"/>
              <a:ext cx="2829839"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4. Empathy</a:t>
              </a:r>
              <a:r>
                <a:rPr lang="en-GB" sz="571" dirty="0">
                  <a:solidFill>
                    <a:schemeClr val="tx1"/>
                  </a:solidFill>
                </a:rPr>
                <a:t> – understanding and celebrating differences.</a:t>
              </a:r>
            </a:p>
          </p:txBody>
        </p:sp>
        <p:sp>
          <p:nvSpPr>
            <p:cNvPr id="19" name="Rectangle: Rounded Corners 18">
              <a:extLst>
                <a:ext uri="{FF2B5EF4-FFF2-40B4-BE49-F238E27FC236}">
                  <a16:creationId xmlns:a16="http://schemas.microsoft.com/office/drawing/2014/main" id="{3BAB7049-6F6F-319A-0E99-E88DE8FF0FB1}"/>
                </a:ext>
              </a:extLst>
            </p:cNvPr>
            <p:cNvSpPr/>
            <p:nvPr/>
          </p:nvSpPr>
          <p:spPr>
            <a:xfrm>
              <a:off x="7692898" y="4520141"/>
              <a:ext cx="2829839"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5. Problem solving</a:t>
              </a:r>
              <a:r>
                <a:rPr lang="en-GB" sz="571" dirty="0">
                  <a:solidFill>
                    <a:schemeClr val="tx1"/>
                  </a:solidFill>
                </a:rPr>
                <a:t> – engaging in analytical and critical thinking.</a:t>
              </a:r>
            </a:p>
          </p:txBody>
        </p:sp>
        <p:sp>
          <p:nvSpPr>
            <p:cNvPr id="20" name="Rectangle: Rounded Corners 19">
              <a:extLst>
                <a:ext uri="{FF2B5EF4-FFF2-40B4-BE49-F238E27FC236}">
                  <a16:creationId xmlns:a16="http://schemas.microsoft.com/office/drawing/2014/main" id="{783C75D0-C120-949C-BB62-6599D9EC3E72}"/>
                </a:ext>
              </a:extLst>
            </p:cNvPr>
            <p:cNvSpPr/>
            <p:nvPr/>
          </p:nvSpPr>
          <p:spPr>
            <a:xfrm>
              <a:off x="7692898" y="4805134"/>
              <a:ext cx="2829839"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6. Creativity</a:t>
              </a:r>
              <a:r>
                <a:rPr lang="en-GB" sz="571" dirty="0">
                  <a:solidFill>
                    <a:schemeClr val="tx1"/>
                  </a:solidFill>
                </a:rPr>
                <a:t> – developing original ideas that have value.</a:t>
              </a:r>
            </a:p>
          </p:txBody>
        </p:sp>
        <p:sp>
          <p:nvSpPr>
            <p:cNvPr id="21" name="Rectangle: Rounded Corners 20">
              <a:extLst>
                <a:ext uri="{FF2B5EF4-FFF2-40B4-BE49-F238E27FC236}">
                  <a16:creationId xmlns:a16="http://schemas.microsoft.com/office/drawing/2014/main" id="{0F15DF64-A9D1-551A-06C9-EC7D244971AF}"/>
                </a:ext>
              </a:extLst>
            </p:cNvPr>
            <p:cNvSpPr/>
            <p:nvPr/>
          </p:nvSpPr>
          <p:spPr>
            <a:xfrm>
              <a:off x="7692898" y="5090127"/>
              <a:ext cx="2829839"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7. Resilience</a:t>
              </a:r>
              <a:r>
                <a:rPr lang="en-GB" sz="571" dirty="0">
                  <a:solidFill>
                    <a:schemeClr val="tx1"/>
                  </a:solidFill>
                </a:rPr>
                <a:t> – persevering through challenges.</a:t>
              </a:r>
            </a:p>
          </p:txBody>
        </p:sp>
        <p:sp>
          <p:nvSpPr>
            <p:cNvPr id="22" name="Rectangle: Rounded Corners 21">
              <a:extLst>
                <a:ext uri="{FF2B5EF4-FFF2-40B4-BE49-F238E27FC236}">
                  <a16:creationId xmlns:a16="http://schemas.microsoft.com/office/drawing/2014/main" id="{DC7D2916-8047-AAE7-485F-1696B58FF876}"/>
                </a:ext>
              </a:extLst>
            </p:cNvPr>
            <p:cNvSpPr/>
            <p:nvPr/>
          </p:nvSpPr>
          <p:spPr>
            <a:xfrm>
              <a:off x="7692897" y="5375120"/>
              <a:ext cx="2829838"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8. Decision making</a:t>
              </a:r>
              <a:r>
                <a:rPr lang="en-GB" sz="571" dirty="0">
                  <a:solidFill>
                    <a:schemeClr val="tx1"/>
                  </a:solidFill>
                </a:rPr>
                <a:t> – conducting open-minded review and selection.</a:t>
              </a:r>
            </a:p>
          </p:txBody>
        </p:sp>
        <p:sp>
          <p:nvSpPr>
            <p:cNvPr id="23" name="Rectangle: Rounded Corners 22">
              <a:extLst>
                <a:ext uri="{FF2B5EF4-FFF2-40B4-BE49-F238E27FC236}">
                  <a16:creationId xmlns:a16="http://schemas.microsoft.com/office/drawing/2014/main" id="{CD725101-FFA9-1493-8E22-E63019C6C718}"/>
                </a:ext>
              </a:extLst>
            </p:cNvPr>
            <p:cNvSpPr/>
            <p:nvPr/>
          </p:nvSpPr>
          <p:spPr>
            <a:xfrm>
              <a:off x="7692897" y="5661818"/>
              <a:ext cx="2829837"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9. Collaboration</a:t>
              </a:r>
              <a:r>
                <a:rPr lang="en-GB" sz="571" dirty="0">
                  <a:solidFill>
                    <a:schemeClr val="tx1"/>
                  </a:solidFill>
                </a:rPr>
                <a:t> – working with others to achieve greater goals.</a:t>
              </a:r>
            </a:p>
          </p:txBody>
        </p:sp>
        <p:sp>
          <p:nvSpPr>
            <p:cNvPr id="24" name="Rectangle: Rounded Corners 23">
              <a:extLst>
                <a:ext uri="{FF2B5EF4-FFF2-40B4-BE49-F238E27FC236}">
                  <a16:creationId xmlns:a16="http://schemas.microsoft.com/office/drawing/2014/main" id="{ECF2567C-C6CC-8B2A-E96F-683B4D77769B}"/>
                </a:ext>
              </a:extLst>
            </p:cNvPr>
            <p:cNvSpPr/>
            <p:nvPr/>
          </p:nvSpPr>
          <p:spPr>
            <a:xfrm>
              <a:off x="7692898" y="5950313"/>
              <a:ext cx="2829836" cy="2235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71" b="1" dirty="0">
                  <a:solidFill>
                    <a:schemeClr val="tx1"/>
                  </a:solidFill>
                </a:rPr>
                <a:t>10. Global Citizenship</a:t>
              </a:r>
              <a:r>
                <a:rPr lang="en-GB" sz="571" dirty="0">
                  <a:solidFill>
                    <a:schemeClr val="tx1"/>
                  </a:solidFill>
                </a:rPr>
                <a:t> – undertaking sustainable and ethical community service.</a:t>
              </a:r>
            </a:p>
          </p:txBody>
        </p:sp>
        <p:cxnSp>
          <p:nvCxnSpPr>
            <p:cNvPr id="26" name="Straight Connector 25">
              <a:extLst>
                <a:ext uri="{FF2B5EF4-FFF2-40B4-BE49-F238E27FC236}">
                  <a16:creationId xmlns:a16="http://schemas.microsoft.com/office/drawing/2014/main" id="{122FD15C-8B66-FBCC-7ADD-7D8303F1C442}"/>
                </a:ext>
              </a:extLst>
            </p:cNvPr>
            <p:cNvCxnSpPr>
              <a:cxnSpLocks/>
              <a:stCxn id="15" idx="1"/>
              <a:endCxn id="7" idx="3"/>
            </p:cNvCxnSpPr>
            <p:nvPr/>
          </p:nvCxnSpPr>
          <p:spPr>
            <a:xfrm flipH="1" flipV="1">
              <a:off x="4658559" y="1739013"/>
              <a:ext cx="3034337" cy="1749666"/>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81BB22D0-97FE-D9DE-EFD2-619F657320ED}"/>
                </a:ext>
              </a:extLst>
            </p:cNvPr>
            <p:cNvCxnSpPr>
              <a:cxnSpLocks/>
              <a:stCxn id="17" idx="1"/>
              <a:endCxn id="11" idx="3"/>
            </p:cNvCxnSpPr>
            <p:nvPr/>
          </p:nvCxnSpPr>
          <p:spPr>
            <a:xfrm flipH="1">
              <a:off x="4658564" y="4061921"/>
              <a:ext cx="3034334" cy="2178999"/>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FBEACDF8-D00F-2E37-4A9C-FF76F5F540B2}"/>
                </a:ext>
              </a:extLst>
            </p:cNvPr>
            <p:cNvCxnSpPr>
              <a:cxnSpLocks/>
              <a:stCxn id="18" idx="1"/>
              <a:endCxn id="9" idx="3"/>
            </p:cNvCxnSpPr>
            <p:nvPr/>
          </p:nvCxnSpPr>
          <p:spPr>
            <a:xfrm flipH="1" flipV="1">
              <a:off x="4658562" y="3979166"/>
              <a:ext cx="3034336" cy="36774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497345AB-C4E0-B236-E5AA-7D23EACA505A}"/>
                </a:ext>
              </a:extLst>
            </p:cNvPr>
            <p:cNvCxnSpPr>
              <a:cxnSpLocks/>
              <a:stCxn id="22" idx="1"/>
              <a:endCxn id="6" idx="3"/>
            </p:cNvCxnSpPr>
            <p:nvPr/>
          </p:nvCxnSpPr>
          <p:spPr>
            <a:xfrm flipH="1" flipV="1">
              <a:off x="4658559" y="616602"/>
              <a:ext cx="3034337" cy="4870284"/>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C41EE2AC-0163-0B6F-8B2A-AA6AA48FF621}"/>
                </a:ext>
              </a:extLst>
            </p:cNvPr>
            <p:cNvCxnSpPr>
              <a:cxnSpLocks/>
              <a:stCxn id="23" idx="1"/>
              <a:endCxn id="8" idx="3"/>
            </p:cNvCxnSpPr>
            <p:nvPr/>
          </p:nvCxnSpPr>
          <p:spPr>
            <a:xfrm flipH="1" flipV="1">
              <a:off x="4658561" y="2859089"/>
              <a:ext cx="3034336" cy="2914494"/>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AF51DB97-B49F-2C4C-4064-F5B47FC823BA}"/>
                </a:ext>
              </a:extLst>
            </p:cNvPr>
            <p:cNvCxnSpPr>
              <a:cxnSpLocks/>
              <a:stCxn id="21" idx="1"/>
              <a:endCxn id="11" idx="3"/>
            </p:cNvCxnSpPr>
            <p:nvPr/>
          </p:nvCxnSpPr>
          <p:spPr>
            <a:xfrm flipH="1">
              <a:off x="4658564" y="5201892"/>
              <a:ext cx="3034334" cy="1039028"/>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a:extLst>
                <a:ext uri="{FF2B5EF4-FFF2-40B4-BE49-F238E27FC236}">
                  <a16:creationId xmlns:a16="http://schemas.microsoft.com/office/drawing/2014/main" id="{38D03F9E-D895-828B-A215-B2C7FA86E0E7}"/>
                </a:ext>
              </a:extLst>
            </p:cNvPr>
            <p:cNvCxnSpPr>
              <a:cxnSpLocks/>
              <a:stCxn id="15" idx="1"/>
              <a:endCxn id="10" idx="3"/>
            </p:cNvCxnSpPr>
            <p:nvPr/>
          </p:nvCxnSpPr>
          <p:spPr>
            <a:xfrm flipH="1">
              <a:off x="4658562" y="3488679"/>
              <a:ext cx="3034334" cy="16240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88EB790-EF72-712C-D038-49DF3F835B11}"/>
                </a:ext>
              </a:extLst>
            </p:cNvPr>
            <p:cNvCxnSpPr>
              <a:cxnSpLocks/>
              <a:stCxn id="20" idx="1"/>
              <a:endCxn id="6" idx="3"/>
            </p:cNvCxnSpPr>
            <p:nvPr/>
          </p:nvCxnSpPr>
          <p:spPr>
            <a:xfrm flipH="1" flipV="1">
              <a:off x="4658559" y="616602"/>
              <a:ext cx="3034339" cy="43002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39B8FBC-ADC8-9768-A267-4F4993F910D1}"/>
                </a:ext>
              </a:extLst>
            </p:cNvPr>
            <p:cNvCxnSpPr>
              <a:cxnSpLocks/>
              <a:stCxn id="19" idx="1"/>
              <a:endCxn id="6" idx="3"/>
            </p:cNvCxnSpPr>
            <p:nvPr/>
          </p:nvCxnSpPr>
          <p:spPr>
            <a:xfrm flipH="1" flipV="1">
              <a:off x="4658559" y="616602"/>
              <a:ext cx="3034339" cy="40153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FECC119-F837-2221-99FB-9F40D2D35242}"/>
                </a:ext>
              </a:extLst>
            </p:cNvPr>
            <p:cNvCxnSpPr>
              <a:cxnSpLocks/>
              <a:stCxn id="8" idx="3"/>
              <a:endCxn id="18" idx="1"/>
            </p:cNvCxnSpPr>
            <p:nvPr/>
          </p:nvCxnSpPr>
          <p:spPr>
            <a:xfrm>
              <a:off x="4658561" y="2859089"/>
              <a:ext cx="3034337" cy="14878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A633F4CE-C473-0E0C-57C8-FBE55559A64B}"/>
                </a:ext>
              </a:extLst>
            </p:cNvPr>
            <p:cNvCxnSpPr>
              <a:cxnSpLocks/>
              <a:stCxn id="10" idx="3"/>
              <a:endCxn id="19" idx="1"/>
            </p:cNvCxnSpPr>
            <p:nvPr/>
          </p:nvCxnSpPr>
          <p:spPr>
            <a:xfrm flipV="1">
              <a:off x="4658562" y="4631906"/>
              <a:ext cx="3034336" cy="4808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C00054CE-BF9F-154A-DA1E-F626C92A8AD5}"/>
                </a:ext>
              </a:extLst>
            </p:cNvPr>
            <p:cNvCxnSpPr>
              <a:cxnSpLocks/>
              <a:stCxn id="10" idx="3"/>
              <a:endCxn id="23" idx="1"/>
            </p:cNvCxnSpPr>
            <p:nvPr/>
          </p:nvCxnSpPr>
          <p:spPr>
            <a:xfrm>
              <a:off x="4658563" y="5112712"/>
              <a:ext cx="3034335" cy="6608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3749E3A-8FED-17B2-CBDA-4675AA000FEF}"/>
                </a:ext>
              </a:extLst>
            </p:cNvPr>
            <p:cNvCxnSpPr>
              <a:cxnSpLocks/>
              <a:stCxn id="10" idx="3"/>
              <a:endCxn id="22" idx="1"/>
            </p:cNvCxnSpPr>
            <p:nvPr/>
          </p:nvCxnSpPr>
          <p:spPr>
            <a:xfrm>
              <a:off x="4658562" y="5112712"/>
              <a:ext cx="3034334" cy="3741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7F349CCC-6F39-8E3B-A86F-4567B2658781}"/>
                </a:ext>
              </a:extLst>
            </p:cNvPr>
            <p:cNvCxnSpPr>
              <a:cxnSpLocks/>
              <a:stCxn id="8" idx="3"/>
              <a:endCxn id="24" idx="1"/>
            </p:cNvCxnSpPr>
            <p:nvPr/>
          </p:nvCxnSpPr>
          <p:spPr>
            <a:xfrm>
              <a:off x="4658561" y="2859090"/>
              <a:ext cx="3034336" cy="32029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74E09895-68A3-EA3C-1B26-19324A349CB1}"/>
                </a:ext>
              </a:extLst>
            </p:cNvPr>
            <p:cNvCxnSpPr>
              <a:cxnSpLocks/>
              <a:stCxn id="11" idx="3"/>
              <a:endCxn id="22" idx="1"/>
            </p:cNvCxnSpPr>
            <p:nvPr/>
          </p:nvCxnSpPr>
          <p:spPr>
            <a:xfrm flipV="1">
              <a:off x="4658564" y="5486885"/>
              <a:ext cx="3034333" cy="7540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182994E0-908B-AD2C-663C-68435BEF44B2}"/>
                </a:ext>
              </a:extLst>
            </p:cNvPr>
            <p:cNvCxnSpPr>
              <a:cxnSpLocks/>
              <a:stCxn id="16" idx="1"/>
              <a:endCxn id="6" idx="3"/>
            </p:cNvCxnSpPr>
            <p:nvPr/>
          </p:nvCxnSpPr>
          <p:spPr>
            <a:xfrm flipH="1" flipV="1">
              <a:off x="4658559" y="616602"/>
              <a:ext cx="3034339" cy="31570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7E3BAEB4-1F08-61D7-7971-270683E0ACD7}"/>
                </a:ext>
              </a:extLst>
            </p:cNvPr>
            <p:cNvCxnSpPr>
              <a:cxnSpLocks/>
              <a:stCxn id="15" idx="1"/>
              <a:endCxn id="6" idx="3"/>
            </p:cNvCxnSpPr>
            <p:nvPr/>
          </p:nvCxnSpPr>
          <p:spPr>
            <a:xfrm flipH="1" flipV="1">
              <a:off x="4658559" y="616602"/>
              <a:ext cx="3034337" cy="28720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C4B58545-6394-99A5-25EA-86AC960C8A58}"/>
                </a:ext>
              </a:extLst>
            </p:cNvPr>
            <p:cNvCxnSpPr>
              <a:cxnSpLocks/>
              <a:stCxn id="7" idx="3"/>
              <a:endCxn id="18" idx="1"/>
            </p:cNvCxnSpPr>
            <p:nvPr/>
          </p:nvCxnSpPr>
          <p:spPr>
            <a:xfrm>
              <a:off x="4658559" y="1739013"/>
              <a:ext cx="3034339" cy="26079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34F0003-F9EE-E2D1-BC42-182E4DDC74E9}"/>
                </a:ext>
              </a:extLst>
            </p:cNvPr>
            <p:cNvCxnSpPr>
              <a:cxnSpLocks/>
              <a:stCxn id="10" idx="3"/>
              <a:endCxn id="16" idx="1"/>
            </p:cNvCxnSpPr>
            <p:nvPr/>
          </p:nvCxnSpPr>
          <p:spPr>
            <a:xfrm flipV="1">
              <a:off x="4658562" y="3773672"/>
              <a:ext cx="3034336" cy="1339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7C301C0D-015C-293F-F8BF-1E609CFF2E76}"/>
                </a:ext>
              </a:extLst>
            </p:cNvPr>
            <p:cNvCxnSpPr>
              <a:cxnSpLocks/>
              <a:stCxn id="9" idx="3"/>
              <a:endCxn id="15" idx="1"/>
            </p:cNvCxnSpPr>
            <p:nvPr/>
          </p:nvCxnSpPr>
          <p:spPr>
            <a:xfrm flipV="1">
              <a:off x="4658562" y="3488680"/>
              <a:ext cx="3034334" cy="4904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5FF9CDFD-F7B2-7DEA-F336-6D0ECD4E4CA2}"/>
                </a:ext>
              </a:extLst>
            </p:cNvPr>
            <p:cNvCxnSpPr>
              <a:cxnSpLocks/>
              <a:stCxn id="9" idx="3"/>
              <a:endCxn id="16" idx="1"/>
            </p:cNvCxnSpPr>
            <p:nvPr/>
          </p:nvCxnSpPr>
          <p:spPr>
            <a:xfrm flipV="1">
              <a:off x="4658562" y="3773672"/>
              <a:ext cx="3034336" cy="2054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11A965E-7F0C-23B3-509B-89D367FF95A2}"/>
                </a:ext>
              </a:extLst>
            </p:cNvPr>
            <p:cNvCxnSpPr>
              <a:cxnSpLocks/>
              <a:stCxn id="10" idx="3"/>
              <a:endCxn id="18" idx="1"/>
            </p:cNvCxnSpPr>
            <p:nvPr/>
          </p:nvCxnSpPr>
          <p:spPr>
            <a:xfrm flipV="1">
              <a:off x="4658562" y="4346913"/>
              <a:ext cx="3034336" cy="7657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1" name="TextBox 360">
              <a:extLst>
                <a:ext uri="{FF2B5EF4-FFF2-40B4-BE49-F238E27FC236}">
                  <a16:creationId xmlns:a16="http://schemas.microsoft.com/office/drawing/2014/main" id="{27580D9B-756A-77D4-F138-4C0315753609}"/>
                </a:ext>
              </a:extLst>
            </p:cNvPr>
            <p:cNvSpPr txBox="1"/>
            <p:nvPr/>
          </p:nvSpPr>
          <p:spPr>
            <a:xfrm>
              <a:off x="6463545" y="299147"/>
              <a:ext cx="4059189" cy="290208"/>
            </a:xfrm>
            <a:prstGeom prst="rect">
              <a:avLst/>
            </a:prstGeom>
            <a:noFill/>
          </p:spPr>
          <p:txBody>
            <a:bodyPr wrap="square" rtlCol="0">
              <a:spAutoFit/>
            </a:bodyPr>
            <a:lstStyle/>
            <a:p>
              <a:r>
                <a:rPr lang="en-GB" sz="1286" b="1" dirty="0">
                  <a:solidFill>
                    <a:srgbClr val="E85051"/>
                  </a:solidFill>
                </a:rPr>
                <a:t>Mapping FOSIL Portrait Attributes to Hartland Values</a:t>
              </a:r>
            </a:p>
          </p:txBody>
        </p:sp>
        <p:cxnSp>
          <p:nvCxnSpPr>
            <p:cNvPr id="363" name="Straight Connector 362">
              <a:extLst>
                <a:ext uri="{FF2B5EF4-FFF2-40B4-BE49-F238E27FC236}">
                  <a16:creationId xmlns:a16="http://schemas.microsoft.com/office/drawing/2014/main" id="{69B68C1A-D46F-5D9B-3E92-AA0E15E4DC41}"/>
                </a:ext>
              </a:extLst>
            </p:cNvPr>
            <p:cNvCxnSpPr>
              <a:stCxn id="17" idx="1"/>
              <a:endCxn id="6" idx="3"/>
            </p:cNvCxnSpPr>
            <p:nvPr/>
          </p:nvCxnSpPr>
          <p:spPr>
            <a:xfrm flipH="1" flipV="1">
              <a:off x="4658559" y="616602"/>
              <a:ext cx="3034339" cy="34453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33C154BB-6C03-2411-F923-390ED320D27C}"/>
                </a:ext>
              </a:extLst>
            </p:cNvPr>
            <p:cNvCxnSpPr>
              <a:stCxn id="18" idx="1"/>
              <a:endCxn id="6" idx="3"/>
            </p:cNvCxnSpPr>
            <p:nvPr/>
          </p:nvCxnSpPr>
          <p:spPr>
            <a:xfrm flipH="1" flipV="1">
              <a:off x="4658559" y="616602"/>
              <a:ext cx="3034339" cy="37303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ABC50AFD-5EB3-86EE-92CD-8244EA13AB2A}"/>
                </a:ext>
              </a:extLst>
            </p:cNvPr>
            <p:cNvCxnSpPr>
              <a:stCxn id="21" idx="1"/>
              <a:endCxn id="6" idx="3"/>
            </p:cNvCxnSpPr>
            <p:nvPr/>
          </p:nvCxnSpPr>
          <p:spPr>
            <a:xfrm flipH="1" flipV="1">
              <a:off x="4658559" y="616602"/>
              <a:ext cx="3034339" cy="45852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18E338C0-AF9D-5119-A7ED-6277146A915A}"/>
                </a:ext>
              </a:extLst>
            </p:cNvPr>
            <p:cNvCxnSpPr>
              <a:stCxn id="7" idx="3"/>
              <a:endCxn id="23" idx="1"/>
            </p:cNvCxnSpPr>
            <p:nvPr/>
          </p:nvCxnSpPr>
          <p:spPr>
            <a:xfrm>
              <a:off x="4658560" y="1739013"/>
              <a:ext cx="3034338" cy="4034571"/>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5D5DC1C7-4E57-B726-B63D-86851645CADF}"/>
                </a:ext>
              </a:extLst>
            </p:cNvPr>
            <p:cNvCxnSpPr>
              <a:stCxn id="9" idx="3"/>
              <a:endCxn id="19" idx="1"/>
            </p:cNvCxnSpPr>
            <p:nvPr/>
          </p:nvCxnSpPr>
          <p:spPr>
            <a:xfrm>
              <a:off x="4658562" y="3979166"/>
              <a:ext cx="3034336" cy="652741"/>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603509C7-64B9-384E-9F26-DBE2281A73C9}"/>
                </a:ext>
              </a:extLst>
            </p:cNvPr>
            <p:cNvCxnSpPr>
              <a:stCxn id="9" idx="3"/>
              <a:endCxn id="23" idx="1"/>
            </p:cNvCxnSpPr>
            <p:nvPr/>
          </p:nvCxnSpPr>
          <p:spPr>
            <a:xfrm>
              <a:off x="4658563" y="3979166"/>
              <a:ext cx="3034335" cy="1794418"/>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a:extLst>
                <a:ext uri="{FF2B5EF4-FFF2-40B4-BE49-F238E27FC236}">
                  <a16:creationId xmlns:a16="http://schemas.microsoft.com/office/drawing/2014/main" id="{8547108D-0CFF-F546-BD60-2DFCBB3F7374}"/>
                </a:ext>
              </a:extLst>
            </p:cNvPr>
            <p:cNvCxnSpPr>
              <a:stCxn id="9" idx="3"/>
              <a:endCxn id="24" idx="1"/>
            </p:cNvCxnSpPr>
            <p:nvPr/>
          </p:nvCxnSpPr>
          <p:spPr>
            <a:xfrm>
              <a:off x="4658563" y="3979166"/>
              <a:ext cx="3034335" cy="2082913"/>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A2227934-1606-3A69-0D38-66739536DC1A}"/>
                </a:ext>
              </a:extLst>
            </p:cNvPr>
            <p:cNvCxnSpPr>
              <a:stCxn id="10" idx="3"/>
              <a:endCxn id="20" idx="1"/>
            </p:cNvCxnSpPr>
            <p:nvPr/>
          </p:nvCxnSpPr>
          <p:spPr>
            <a:xfrm flipV="1">
              <a:off x="4658562" y="4916899"/>
              <a:ext cx="3034336" cy="195813"/>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15AB722F-9956-D3EF-ED5F-C8C9B292990F}"/>
                </a:ext>
              </a:extLst>
            </p:cNvPr>
            <p:cNvCxnSpPr>
              <a:stCxn id="10" idx="3"/>
              <a:endCxn id="24" idx="1"/>
            </p:cNvCxnSpPr>
            <p:nvPr/>
          </p:nvCxnSpPr>
          <p:spPr>
            <a:xfrm>
              <a:off x="4658563" y="5112713"/>
              <a:ext cx="3034335" cy="949366"/>
            </a:xfrm>
            <a:prstGeom prst="line">
              <a:avLst/>
            </a:prstGeom>
          </p:spPr>
          <p:style>
            <a:lnRef idx="2">
              <a:schemeClr val="accent2"/>
            </a:lnRef>
            <a:fillRef idx="0">
              <a:schemeClr val="accent2"/>
            </a:fillRef>
            <a:effectRef idx="1">
              <a:schemeClr val="accent2"/>
            </a:effectRef>
            <a:fontRef idx="minor">
              <a:schemeClr val="tx1"/>
            </a:fontRef>
          </p:style>
        </p:cxnSp>
      </p:grpSp>
      <p:sp>
        <p:nvSpPr>
          <p:cNvPr id="4" name="Title 28">
            <a:extLst>
              <a:ext uri="{FF2B5EF4-FFF2-40B4-BE49-F238E27FC236}">
                <a16:creationId xmlns:a16="http://schemas.microsoft.com/office/drawing/2014/main" id="{5EC2AD83-843A-17A3-F96F-5FB1504D056E}"/>
              </a:ext>
            </a:extLst>
          </p:cNvPr>
          <p:cNvSpPr txBox="1">
            <a:spLocks/>
          </p:cNvSpPr>
          <p:nvPr/>
        </p:nvSpPr>
        <p:spPr>
          <a:xfrm>
            <a:off x="365201" y="1427212"/>
            <a:ext cx="2776870" cy="37922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E85051"/>
                </a:solidFill>
              </a:rPr>
              <a:t>FOSIL Portrait Attributes</a:t>
            </a:r>
            <a:br>
              <a:rPr lang="en-GB">
                <a:solidFill>
                  <a:srgbClr val="E85051"/>
                </a:solidFill>
              </a:rPr>
            </a:br>
            <a:r>
              <a:rPr lang="en-GB">
                <a:solidFill>
                  <a:srgbClr val="E85051"/>
                </a:solidFill>
              </a:rPr>
              <a:t>Developed</a:t>
            </a:r>
            <a:br>
              <a:rPr lang="en-GB">
                <a:solidFill>
                  <a:srgbClr val="E85051"/>
                </a:solidFill>
              </a:rPr>
            </a:br>
            <a:r>
              <a:rPr lang="en-GB">
                <a:solidFill>
                  <a:srgbClr val="E85051"/>
                </a:solidFill>
              </a:rPr>
              <a:t>Through</a:t>
            </a:r>
            <a:br>
              <a:rPr lang="en-GB">
                <a:solidFill>
                  <a:srgbClr val="E85051"/>
                </a:solidFill>
              </a:rPr>
            </a:br>
            <a:r>
              <a:rPr lang="en-GB">
                <a:solidFill>
                  <a:srgbClr val="E85051"/>
                </a:solidFill>
              </a:rPr>
              <a:t>Inquiry</a:t>
            </a:r>
            <a:endParaRPr lang="en-GB" dirty="0">
              <a:solidFill>
                <a:srgbClr val="E85051"/>
              </a:solidFill>
            </a:endParaRPr>
          </a:p>
        </p:txBody>
      </p:sp>
    </p:spTree>
    <p:extLst>
      <p:ext uri="{BB962C8B-B14F-4D97-AF65-F5344CB8AC3E}">
        <p14:creationId xmlns:p14="http://schemas.microsoft.com/office/powerpoint/2010/main" val="589444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8" ma:contentTypeDescription="Create a new document." ma:contentTypeScope="" ma:versionID="ed4a411e19a8179cd7a0ac0324a86ae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124cb94ad53b04c04f70e42c35a11160"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1ED86-591A-46F1-AD55-A9752FD140E6}">
  <ds:schemaRefs>
    <ds:schemaRef ds:uri="c3efdda0-5dc4-485e-bba7-f823408f3d96"/>
    <ds:schemaRef ds:uri="http://purl.org/dc/terms/"/>
    <ds:schemaRef ds:uri="http://schemas.openxmlformats.org/package/2006/metadata/core-properties"/>
    <ds:schemaRef ds:uri="http://purl.org/dc/elements/1.1/"/>
    <ds:schemaRef ds:uri="23bdb189-ca16-407d-80e6-67175f129138"/>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342F25-D713-4522-8101-9F64729CF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07F76-E6AB-44B7-8AC4-AA88EF75A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3928</TotalTime>
  <Words>3766</Words>
  <Application>Microsoft Macintosh PowerPoint</Application>
  <PresentationFormat>Widescreen</PresentationFormat>
  <Paragraphs>254</Paragraphs>
  <Slides>22</Slides>
  <Notes>22</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Perpetua</vt:lpstr>
      <vt:lpstr>office theme</vt:lpstr>
      <vt:lpstr>1_office theme</vt:lpstr>
      <vt:lpstr>PowerPoint Presentation</vt:lpstr>
      <vt:lpstr>Introduction</vt:lpstr>
      <vt:lpstr>Collaboration</vt:lpstr>
      <vt:lpstr>Start with why</vt:lpstr>
      <vt:lpstr>Inquiry as essential learning stance and process</vt:lpstr>
      <vt:lpstr>“What we’ve got wrong about knowledge &amp; curriculum”</vt:lpstr>
      <vt:lpstr>Why not just memorisation &amp; reproduction?</vt:lpstr>
      <vt:lpstr>PowerPoint Presentation</vt:lpstr>
      <vt:lpstr>PowerPoint Presentation</vt:lpstr>
      <vt:lpstr>Portrait Attributes Years 1-3</vt:lpstr>
      <vt:lpstr>Portrait Attributes Years 4-6</vt:lpstr>
      <vt:lpstr>Learning Skills and Attributes (Years 4-6)</vt:lpstr>
      <vt:lpstr>PowerPoint Presentation</vt:lpstr>
      <vt:lpstr>What does this look like?</vt:lpstr>
      <vt:lpstr>What does this look like?</vt:lpstr>
      <vt:lpstr>PowerPoint Presentation</vt:lpstr>
      <vt:lpstr>FOSIL Inquiry Priority Skills in Transition Years (2 and 6)</vt:lpstr>
      <vt:lpstr>Inquiry Within and Beyond the Curriculum</vt:lpstr>
      <vt:lpstr>Reading for inquiry</vt:lpstr>
      <vt:lpstr>Planning for teaching Inquiry</vt:lpstr>
      <vt:lpstr>Inquiry as an approach to learning &amp; teaching</vt:lpstr>
      <vt:lpstr>Standards for British Schools Overseas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Darryl Toerien</cp:lastModifiedBy>
  <cp:revision>6</cp:revision>
  <cp:lastPrinted>2024-03-16T09:08:28Z</cp:lastPrinted>
  <dcterms:created xsi:type="dcterms:W3CDTF">2023-05-27T15:21:15Z</dcterms:created>
  <dcterms:modified xsi:type="dcterms:W3CDTF">2024-04-04T17:16:29Z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