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5143500"/>
  <p:notesSz cx="9144000" cy="5143500"/>
  <p:embeddedFontLst>
    <p:embeddedFont>
      <p:font typeface="QAGASA+Lato-Bold"/>
      <p:regular r:id="rId26"/>
    </p:embeddedFont>
    <p:embeddedFont>
      <p:font typeface="DJDSTR+PlayfairDisplay-Bold"/>
      <p:regular r:id="rId27"/>
    </p:embeddedFont>
    <p:embeddedFont>
      <p:font typeface="BLMBKS+Lato-Regular"/>
      <p:regular r:id="rId28"/>
    </p:embeddedFont>
    <p:embeddedFont>
      <p:font typeface="QKBODJ+Lato-Italic"/>
      <p:regular r:id="rId29"/>
    </p:embeddedFont>
    <p:embeddedFont>
      <p:font typeface="OKSAWF+ArialMT"/>
      <p:regular r:id="rId30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slide" Target="slides/slide17.xml" /><Relationship Id="rId23" Type="http://schemas.openxmlformats.org/officeDocument/2006/relationships/slide" Target="slides/slide18.xml" /><Relationship Id="rId24" Type="http://schemas.openxmlformats.org/officeDocument/2006/relationships/slide" Target="slides/slide19.xml" /><Relationship Id="rId25" Type="http://schemas.openxmlformats.org/officeDocument/2006/relationships/slide" Target="slides/slide20.xml" /><Relationship Id="rId26" Type="http://schemas.openxmlformats.org/officeDocument/2006/relationships/font" Target="fonts/font1.fntdata" /><Relationship Id="rId27" Type="http://schemas.openxmlformats.org/officeDocument/2006/relationships/font" Target="fonts/font2.fntdata" /><Relationship Id="rId28" Type="http://schemas.openxmlformats.org/officeDocument/2006/relationships/font" Target="fonts/font3.fntdata" /><Relationship Id="rId29" Type="http://schemas.openxmlformats.org/officeDocument/2006/relationships/font" Target="fonts/font4.fntdata" /><Relationship Id="rId3" Type="http://schemas.openxmlformats.org/officeDocument/2006/relationships/viewProps" Target="viewProps.xml" /><Relationship Id="rId30" Type="http://schemas.openxmlformats.org/officeDocument/2006/relationships/font" Target="fonts/font5.fntdata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Relationship Id="rId3" Type="http://schemas.openxmlformats.org/officeDocument/2006/relationships/hyperlink" Target="https://docs.google.com/document/d/19j4LLkLgETRHxmrl2YPcd3ayOAEgiWGXFc0ZmIpkzVc/edit" TargetMode="Ex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Relationship Id="rId3" Type="http://schemas.openxmlformats.org/officeDocument/2006/relationships/hyperlink" Target="https://docs.google.com/document/d/19j4LLkLgETRHxmrl2YPcd3ayOAEgiWGXFc0ZmIpkzVc/edit?usp=sharing" TargetMode="Externa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hyperlink" Target="https://www.bbc.co.uk/bitesize/guides/z2b36yc/revision/1" TargetMode="External" /><Relationship Id="rId4" Type="http://schemas.openxmlformats.org/officeDocument/2006/relationships/hyperlink" Target="https://docs.google.com/document/d/1MgYTJilzwT8kZMxP2_BNv-olFIRzzmdG/edit" TargetMode="External" /><Relationship Id="rId5" Type="http://schemas.openxmlformats.org/officeDocument/2006/relationships/hyperlink" Target="https://www.bbc.co.uk/bitesize/guides/zj626yc/revision/8" TargetMode="External" /><Relationship Id="rId6" Type="http://schemas.openxmlformats.org/officeDocument/2006/relationships/hyperlink" Target="https://www.completeissues.co.uk/a_conversation_with_a_muslim_london_taxi_driver_af" TargetMode="External" /><Relationship Id="rId7" Type="http://schemas.openxmlformats.org/officeDocument/2006/relationships/hyperlink" Target="https://www.completeissues.co.uk/its_time_the_media_treated_muslims_fairly" TargetMode="Externa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docs.google.com/presentation/d/1rY2puMjaWv3OXF39r_HNvdb3e0WmgPqz/edit#slide=id.p3" TargetMode="External" /><Relationship Id="rId11" Type="http://schemas.openxmlformats.org/officeDocument/2006/relationships/hyperlink" Target="https://www.bbc.co.uk/bitesize/guides/zdrxbdm/revision/4" TargetMode="External" /><Relationship Id="rId12" Type="http://schemas.openxmlformats.org/officeDocument/2006/relationships/hyperlink" Target="https://www.completeissues.co.uk/what_muslim_pilgrims_travelling_to_mecca_can_teach" TargetMode="External" /><Relationship Id="rId2" Type="http://schemas.openxmlformats.org/officeDocument/2006/relationships/image" Target="../media/image14.png" /><Relationship Id="rId3" Type="http://schemas.openxmlformats.org/officeDocument/2006/relationships/hyperlink" Target="https://www.completeissues.co.uk/its_time_the_media_treated_muslims_fairly" TargetMode="External" /><Relationship Id="rId4" Type="http://schemas.openxmlformats.org/officeDocument/2006/relationships/hyperlink" Target="https://docs.google.com/document/d/1SPOABf6hB_142YAOkykADnaZpeecrMyz/edit" TargetMode="External" /><Relationship Id="rId5" Type="http://schemas.openxmlformats.org/officeDocument/2006/relationships/hyperlink" Target="https://www.completeissues.co.uk/Fully_veiled_women_hinder_progressive_Islam" TargetMode="External" /><Relationship Id="rId6" Type="http://schemas.openxmlformats.org/officeDocument/2006/relationships/hyperlink" Target="https://www.completeissues.co.uk/Christian_news_coverage_is_unfair" TargetMode="External" /><Relationship Id="rId7" Type="http://schemas.openxmlformats.org/officeDocument/2006/relationships/hyperlink" Target="https://www.completeissues.co.uk/The_right_to_offend" TargetMode="External" /><Relationship Id="rId8" Type="http://schemas.openxmlformats.org/officeDocument/2006/relationships/hyperlink" Target="https://docs.google.com/presentation/d/1dfGkBnsOQ-szZBGnUZA6vSqU_OsDZAZwefCwAmGbtyk/edit#slide=id.p7" TargetMode="External" /><Relationship Id="rId9" Type="http://schemas.openxmlformats.org/officeDocument/2006/relationships/hyperlink" Target="https://www.completeissues.co.uk/In_a_generation_everything_has_changed_for_British_Muslim_women" TargetMode="Externa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hyperlink" Target="https://www.bbc.co.uk/bitesize/guides/z63pfcw/revision/5" TargetMode="External" /><Relationship Id="rId4" Type="http://schemas.openxmlformats.org/officeDocument/2006/relationships/hyperlink" Target="https://www.bbc.co.uk/bitesize/guides/zj626yc/revision/9#:~:text=The%2520word%2520'id'%2520means%2520festival,the%2520pattern%2520of%2520the%2520moon" TargetMode="Externa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hyperlink" Target="https://docs.google.com/document/d/1YyvXX2O-fZEe5Vwtw-AD9U48uj3MUMxsQOH7aWpLgrk/edit?usp=sharing" TargetMode="Externa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8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hyperlink" Target="https://docs.google.com/document/d/1p3n1QzwBkk6K-VsAFdqiNjasX_wIYOMLlQ0VpN7r2AI/edit?usp=sharing" TargetMode="External" /><Relationship Id="rId4" Type="http://schemas.openxmlformats.org/officeDocument/2006/relationships/hyperlink" Target="https://docs.google.com/document/d/11O9kldA2Ya1m3d95bkrzP-0QVtgzFGCPOLhDspyAxmI/edit?usp=sharing" TargetMode="External" /><Relationship Id="rId5" Type="http://schemas.openxmlformats.org/officeDocument/2006/relationships/hyperlink" Target="https://docs.google.com/document/d/1ilzmgGRjt9DCwqlRmDieOACdC5eyWHGvjTUpQeqlccI/edit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http://www.youtube.com/watch?v=U-YQXRrNo70" TargetMode="External" /><Relationship Id="rId3" Type="http://schemas.openxmlformats.org/officeDocument/2006/relationships/image" Target="../media/image2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0.png" /><Relationship Id="rId3" Type="http://schemas.openxmlformats.org/officeDocument/2006/relationships/hyperlink" Target="https://docs.google.com/document/d/1Q_6p8_enV5XGEiArtihYCBBidxoTB2XyI20poFVLKp4/edit?usp=sharing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openxmlformats.org/officeDocument/2006/relationships/hyperlink" Target="https://docs.google.com/forms/d/e/1FAIpQLSccBHdD3rKLtt2-0e9xNe2zzkPjqdLFHWgB5gZxJLAoVTPg2A/viewform" TargetMode="Externa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openxmlformats.org/officeDocument/2006/relationships/hyperlink" Target="https://drive.google.com/file/d/15mS2tBlf-LohdtqFGOLpnXsYbku6f_mn/view?usp=drive_link" TargetMode="Externa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91761" y="1478505"/>
            <a:ext cx="2714294" cy="891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5800" marR="0">
              <a:lnSpc>
                <a:spcPts val="324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fffff"/>
                </a:solidFill>
                <a:latin typeface="QAGASA+Lato-Bold"/>
                <a:cs typeface="QAGASA+Lato-Bold"/>
              </a:rPr>
              <a:t>I</a:t>
            </a:r>
            <a:r>
              <a:rPr dirty="0" sz="2900" b="1">
                <a:solidFill>
                  <a:srgbClr val="ffffff"/>
                </a:solidFill>
                <a:latin typeface="QAGASA+Lato-Bold"/>
                <a:cs typeface="QAGASA+Lato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QAGASA+Lato-Bold"/>
                <a:cs typeface="QAGASA+Lato-Bold"/>
              </a:rPr>
              <a:t>am</a:t>
            </a:r>
          </a:p>
          <a:p>
            <a:pPr marL="0" marR="0">
              <a:lnSpc>
                <a:spcPts val="324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2900" b="1">
                <a:solidFill>
                  <a:srgbClr val="ffffff"/>
                </a:solidFill>
                <a:latin typeface="QAGASA+Lato-Bold"/>
                <a:cs typeface="QAGASA+Lato-Bold"/>
              </a:rPr>
              <a:t>misunderstood.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04665" y="2479764"/>
            <a:ext cx="2904032" cy="273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The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news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doesn’t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understand.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My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07748" y="2650451"/>
            <a:ext cx="2892297" cy="273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neighbours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don’t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understand.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My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39285" y="2821140"/>
            <a:ext cx="3050539" cy="4443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126" marR="0">
              <a:lnSpc>
                <a:spcPts val="18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friend’s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parents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don’t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understand.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Yet,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people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make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judgements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about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19147" y="3162516"/>
            <a:ext cx="2883407" cy="273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me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and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the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people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who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follow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my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26384" y="3333203"/>
            <a:ext cx="848309" cy="2736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religion.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745564" y="3674579"/>
            <a:ext cx="1817319" cy="2736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It’s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time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I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1400" b="1">
                <a:solidFill>
                  <a:srgbClr val="ffffff"/>
                </a:solidFill>
                <a:latin typeface="DJDSTR+PlayfairDisplay-Bold"/>
                <a:cs typeface="DJDSTR+PlayfairDisplay-Bold"/>
              </a:rPr>
              <a:t>explained.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1308493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Task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1: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569" y="1241715"/>
            <a:ext cx="8212944" cy="6938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5e696c"/>
                </a:solidFill>
                <a:latin typeface="BLMBKS+Lato-Regular"/>
                <a:cs typeface="BLMBKS+Lato-Regular"/>
              </a:rPr>
              <a:t>1.</a:t>
            </a:r>
            <a:r>
              <a:rPr dirty="0" sz="1550" spc="103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Open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this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note-taking</a:t>
            </a:r>
            <a:r>
              <a:rPr dirty="0" sz="1500" spc="-85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5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sheet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,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make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copy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drive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rename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it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“RE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I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Am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Misunderstood</a:t>
            </a:r>
          </a:p>
          <a:p>
            <a:pPr marL="325755" marR="0">
              <a:lnSpc>
                <a:spcPts val="1651"/>
              </a:lnSpc>
              <a:spcBef>
                <a:spcPts val="49"/>
              </a:spcBef>
              <a:spcAft>
                <a:spcPts val="0"/>
              </a:spcAft>
            </a:pP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Research.”</a:t>
            </a:r>
          </a:p>
          <a:p>
            <a:pPr marL="0" marR="0">
              <a:lnSpc>
                <a:spcPts val="1706"/>
              </a:lnSpc>
              <a:spcBef>
                <a:spcPts val="12"/>
              </a:spcBef>
              <a:spcAft>
                <a:spcPts val="0"/>
              </a:spcAft>
            </a:pPr>
            <a:r>
              <a:rPr dirty="0" sz="1550">
                <a:solidFill>
                  <a:srgbClr val="5e696c"/>
                </a:solidFill>
                <a:latin typeface="BLMBKS+Lato-Regular"/>
                <a:cs typeface="BLMBKS+Lato-Regular"/>
              </a:rPr>
              <a:t>2.</a:t>
            </a:r>
            <a:r>
              <a:rPr dirty="0" sz="1550" spc="103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Visit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websites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that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linked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next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slides</a:t>
            </a:r>
            <a:r>
              <a:rPr dirty="0" sz="1500" spc="55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QKBODJ+Lato-Italic"/>
                <a:cs typeface="QKBODJ+Lato-Italic"/>
              </a:rPr>
              <a:t>(only</a:t>
            </a:r>
            <a:r>
              <a:rPr dirty="0" sz="1500" spc="-85">
                <a:solidFill>
                  <a:srgbClr val="5e696c"/>
                </a:solidFill>
                <a:latin typeface="QKBODJ+Lato-Italic"/>
                <a:cs typeface="QKBODJ+Lato-Italic"/>
              </a:rPr>
              <a:t> </a:t>
            </a:r>
            <a:r>
              <a:rPr dirty="0" sz="1500">
                <a:solidFill>
                  <a:srgbClr val="5e696c"/>
                </a:solidFill>
                <a:latin typeface="QKBODJ+Lato-Italic"/>
                <a:cs typeface="QKBODJ+Lato-Italic"/>
              </a:rPr>
              <a:t>visit</a:t>
            </a:r>
            <a:r>
              <a:rPr dirty="0" sz="1500" spc="-85">
                <a:solidFill>
                  <a:srgbClr val="5e696c"/>
                </a:solidFill>
                <a:latin typeface="QKBODJ+Lato-Italic"/>
                <a:cs typeface="QKBODJ+Lato-Italic"/>
              </a:rPr>
              <a:t> </a:t>
            </a:r>
            <a:r>
              <a:rPr dirty="0" sz="1500">
                <a:solidFill>
                  <a:srgbClr val="5e696c"/>
                </a:solidFill>
                <a:latin typeface="QKBODJ+Lato-Italic"/>
                <a:cs typeface="QKBODJ+Lato-Italic"/>
              </a:rPr>
              <a:t>the</a:t>
            </a:r>
            <a:r>
              <a:rPr dirty="0" sz="1500" spc="-85">
                <a:solidFill>
                  <a:srgbClr val="5e696c"/>
                </a:solidFill>
                <a:latin typeface="QKBODJ+Lato-Italic"/>
                <a:cs typeface="QKBODJ+Lato-Italic"/>
              </a:rPr>
              <a:t> </a:t>
            </a:r>
            <a:r>
              <a:rPr dirty="0" sz="1500">
                <a:solidFill>
                  <a:srgbClr val="5e696c"/>
                </a:solidFill>
                <a:latin typeface="QKBODJ+Lato-Italic"/>
                <a:cs typeface="QKBODJ+Lato-Italic"/>
              </a:rPr>
              <a:t>ones</a:t>
            </a:r>
            <a:r>
              <a:rPr dirty="0" sz="1500" spc="-85">
                <a:solidFill>
                  <a:srgbClr val="5e696c"/>
                </a:solidFill>
                <a:latin typeface="QKBODJ+Lato-Italic"/>
                <a:cs typeface="QKBODJ+Lato-Italic"/>
              </a:rPr>
              <a:t> </a:t>
            </a:r>
            <a:r>
              <a:rPr dirty="0" sz="1500">
                <a:solidFill>
                  <a:srgbClr val="5e696c"/>
                </a:solidFill>
                <a:latin typeface="QKBODJ+Lato-Italic"/>
                <a:cs typeface="QKBODJ+Lato-Italic"/>
              </a:rPr>
              <a:t>that</a:t>
            </a:r>
            <a:r>
              <a:rPr dirty="0" sz="1500" spc="-85">
                <a:solidFill>
                  <a:srgbClr val="5e696c"/>
                </a:solidFill>
                <a:latin typeface="QKBODJ+Lato-Italic"/>
                <a:cs typeface="QKBODJ+Lato-Italic"/>
              </a:rPr>
              <a:t> </a:t>
            </a:r>
            <a:r>
              <a:rPr dirty="0" sz="1500">
                <a:solidFill>
                  <a:srgbClr val="5e696c"/>
                </a:solidFill>
                <a:latin typeface="QKBODJ+Lato-Italic"/>
                <a:cs typeface="QKBODJ+Lato-Italic"/>
              </a:rPr>
              <a:t>are</a:t>
            </a:r>
            <a:r>
              <a:rPr dirty="0" sz="1500" spc="-85">
                <a:solidFill>
                  <a:srgbClr val="5e696c"/>
                </a:solidFill>
                <a:latin typeface="QKBODJ+Lato-Italic"/>
                <a:cs typeface="QKBODJ+Lato-Italic"/>
              </a:rPr>
              <a:t> </a:t>
            </a:r>
            <a:r>
              <a:rPr dirty="0" sz="1500">
                <a:solidFill>
                  <a:srgbClr val="5e696c"/>
                </a:solidFill>
                <a:latin typeface="QKBODJ+Lato-Italic"/>
                <a:cs typeface="QKBODJ+Lato-Italic"/>
              </a:rPr>
              <a:t>about</a:t>
            </a:r>
            <a:r>
              <a:rPr dirty="0" sz="1500" spc="-86">
                <a:solidFill>
                  <a:srgbClr val="5e696c"/>
                </a:solidFill>
                <a:latin typeface="QKBODJ+Lato-Italic"/>
                <a:cs typeface="QKBODJ+Lato-Italic"/>
              </a:rPr>
              <a:t> </a:t>
            </a:r>
            <a:r>
              <a:rPr dirty="0" sz="1500">
                <a:solidFill>
                  <a:srgbClr val="5e696c"/>
                </a:solidFill>
                <a:latin typeface="QKBODJ+Lato-Italic"/>
                <a:cs typeface="QKBODJ+Lato-Italic"/>
              </a:rPr>
              <a:t>your</a:t>
            </a:r>
            <a:r>
              <a:rPr dirty="0" sz="1500" spc="-85">
                <a:solidFill>
                  <a:srgbClr val="5e696c"/>
                </a:solidFill>
                <a:latin typeface="QKBODJ+Lato-Italic"/>
                <a:cs typeface="QKBODJ+Lato-Italic"/>
              </a:rPr>
              <a:t> </a:t>
            </a:r>
            <a:r>
              <a:rPr dirty="0" sz="1500">
                <a:solidFill>
                  <a:srgbClr val="5e696c"/>
                </a:solidFill>
                <a:latin typeface="QKBODJ+Lato-Italic"/>
                <a:cs typeface="QKBODJ+Lato-Italic"/>
              </a:rPr>
              <a:t>topic)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4569" y="1893225"/>
            <a:ext cx="3842384" cy="2548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5e696c"/>
                </a:solidFill>
                <a:latin typeface="BLMBKS+Lato-Regular"/>
                <a:cs typeface="BLMBKS+Lato-Regular"/>
              </a:rPr>
              <a:t>3.</a:t>
            </a:r>
            <a:r>
              <a:rPr dirty="0" sz="1550" spc="103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Copy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paste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any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that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3125" y="2268628"/>
            <a:ext cx="3757802" cy="617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51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deem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relevant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then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write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it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own</a:t>
            </a:r>
          </a:p>
          <a:p>
            <a:pPr marL="36766" marR="0">
              <a:lnSpc>
                <a:spcPts val="1651"/>
              </a:lnSpc>
              <a:spcBef>
                <a:spcPts val="1208"/>
              </a:spcBef>
              <a:spcAft>
                <a:spcPts val="0"/>
              </a:spcAft>
            </a:pP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words.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4569" y="3001935"/>
            <a:ext cx="3717226" cy="9928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5e696c"/>
                </a:solidFill>
                <a:latin typeface="BLMBKS+Lato-Regular"/>
                <a:cs typeface="BLMBKS+Lato-Regular"/>
              </a:rPr>
              <a:t>1.</a:t>
            </a:r>
            <a:r>
              <a:rPr dirty="0" sz="1550" spc="103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Copy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paste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website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link</a:t>
            </a:r>
          </a:p>
          <a:p>
            <a:pPr marL="325755" marR="0">
              <a:lnSpc>
                <a:spcPts val="1651"/>
              </a:lnSpc>
              <a:spcBef>
                <a:spcPts val="1249"/>
              </a:spcBef>
              <a:spcAft>
                <a:spcPts val="0"/>
              </a:spcAft>
            </a:pP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(or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resource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number)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so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remember</a:t>
            </a:r>
          </a:p>
          <a:p>
            <a:pPr marL="325755" marR="0">
              <a:lnSpc>
                <a:spcPts val="1651"/>
              </a:lnSpc>
              <a:spcBef>
                <a:spcPts val="1208"/>
              </a:spcBef>
              <a:spcAft>
                <a:spcPts val="0"/>
              </a:spcAft>
            </a:pP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where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got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500">
                <a:solidFill>
                  <a:srgbClr val="5e696c"/>
                </a:solidFill>
                <a:latin typeface="BLMBKS+Lato-Regular"/>
                <a:cs typeface="BLMBKS+Lato-Regular"/>
              </a:rPr>
              <a:t>from.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59525" y="4703429"/>
            <a:ext cx="32263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CONNECT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11675" y="4703429"/>
            <a:ext cx="30739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WONDER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1224" y="4703429"/>
            <a:ext cx="76858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80c31"/>
                </a:solidFill>
                <a:latin typeface="BLMBKS+Lato-Regular"/>
                <a:cs typeface="BLMBKS+Lato-Regular"/>
              </a:rPr>
              <a:t>INVESTIGATE</a:t>
            </a:r>
            <a:r>
              <a:rPr dirty="0" sz="400" spc="248">
                <a:solidFill>
                  <a:srgbClr val="d80c31"/>
                </a:solidFill>
                <a:latin typeface="BLMBKS+Lato-Regular"/>
                <a:cs typeface="BLMBKS+Lato-Regular"/>
              </a:rPr>
              <a:t> </a:t>
            </a:r>
            <a:r>
              <a:rPr dirty="0" sz="400">
                <a:solidFill>
                  <a:srgbClr val="cccccc"/>
                </a:solidFill>
                <a:latin typeface="BLMBKS+Lato-Regular"/>
                <a:cs typeface="BLMBKS+Lato-Regular"/>
              </a:rPr>
              <a:t>CONSTRUCT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81700" y="4703429"/>
            <a:ext cx="285495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EXPRESS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035049" y="4703429"/>
            <a:ext cx="287578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REFLECT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7987246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How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do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I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know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if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something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is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relevant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to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me?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7425" y="1293403"/>
            <a:ext cx="8147000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First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create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question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about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topic,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here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some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examples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can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use: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0025" y="1597870"/>
            <a:ext cx="214096" cy="724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</a:p>
          <a:p>
            <a:pPr marL="0" marR="0">
              <a:lnSpc>
                <a:spcPts val="1541"/>
              </a:lnSpc>
              <a:spcBef>
                <a:spcPts val="440"/>
              </a:spcBef>
              <a:spcAft>
                <a:spcPts val="0"/>
              </a:spcAft>
            </a:pP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</a:p>
          <a:p>
            <a:pPr marL="0" marR="0">
              <a:lnSpc>
                <a:spcPts val="1541"/>
              </a:lnSpc>
              <a:spcBef>
                <a:spcPts val="390"/>
              </a:spcBef>
              <a:spcAft>
                <a:spcPts val="0"/>
              </a:spcAft>
            </a:pP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7525" y="1597870"/>
            <a:ext cx="4651450" cy="4792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What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does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Christianity/Islam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teach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about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War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Peace?</a:t>
            </a:r>
          </a:p>
          <a:p>
            <a:pPr marL="0" marR="0">
              <a:lnSpc>
                <a:spcPts val="1541"/>
              </a:lnSpc>
              <a:spcBef>
                <a:spcPts val="440"/>
              </a:spcBef>
              <a:spcAft>
                <a:spcPts val="0"/>
              </a:spcAft>
            </a:pP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does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Islam/Christianity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preach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equality?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17525" y="2088598"/>
            <a:ext cx="7527544" cy="4792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What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different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celebrations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Islam/Christianity?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Why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do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Muslims/Christians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celebrate</a:t>
            </a:r>
          </a:p>
          <a:p>
            <a:pPr marL="0" marR="0">
              <a:lnSpc>
                <a:spcPts val="1541"/>
              </a:lnSpc>
              <a:spcBef>
                <a:spcPts val="440"/>
              </a:spcBef>
              <a:spcAft>
                <a:spcPts val="0"/>
              </a:spcAft>
            </a:pPr>
            <a:r>
              <a:rPr dirty="0" sz="1400">
                <a:solidFill>
                  <a:srgbClr val="5e696c"/>
                </a:solidFill>
                <a:latin typeface="BLMBKS+Lato-Regular"/>
                <a:cs typeface="BLMBKS+Lato-Regular"/>
              </a:rPr>
              <a:t>these?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7425" y="2590327"/>
            <a:ext cx="7721575" cy="9207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Does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you’re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reading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answer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question?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Does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you’re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reading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need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further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research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answer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</a:p>
          <a:p>
            <a:pPr marL="342900" marR="0">
              <a:lnSpc>
                <a:spcPts val="1981"/>
              </a:lnSpc>
              <a:spcBef>
                <a:spcPts val="45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question?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7425" y="3536731"/>
            <a:ext cx="6290995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Do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have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thoughts/opinions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about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what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I’ve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just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read?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03125" y="4004599"/>
            <a:ext cx="4911166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above,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this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relevant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you!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8346943" cy="14100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</a:t>
            </a:r>
            <a:r>
              <a:rPr dirty="0" sz="2900" spc="-105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 u="sng">
                <a:solidFill>
                  <a:srgbClr val="af4345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note</a:t>
            </a:r>
            <a:r>
              <a:rPr dirty="0" sz="2900" spc="-49" b="1" u="sng">
                <a:solidFill>
                  <a:srgbClr val="af4345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 u="sng">
                <a:solidFill>
                  <a:srgbClr val="af4345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taking</a:t>
            </a:r>
            <a:r>
              <a:rPr dirty="0" sz="2900" spc="-49" b="1" u="sng">
                <a:solidFill>
                  <a:srgbClr val="af4345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 u="sng">
                <a:solidFill>
                  <a:srgbClr val="af4345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sheet</a:t>
            </a:r>
            <a:r>
              <a:rPr dirty="0" sz="2900" spc="-72" b="1">
                <a:solidFill>
                  <a:srgbClr val="af4345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to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copy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and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paste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your</a:t>
            </a:r>
          </a:p>
          <a:p>
            <a:pPr marL="0" marR="0">
              <a:lnSpc>
                <a:spcPts val="34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into.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Make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sure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fill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</a:p>
          <a:p>
            <a:pPr marL="0" marR="0">
              <a:lnSpc>
                <a:spcPts val="34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columns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when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you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are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putting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information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in.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1709940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3: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46575"/>
            <a:ext cx="674598" cy="191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Conflict: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1558233"/>
            <a:ext cx="874229" cy="191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u="sng">
                <a:solidFill>
                  <a:srgbClr val="5e696c"/>
                </a:solidFill>
                <a:latin typeface="BLMBKS+Lato-Regular"/>
                <a:cs typeface="BLMBKS+Lato-Regular"/>
              </a:rPr>
              <a:t>Christianity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0287" y="1864058"/>
            <a:ext cx="5625389" cy="3581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5e696c"/>
                </a:solidFill>
                <a:latin typeface="BLMBKS+Lato-Regular"/>
                <a:cs typeface="BLMBKS+Lato-Regular"/>
              </a:rPr>
              <a:t>1.</a:t>
            </a:r>
            <a:r>
              <a:rPr dirty="0" sz="1150" spc="12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https://www.bbc.co.uk/bitesize/guides/z2b36yc/revision/1</a:t>
            </a:r>
          </a:p>
          <a:p>
            <a:pPr marL="0" marR="0">
              <a:lnSpc>
                <a:spcPts val="12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5e696c"/>
                </a:solidFill>
                <a:latin typeface="BLMBKS+Lato-Regular"/>
                <a:cs typeface="BLMBKS+Lato-Regular"/>
              </a:rPr>
              <a:t>2.</a:t>
            </a:r>
            <a:r>
              <a:rPr dirty="0" sz="1150" spc="12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https://docs.google.com/document/d/1MgYTJilzwT8kZMxP2_BNv-olFIRzzmdG/edit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3125" y="2652465"/>
            <a:ext cx="477202" cy="191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u="sng">
                <a:solidFill>
                  <a:srgbClr val="5e696c"/>
                </a:solidFill>
                <a:latin typeface="BLMBKS+Lato-Regular"/>
                <a:cs typeface="BLMBKS+Lato-Regular"/>
              </a:rPr>
              <a:t>Islam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0287" y="2958290"/>
            <a:ext cx="5837593" cy="51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5e696c"/>
                </a:solidFill>
                <a:latin typeface="BLMBKS+Lato-Regular"/>
                <a:cs typeface="BLMBKS+Lato-Regular"/>
              </a:rPr>
              <a:t>1.</a:t>
            </a:r>
            <a:r>
              <a:rPr dirty="0" sz="1150" spc="12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https://www.bbc.co.uk/bitesize/guides/zj626yc/revision/8</a:t>
            </a:r>
          </a:p>
          <a:p>
            <a:pPr marL="0" marR="0">
              <a:lnSpc>
                <a:spcPts val="12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5e696c"/>
                </a:solidFill>
                <a:latin typeface="BLMBKS+Lato-Regular"/>
                <a:cs typeface="BLMBKS+Lato-Regular"/>
              </a:rPr>
              <a:t>2.</a:t>
            </a:r>
            <a:r>
              <a:rPr dirty="0" sz="1150" spc="12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 u="sng">
                <a:solidFill>
                  <a:srgbClr val="af4345"/>
                </a:solidFill>
                <a:latin typeface="BLMBKS+Lato-Regular"/>
                <a:cs typeface="BLMBKS+Lato-Regular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https://www.completeissues.co.uk/a_conversation_with_a_muslim_london_taxi_driver_af</a:t>
            </a:r>
          </a:p>
          <a:p>
            <a:pPr marL="0" marR="0">
              <a:lnSpc>
                <a:spcPts val="12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5e696c"/>
                </a:solidFill>
                <a:latin typeface="BLMBKS+Lato-Regular"/>
                <a:cs typeface="BLMBKS+Lato-Regular"/>
              </a:rPr>
              <a:t>3.</a:t>
            </a:r>
            <a:r>
              <a:rPr dirty="0" sz="1150" spc="12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 u="sng">
                <a:solidFill>
                  <a:srgbClr val="af4345"/>
                </a:solidFill>
                <a:latin typeface="BLMBKS+Lato-Regular"/>
                <a:cs typeface="BLMBKS+Lato-Regular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https://www.completeissues.co.uk/its_time_the_media_treated_muslims_fairly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03125" y="3905954"/>
            <a:ext cx="6679461" cy="191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Extension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task: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able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find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about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Religion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Conflict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country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have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chosen?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59525" y="4703429"/>
            <a:ext cx="32263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CONNECT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11675" y="4703429"/>
            <a:ext cx="30739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WONDER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1224" y="4703429"/>
            <a:ext cx="76858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80c31"/>
                </a:solidFill>
                <a:latin typeface="BLMBKS+Lato-Regular"/>
                <a:cs typeface="BLMBKS+Lato-Regular"/>
              </a:rPr>
              <a:t>INVESTIGATE</a:t>
            </a:r>
            <a:r>
              <a:rPr dirty="0" sz="400" spc="248">
                <a:solidFill>
                  <a:srgbClr val="d80c31"/>
                </a:solidFill>
                <a:latin typeface="BLMBKS+Lato-Regular"/>
                <a:cs typeface="BLMBKS+Lato-Regular"/>
              </a:rPr>
              <a:t> </a:t>
            </a:r>
            <a:r>
              <a:rPr dirty="0" sz="400">
                <a:solidFill>
                  <a:srgbClr val="cccccc"/>
                </a:solidFill>
                <a:latin typeface="BLMBKS+Lato-Regular"/>
                <a:cs typeface="BLMBKS+Lato-Regular"/>
              </a:rPr>
              <a:t>CONSTRUCT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81700" y="4703429"/>
            <a:ext cx="285495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EXPRESS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035049" y="4703429"/>
            <a:ext cx="287578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REFLECT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2741180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3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cont…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9850" y="1154381"/>
            <a:ext cx="474172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5e696c"/>
                </a:solidFill>
                <a:latin typeface="OKSAWF+ArialMT"/>
                <a:cs typeface="OKSAWF+ArialMT"/>
              </a:rPr>
              <a:t>Islam: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1246332"/>
            <a:ext cx="641603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Equality: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99850" y="1473279"/>
            <a:ext cx="4189285" cy="33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https://www.completeissues.co.uk/its_time_the_media_treated_muslims_fa</a:t>
            </a:r>
            <a:r>
              <a:rPr dirty="0" sz="950">
                <a:solidFill>
                  <a:srgbClr val="af4345"/>
                </a:solidFill>
                <a:latin typeface="OKSAWF+ArialMT"/>
                <a:cs typeface="OKSAWF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</a:p>
          <a:p>
            <a:pPr marL="0" marR="0">
              <a:lnSpc>
                <a:spcPts val="1061"/>
              </a:lnSpc>
              <a:spcBef>
                <a:spcPts val="249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rly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3125" y="1543511"/>
            <a:ext cx="840613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Christianity: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03125" y="1840692"/>
            <a:ext cx="3620134" cy="3227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https://docs.google.com/document/d/1SPOABf6hB_142YAOk</a:t>
            </a:r>
          </a:p>
          <a:p>
            <a:pPr marL="0" marR="0">
              <a:lnSpc>
                <a:spcPts val="1101"/>
              </a:lnSpc>
              <a:spcBef>
                <a:spcPts val="39"/>
              </a:spcBef>
              <a:spcAft>
                <a:spcPts val="0"/>
              </a:spcAft>
            </a:pP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ykADnaZpeecrMyz/edit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99850" y="1958673"/>
            <a:ext cx="4182687" cy="33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https://www.completeissues.co.uk/Fully_veiled_women_hinder_progressiv</a:t>
            </a:r>
            <a:r>
              <a:rPr dirty="0" sz="950">
                <a:solidFill>
                  <a:srgbClr val="af4345"/>
                </a:solidFill>
                <a:latin typeface="OKSAWF+ArialMT"/>
                <a:cs typeface="OKSAWF+ArialM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</a:p>
          <a:p>
            <a:pPr marL="0" marR="0">
              <a:lnSpc>
                <a:spcPts val="1061"/>
              </a:lnSpc>
              <a:spcBef>
                <a:spcPts val="249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_Islam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03125" y="2282652"/>
            <a:ext cx="3601084" cy="3227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https://www.completeissues.co.uk/Christian_news_coverage_</a:t>
            </a:r>
            <a:r>
              <a:rPr dirty="0" sz="1000">
                <a:solidFill>
                  <a:srgbClr val="af4345"/>
                </a:solidFill>
                <a:latin typeface="BLMBKS+Lato-Regular"/>
                <a:cs typeface="BLMBKS+Lato-Regular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</a:p>
          <a:p>
            <a:pPr marL="0" marR="0">
              <a:lnSpc>
                <a:spcPts val="1101"/>
              </a:lnSpc>
              <a:spcBef>
                <a:spcPts val="38"/>
              </a:spcBef>
              <a:spcAft>
                <a:spcPts val="0"/>
              </a:spcAft>
            </a:pP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s_unfair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99850" y="2444067"/>
            <a:ext cx="3076336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https://www.completeissues.co.uk/The_right_to_offen</a:t>
            </a:r>
            <a:r>
              <a:rPr dirty="0" sz="950">
                <a:solidFill>
                  <a:srgbClr val="af4345"/>
                </a:solidFill>
                <a:latin typeface="OKSAWF+ArialMT"/>
                <a:cs typeface="OKSAWF+ArialM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03125" y="2724612"/>
            <a:ext cx="3561460" cy="4674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https://docs.google.com/presentation/d/1dfGkBnsOQ-</a:t>
            </a:r>
          </a:p>
          <a:p>
            <a:pPr marL="0" marR="0">
              <a:lnSpc>
                <a:spcPts val="1101"/>
              </a:lnSpc>
              <a:spcBef>
                <a:spcPts val="38"/>
              </a:spcBef>
              <a:spcAft>
                <a:spcPts val="0"/>
              </a:spcAft>
            </a:pP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szZBGnUZA6vSqU_OsDZAZwefCwAmGbtyk/edit#slide=id.p</a:t>
            </a:r>
          </a:p>
          <a:p>
            <a:pPr marL="0" marR="0">
              <a:lnSpc>
                <a:spcPts val="1101"/>
              </a:lnSpc>
              <a:spcBef>
                <a:spcPts val="88"/>
              </a:spcBef>
              <a:spcAft>
                <a:spcPts val="0"/>
              </a:spcAft>
            </a:pP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99850" y="2762963"/>
            <a:ext cx="4216796" cy="33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https://www.completeissues.co.uk/In_a_generation_everything_has_chang</a:t>
            </a:r>
            <a:r>
              <a:rPr dirty="0" sz="950">
                <a:solidFill>
                  <a:srgbClr val="af4345"/>
                </a:solidFill>
                <a:latin typeface="OKSAWF+ArialMT"/>
                <a:cs typeface="OKSAWF+ArialM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</a:p>
          <a:p>
            <a:pPr marL="0" marR="0">
              <a:lnSpc>
                <a:spcPts val="1061"/>
              </a:lnSpc>
              <a:spcBef>
                <a:spcPts val="249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d_for_British_Muslim_women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99850" y="3248357"/>
            <a:ext cx="4142686" cy="33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https://docs.google.com/presentation/d/1rY2puMjaWv3OXF39r_HNvdb3e</a:t>
            </a:r>
            <a:r>
              <a:rPr dirty="0" sz="950">
                <a:solidFill>
                  <a:srgbClr val="af4345"/>
                </a:solidFill>
                <a:latin typeface="OKSAWF+ArialMT"/>
                <a:cs typeface="OKSAWF+ArialM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</a:t>
            </a:r>
          </a:p>
          <a:p>
            <a:pPr marL="0" marR="0">
              <a:lnSpc>
                <a:spcPts val="1061"/>
              </a:lnSpc>
              <a:spcBef>
                <a:spcPts val="249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WmgPqz/edit#slide=id.p3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03125" y="3311352"/>
            <a:ext cx="1101344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(Slide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7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onwards)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03125" y="3608531"/>
            <a:ext cx="3447413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https://www.bbc.co.uk/bitesize/guides/zdrxbdm/revision/4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399850" y="3733751"/>
            <a:ext cx="4195765" cy="33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https://www.completeissues.co.uk/what_muslim_pilgrims_travelling_to_me</a:t>
            </a:r>
            <a:r>
              <a:rPr dirty="0" sz="950">
                <a:solidFill>
                  <a:srgbClr val="af4345"/>
                </a:solidFill>
                <a:latin typeface="OKSAWF+ArialMT"/>
                <a:cs typeface="OKSAWF+ArialM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</a:p>
          <a:p>
            <a:pPr marL="0" marR="0">
              <a:lnSpc>
                <a:spcPts val="1061"/>
              </a:lnSpc>
              <a:spcBef>
                <a:spcPts val="249"/>
              </a:spcBef>
              <a:spcAft>
                <a:spcPts val="0"/>
              </a:spcAft>
            </a:pPr>
            <a:r>
              <a:rPr dirty="0" sz="950" u="sng">
                <a:solidFill>
                  <a:srgbClr val="af4345"/>
                </a:solidFill>
                <a:latin typeface="OKSAWF+ArialMT"/>
                <a:cs typeface="OKSAWF+ArialM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ca_can_teach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03125" y="4202891"/>
            <a:ext cx="3512184" cy="3227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Extension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task: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there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any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particular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equality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issues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</a:p>
          <a:p>
            <a:pPr marL="0" marR="0">
              <a:lnSpc>
                <a:spcPts val="1101"/>
              </a:lnSpc>
              <a:spcBef>
                <a:spcPts val="39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country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have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chosen?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2741180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3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cont…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46575"/>
            <a:ext cx="974534" cy="191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Celebrations: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1558233"/>
            <a:ext cx="909434" cy="191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Christianity: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3125" y="1869891"/>
            <a:ext cx="3759733" cy="191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https://www.bbc.co.uk/bitesize/guides/z63pfcw/revision/5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3125" y="2493207"/>
            <a:ext cx="512406" cy="191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Islam: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03125" y="2804865"/>
            <a:ext cx="8490955" cy="3511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https://www.bbc.co.uk/bitesize/guides/zj626yc/revision/9#:~:text=The%20word%20'id'%20means%20festival,the%20pattern%20of%2</a:t>
            </a:r>
          </a:p>
          <a:p>
            <a:pPr marL="0" marR="0">
              <a:lnSpc>
                <a:spcPts val="1211"/>
              </a:lnSpc>
              <a:spcBef>
                <a:spcPts val="92"/>
              </a:spcBef>
              <a:spcAft>
                <a:spcPts val="0"/>
              </a:spcAft>
            </a:pPr>
            <a:r>
              <a:rPr dirty="0" sz="1100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0the%20moon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03125" y="3587439"/>
            <a:ext cx="4067910" cy="191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Extension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task: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do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people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celebrate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chosen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100">
                <a:solidFill>
                  <a:srgbClr val="5e696c"/>
                </a:solidFill>
                <a:latin typeface="BLMBKS+Lato-Regular"/>
                <a:cs typeface="BLMBKS+Lato-Regular"/>
              </a:rPr>
              <a:t>country.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3584587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4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Objectives: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7425" y="1293403"/>
            <a:ext cx="7513549" cy="605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learn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organise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make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sense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for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audience.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learn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spot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links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between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different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pieces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information.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9525" y="4703429"/>
            <a:ext cx="32263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CONNECT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1675" y="4703429"/>
            <a:ext cx="30739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WONDER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1224" y="4703429"/>
            <a:ext cx="76858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INVESTIGATE</a:t>
            </a:r>
            <a:r>
              <a:rPr dirty="0" sz="400" spc="248">
                <a:solidFill>
                  <a:srgbClr val="d9d9d9"/>
                </a:solidFill>
                <a:latin typeface="BLMBKS+Lato-Regular"/>
                <a:cs typeface="BLMBKS+Lato-Regular"/>
              </a:rPr>
              <a:t> </a:t>
            </a:r>
            <a:r>
              <a:rPr dirty="0" sz="400">
                <a:solidFill>
                  <a:srgbClr val="009fe3"/>
                </a:solidFill>
                <a:latin typeface="BLMBKS+Lato-Regular"/>
                <a:cs typeface="BLMBKS+Lato-Regular"/>
              </a:rPr>
              <a:t>CONSTRUCT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81700" y="4703429"/>
            <a:ext cx="285495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EXPRESS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35049" y="4703429"/>
            <a:ext cx="287578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REFLECT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3364712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Create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a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mind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map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93403"/>
            <a:ext cx="7417765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Time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take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gathered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turn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mind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map!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1761271"/>
            <a:ext cx="8396436" cy="9207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Use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this</a:t>
            </a:r>
            <a:r>
              <a:rPr dirty="0" sz="1800" spc="-1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</a:t>
            </a:r>
            <a:r>
              <a:rPr dirty="0" sz="1800" spc="-68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bring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together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place.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This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help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figure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out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themes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research.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able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organise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</a:p>
          <a:p>
            <a:pPr marL="0" marR="0">
              <a:lnSpc>
                <a:spcPts val="1981"/>
              </a:lnSpc>
              <a:spcBef>
                <a:spcPts val="45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themes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know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order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speech.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3125" y="2860075"/>
            <a:ext cx="8340851" cy="9207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Figure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out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topic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themes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that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come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up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link.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negative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or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positive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links?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Do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link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because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holy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book?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Do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link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because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people</a:t>
            </a:r>
          </a:p>
          <a:p>
            <a:pPr marL="0" marR="0">
              <a:lnSpc>
                <a:spcPts val="1981"/>
              </a:lnSpc>
              <a:spcBef>
                <a:spcPts val="45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media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misuse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quotes?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Do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link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because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law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culture?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3368395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5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objectives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7425" y="1293403"/>
            <a:ext cx="7998638" cy="12361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learn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express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myself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way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that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audience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understand.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learn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orally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quote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someone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resource.</a:t>
            </a:r>
          </a:p>
          <a:p>
            <a:pPr marL="0" marR="0">
              <a:lnSpc>
                <a:spcPts val="1981"/>
              </a:lnSpc>
              <a:spcBef>
                <a:spcPts val="45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learn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make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claim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provide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evidence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for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it.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learn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express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own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opinion.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5715202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5: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Expressing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knowledge.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46332"/>
            <a:ext cx="1542160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Working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speech!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1543511"/>
            <a:ext cx="3051936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Each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group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has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up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15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minutes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“host”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their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class.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3125" y="1840692"/>
            <a:ext cx="8432289" cy="6122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Using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have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gathered,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write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out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speech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outline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all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main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points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topic.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speech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needs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be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written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from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point</a:t>
            </a:r>
          </a:p>
          <a:p>
            <a:pPr marL="0" marR="0">
              <a:lnSpc>
                <a:spcPts val="1101"/>
              </a:lnSpc>
              <a:spcBef>
                <a:spcPts val="39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view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misunderstood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person.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For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example,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may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write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speech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from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church-goer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who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is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upset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about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way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their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religion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is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portrayed.</a:t>
            </a:r>
          </a:p>
          <a:p>
            <a:pPr marL="0" marR="0">
              <a:lnSpc>
                <a:spcPts val="1101"/>
              </a:lnSpc>
              <a:spcBef>
                <a:spcPts val="88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may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write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it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from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perspective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Muslim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woman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who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has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visited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France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under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new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hijab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ban.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may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write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it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from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perspective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</a:p>
          <a:p>
            <a:pPr marL="0" marR="0">
              <a:lnSpc>
                <a:spcPts val="1101"/>
              </a:lnSpc>
              <a:spcBef>
                <a:spcPts val="38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Christian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person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trying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explain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why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more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Christian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youth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should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practice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Lent.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3125" y="2572212"/>
            <a:ext cx="2344547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Use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this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worksheet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plan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speech: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03125" y="2869392"/>
            <a:ext cx="2201926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Communicating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Ideas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Audience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03125" y="3166572"/>
            <a:ext cx="1607057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Each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speech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must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contain: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03125" y="3463752"/>
            <a:ext cx="4677155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Quotes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from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Bible/Qur’an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quote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from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 spc="12">
                <a:solidFill>
                  <a:srgbClr val="5e696c"/>
                </a:solidFill>
                <a:latin typeface="BLMBKS+Lato-Regular"/>
                <a:cs typeface="BLMBKS+Lato-Regular"/>
              </a:rPr>
              <a:t>article.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quote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helpshee</a:t>
            </a:r>
            <a:r>
              <a:rPr dirty="0" sz="1000">
                <a:solidFill>
                  <a:srgbClr val="af4345"/>
                </a:solidFill>
                <a:latin typeface="BLMBKS+Lato-Regular"/>
                <a:cs typeface="BLMBKS+Lato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03125" y="3760932"/>
            <a:ext cx="8234930" cy="3227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claim,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evidence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for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claim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opinion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(for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example,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Muslims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celebrate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Eid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Al-Adha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because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(add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evidence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here)…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I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think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people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Britain</a:t>
            </a:r>
          </a:p>
          <a:p>
            <a:pPr marL="0" marR="0">
              <a:lnSpc>
                <a:spcPts val="1101"/>
              </a:lnSpc>
              <a:spcBef>
                <a:spcPts val="38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don’t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celebrate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religious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festivals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much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other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countries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because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(add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evidence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here)…)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make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claim</a:t>
            </a:r>
            <a:r>
              <a:rPr dirty="0" sz="1000" spc="-57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000" u="sng">
                <a:solidFill>
                  <a:srgbClr val="af4345"/>
                </a:solidFill>
                <a:latin typeface="BLMBKS+Lato-Regular"/>
                <a:cs typeface="BLMBKS+Lato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helpsheet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59525" y="4703429"/>
            <a:ext cx="32263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CONNECT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11675" y="4703429"/>
            <a:ext cx="30739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WONDER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21224" y="4703429"/>
            <a:ext cx="76858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INVESTIGATE</a:t>
            </a:r>
            <a:r>
              <a:rPr dirty="0" sz="400" spc="248">
                <a:solidFill>
                  <a:srgbClr val="d9d9d9"/>
                </a:solidFill>
                <a:latin typeface="BLMBKS+Lato-Regular"/>
                <a:cs typeface="BLMBKS+Lato-Regular"/>
              </a:rPr>
              <a:t> </a:t>
            </a:r>
            <a:r>
              <a:rPr dirty="0" sz="400">
                <a:solidFill>
                  <a:srgbClr val="009fe3"/>
                </a:solidFill>
                <a:latin typeface="BLMBKS+Lato-Regular"/>
                <a:cs typeface="BLMBKS+Lato-Regular"/>
              </a:rPr>
              <a:t>CONSTRUCT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681700" y="4703429"/>
            <a:ext cx="285495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ec619f"/>
                </a:solidFill>
                <a:latin typeface="BLMBKS+Lato-Regular"/>
                <a:cs typeface="BLMBKS+Lato-Regular"/>
              </a:rPr>
              <a:t>EXPRESS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035049" y="4703429"/>
            <a:ext cx="287578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REFLECT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>
            <a:hlinkClick r:id="rId2"/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3263798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6: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Criteria.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93403"/>
            <a:ext cx="8477325" cy="605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Once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have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planned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speech,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share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with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others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group.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mark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work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based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this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criteria: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2544607"/>
            <a:ext cx="3707358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Organisation</a:t>
            </a:r>
            <a:r>
              <a:rPr dirty="0" sz="1800" spc="-102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dirty="0" sz="1800" spc="-102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</a:t>
            </a:r>
            <a:r>
              <a:rPr dirty="0" sz="1800" spc="-102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criteria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3125" y="3480343"/>
            <a:ext cx="4440708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Re-write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speech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based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criteria!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9525" y="4703429"/>
            <a:ext cx="32263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CONNECT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11675" y="4703429"/>
            <a:ext cx="30739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WONDER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1224" y="4703429"/>
            <a:ext cx="76858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INVESTIGATE</a:t>
            </a:r>
            <a:r>
              <a:rPr dirty="0" sz="400" spc="248">
                <a:solidFill>
                  <a:srgbClr val="d9d9d9"/>
                </a:solidFill>
                <a:latin typeface="BLMBKS+Lato-Regular"/>
                <a:cs typeface="BLMBKS+Lato-Regular"/>
              </a:rPr>
              <a:t> </a:t>
            </a:r>
            <a:r>
              <a:rPr dirty="0" sz="400">
                <a:solidFill>
                  <a:srgbClr val="cccccc"/>
                </a:solidFill>
                <a:latin typeface="BLMBKS+Lato-Regular"/>
                <a:cs typeface="BLMBKS+Lato-Regular"/>
              </a:rPr>
              <a:t>CONSTRUCT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81700" y="4703429"/>
            <a:ext cx="285495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ec619f"/>
                </a:solidFill>
                <a:latin typeface="BLMBKS+Lato-Regular"/>
                <a:cs typeface="BLMBKS+Lato-Regular"/>
              </a:rPr>
              <a:t>EXPRESS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35049" y="4703429"/>
            <a:ext cx="287578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662483"/>
                </a:solidFill>
                <a:latin typeface="BLMBKS+Lato-Regular"/>
                <a:cs typeface="BLMBKS+Lato-Regular"/>
              </a:rPr>
              <a:t>REFLECT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2483738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Unit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objective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44040"/>
            <a:ext cx="8465848" cy="7720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You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will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be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working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in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groups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of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6-7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and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given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either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Islam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or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Christianity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to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represent.</a:t>
            </a:r>
          </a:p>
          <a:p>
            <a:pPr marL="0" marR="0">
              <a:lnSpc>
                <a:spcPts val="1871"/>
              </a:lnSpc>
              <a:spcBef>
                <a:spcPts val="19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each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group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have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students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responsible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for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topic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which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they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have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find</a:t>
            </a:r>
          </a:p>
          <a:p>
            <a:pPr marL="0" marR="0">
              <a:lnSpc>
                <a:spcPts val="1871"/>
              </a:lnSpc>
              <a:spcBef>
                <a:spcPts val="66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on.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These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topics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be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things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have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already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learned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throughout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year.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2134818"/>
            <a:ext cx="4893996" cy="2793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The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topics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are: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Equality,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Conflict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and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f55e61"/>
                </a:solidFill>
                <a:latin typeface="QAGASA+Lato-Bold"/>
                <a:cs typeface="QAGASA+Lato-Bold"/>
              </a:rPr>
              <a:t>Celebration.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3125" y="2537338"/>
            <a:ext cx="8323694" cy="10137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At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end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unit,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be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“inviting”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class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home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explaining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</a:p>
          <a:p>
            <a:pPr marL="0" marR="0">
              <a:lnSpc>
                <a:spcPts val="1871"/>
              </a:lnSpc>
              <a:spcBef>
                <a:spcPts val="16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them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religion’s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perspective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Equality,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Conflict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different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ways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</a:p>
          <a:p>
            <a:pPr marL="0" marR="0">
              <a:lnSpc>
                <a:spcPts val="1899"/>
              </a:lnSpc>
              <a:spcBef>
                <a:spcPts val="34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celebrate.</a:t>
            </a:r>
            <a:r>
              <a:rPr dirty="0" sz="1700" spc="-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You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will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gather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as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much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information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as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possible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and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present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a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speech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at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the</a:t>
            </a:r>
          </a:p>
          <a:p>
            <a:pPr marL="0" marR="0">
              <a:lnSpc>
                <a:spcPts val="1899"/>
              </a:lnSpc>
              <a:spcBef>
                <a:spcPts val="84"/>
              </a:spcBef>
              <a:spcAft>
                <a:spcPts val="0"/>
              </a:spcAft>
            </a:pP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end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of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the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 </a:t>
            </a:r>
            <a:r>
              <a:rPr dirty="0" sz="1700" b="1">
                <a:solidFill>
                  <a:srgbClr val="5e696c"/>
                </a:solidFill>
                <a:latin typeface="QAGASA+Lato-Bold"/>
                <a:cs typeface="QAGASA+Lato-Bold"/>
              </a:rPr>
              <a:t>unit.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3125" y="3674242"/>
            <a:ext cx="5971767" cy="2758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also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look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at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topic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relation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specific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country.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03125" y="4072768"/>
            <a:ext cx="7432764" cy="521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can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create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artefacts,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displays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role-play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scenarios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help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present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</a:p>
          <a:p>
            <a:pPr marL="0" marR="0">
              <a:lnSpc>
                <a:spcPts val="1871"/>
              </a:lnSpc>
              <a:spcBef>
                <a:spcPts val="16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information.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1564462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58025" y="871149"/>
            <a:ext cx="595122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Conflict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5998" y="1263511"/>
            <a:ext cx="229520" cy="5548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</a:p>
          <a:p>
            <a:pPr marL="0" marR="0">
              <a:lnSpc>
                <a:spcPts val="1926"/>
              </a:lnSpc>
              <a:spcBef>
                <a:spcPts val="265"/>
              </a:spcBef>
              <a:spcAft>
                <a:spcPts val="0"/>
              </a:spcAft>
            </a:pPr>
            <a:r>
              <a:rPr dirty="0" sz="175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60325" y="1269343"/>
            <a:ext cx="2852445" cy="275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Split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classroom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into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4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groups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60325" y="1541378"/>
            <a:ext cx="3543927" cy="21800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Two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groups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be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representing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Christianity,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two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groups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be</a:t>
            </a:r>
          </a:p>
          <a:p>
            <a:pPr marL="0" marR="0">
              <a:lnSpc>
                <a:spcPts val="1871"/>
              </a:lnSpc>
              <a:spcBef>
                <a:spcPts val="27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representing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Islam.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groups,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choose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one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country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that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can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focus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topics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on.</a:t>
            </a:r>
          </a:p>
          <a:p>
            <a:pPr marL="0" marR="0">
              <a:lnSpc>
                <a:spcPts val="1871"/>
              </a:lnSpc>
              <a:spcBef>
                <a:spcPts val="27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Take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700" spc="18">
                <a:solidFill>
                  <a:srgbClr val="5e696c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dirty="0" sz="17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quiz</a:t>
            </a:r>
            <a:r>
              <a:rPr dirty="0" sz="1700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decide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who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group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be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leading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on: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Conflict,</a:t>
            </a:r>
          </a:p>
          <a:p>
            <a:pPr marL="0" marR="0">
              <a:lnSpc>
                <a:spcPts val="1871"/>
              </a:lnSpc>
              <a:spcBef>
                <a:spcPts val="27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Equality,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Celebrations.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61357" y="1534949"/>
            <a:ext cx="565784" cy="2338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BLMBKS+Lato-Regular"/>
                <a:cs typeface="BLMBKS+Lato-Regular"/>
              </a:rPr>
              <a:t>Islam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917074" y="1564574"/>
            <a:ext cx="867791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Celebrations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858025" y="2257999"/>
            <a:ext cx="609600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Equality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5998" y="2351647"/>
            <a:ext cx="229520" cy="826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</a:p>
          <a:p>
            <a:pPr marL="0" marR="0">
              <a:lnSpc>
                <a:spcPts val="1926"/>
              </a:lnSpc>
              <a:spcBef>
                <a:spcPts val="2357"/>
              </a:spcBef>
              <a:spcAft>
                <a:spcPts val="0"/>
              </a:spcAft>
            </a:pPr>
            <a:r>
              <a:rPr dirty="0" sz="175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446450" y="2752824"/>
            <a:ext cx="595122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Conflict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696550" y="3416624"/>
            <a:ext cx="1071092" cy="2338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BLMBKS+Lato-Regular"/>
                <a:cs typeface="BLMBKS+Lato-Regular"/>
              </a:rPr>
              <a:t>Christianity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505500" y="3446249"/>
            <a:ext cx="867791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Celebrations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25998" y="3711817"/>
            <a:ext cx="229520" cy="2827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60325" y="3717649"/>
            <a:ext cx="3547427" cy="10919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Make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note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answers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rough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book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will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need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total</a:t>
            </a:r>
          </a:p>
          <a:p>
            <a:pPr marL="0" marR="0">
              <a:lnSpc>
                <a:spcPts val="1871"/>
              </a:lnSpc>
              <a:spcBef>
                <a:spcPts val="27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up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how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many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As,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Bs,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Cs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Ds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5e696c"/>
                </a:solidFill>
                <a:latin typeface="BLMBKS+Lato-Regular"/>
                <a:cs typeface="BLMBKS+Lato-Regular"/>
              </a:rPr>
              <a:t>get.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446450" y="4139674"/>
            <a:ext cx="609600" cy="177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5e696c"/>
                </a:solidFill>
                <a:latin typeface="BLMBKS+Lato-Regular"/>
                <a:cs typeface="BLMBKS+Lato-Regular"/>
              </a:rPr>
              <a:t>Equality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2421496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Quiz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results!!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8425" y="1241487"/>
            <a:ext cx="6379639" cy="2940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results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 spc="-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mostly</a:t>
            </a:r>
            <a:r>
              <a:rPr dirty="0" sz="1800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A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: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focussing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Celebrations.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8425" y="1709355"/>
            <a:ext cx="7438231" cy="761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results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 spc="-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mostly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 </a:t>
            </a:r>
            <a:r>
              <a:rPr dirty="0" sz="1800" spc="15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C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: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focussing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Equality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religion</a:t>
            </a:r>
          </a:p>
          <a:p>
            <a:pPr marL="0" marR="0">
              <a:lnSpc>
                <a:spcPts val="2011"/>
              </a:lnSpc>
              <a:spcBef>
                <a:spcPts val="1668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results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 spc="-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mostly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 </a:t>
            </a:r>
            <a:r>
              <a:rPr dirty="0" sz="1800" spc="14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: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focussing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Conflict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religion.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8425" y="3112959"/>
            <a:ext cx="6781156" cy="12297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results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 spc="-3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mostly</a:t>
            </a:r>
            <a:r>
              <a:rPr dirty="0" sz="1800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A</a:t>
            </a:r>
            <a:r>
              <a:rPr dirty="0" sz="1800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&amp;</a:t>
            </a:r>
            <a:r>
              <a:rPr dirty="0" sz="1800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 </a:t>
            </a:r>
            <a:r>
              <a:rPr dirty="0" sz="1800" spc="15" b="1">
                <a:solidFill>
                  <a:srgbClr val="5e696c"/>
                </a:solidFill>
                <a:highlight>
                  <a:srgbClr val="83d061"/>
                </a:highlight>
                <a:latin typeface="QAGASA+Lato-Bold"/>
                <a:cs typeface="QAGASA+Lato-Bold"/>
              </a:rPr>
              <a:t>B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: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focussing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Celebrations.</a:t>
            </a:r>
          </a:p>
          <a:p>
            <a:pPr marL="0" marR="0">
              <a:lnSpc>
                <a:spcPts val="2011"/>
              </a:lnSpc>
              <a:spcBef>
                <a:spcPts val="1668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results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800" spc="-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mix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 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of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 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B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 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&amp;</a:t>
            </a:r>
            <a:r>
              <a:rPr dirty="0" sz="1800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 </a:t>
            </a:r>
            <a:r>
              <a:rPr dirty="0" sz="1800" spc="17" b="1">
                <a:solidFill>
                  <a:srgbClr val="ffffff"/>
                </a:solidFill>
                <a:highlight>
                  <a:srgbClr val="9900ff"/>
                </a:highlight>
                <a:latin typeface="QAGASA+Lato-Bold"/>
                <a:cs typeface="QAGASA+Lato-Bold"/>
              </a:rPr>
              <a:t>C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: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focussing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Equality</a:t>
            </a:r>
          </a:p>
          <a:p>
            <a:pPr marL="0" marR="0">
              <a:lnSpc>
                <a:spcPts val="2011"/>
              </a:lnSpc>
              <a:spcBef>
                <a:spcPts val="1668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results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</a:t>
            </a:r>
            <a:r>
              <a:rPr dirty="0" sz="1800" spc="-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mix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of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C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 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&amp;</a:t>
            </a:r>
            <a:r>
              <a:rPr dirty="0" sz="1800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 </a:t>
            </a:r>
            <a:r>
              <a:rPr dirty="0" sz="1800" spc="18" b="1">
                <a:solidFill>
                  <a:srgbClr val="5e696c"/>
                </a:solidFill>
                <a:highlight>
                  <a:srgbClr val="f6cd4c"/>
                </a:highlight>
                <a:latin typeface="QAGASA+Lato-Bold"/>
                <a:cs typeface="QAGASA+Lato-Bold"/>
              </a:rPr>
              <a:t>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: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focussing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Conflict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9525" y="4703429"/>
            <a:ext cx="32263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f07d00"/>
                </a:solidFill>
                <a:latin typeface="BLMBKS+Lato-Regular"/>
                <a:cs typeface="BLMBKS+Lato-Regular"/>
              </a:rPr>
              <a:t>CONNECT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11675" y="4703429"/>
            <a:ext cx="30739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WONDER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1224" y="4703429"/>
            <a:ext cx="76858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INVESTIGATE</a:t>
            </a:r>
            <a:r>
              <a:rPr dirty="0" sz="400" spc="248">
                <a:solidFill>
                  <a:srgbClr val="d9d9d9"/>
                </a:solidFill>
                <a:latin typeface="BLMBKS+Lato-Regular"/>
                <a:cs typeface="BLMBKS+Lato-Regular"/>
              </a:rPr>
              <a:t> </a:t>
            </a:r>
            <a:r>
              <a:rPr dirty="0" sz="400">
                <a:solidFill>
                  <a:srgbClr val="cccccc"/>
                </a:solidFill>
                <a:latin typeface="BLMBKS+Lato-Regular"/>
                <a:cs typeface="BLMBKS+Lato-Regular"/>
              </a:rPr>
              <a:t>CONSTRUCT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81700" y="4703429"/>
            <a:ext cx="285495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EXPRESS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35049" y="4703429"/>
            <a:ext cx="287578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662483"/>
                </a:solidFill>
                <a:latin typeface="BLMBKS+Lato-Regular"/>
                <a:cs typeface="BLMBKS+Lato-Regular"/>
              </a:rPr>
              <a:t>REFLECT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4839017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What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do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you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already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know?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93403"/>
            <a:ext cx="8211463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List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every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single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already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know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about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topic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off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top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head.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1761271"/>
            <a:ext cx="8042300" cy="605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Then,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can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visit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book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go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through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see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can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find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keywords,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events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phrases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that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have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already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learned.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3125" y="2544607"/>
            <a:ext cx="7415249" cy="605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may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also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want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write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down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what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know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from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own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personal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knowledge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given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religion.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3125" y="3795811"/>
            <a:ext cx="3711701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</a:t>
            </a:r>
            <a:r>
              <a:rPr dirty="0" sz="1800" spc="-102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</a:t>
            </a:r>
            <a:r>
              <a:rPr dirty="0" sz="1800" spc="-102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dirty="0" sz="1800" spc="-102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already</a:t>
            </a:r>
            <a:r>
              <a:rPr dirty="0" sz="1800" spc="-102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</a:t>
            </a:r>
            <a:r>
              <a:rPr dirty="0" sz="1800" spc="-102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af4345"/>
                </a:solidFill>
                <a:latin typeface="BLMBKS+Lato-Regular"/>
                <a:cs typeface="BLMBKS+Lato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worksheet?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59525" y="4703429"/>
            <a:ext cx="32263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f07d00"/>
                </a:solidFill>
                <a:latin typeface="BLMBKS+Lato-Regular"/>
                <a:cs typeface="BLMBKS+Lato-Regular"/>
              </a:rPr>
              <a:t>CONNECT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11675" y="4703429"/>
            <a:ext cx="30739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WONDER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1224" y="4703429"/>
            <a:ext cx="76858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INVESTIGATE</a:t>
            </a:r>
            <a:r>
              <a:rPr dirty="0" sz="400" spc="248">
                <a:solidFill>
                  <a:srgbClr val="d9d9d9"/>
                </a:solidFill>
                <a:latin typeface="BLMBKS+Lato-Regular"/>
                <a:cs typeface="BLMBKS+Lato-Regular"/>
              </a:rPr>
              <a:t> </a:t>
            </a:r>
            <a:r>
              <a:rPr dirty="0" sz="400">
                <a:solidFill>
                  <a:srgbClr val="cccccc"/>
                </a:solidFill>
                <a:latin typeface="BLMBKS+Lato-Regular"/>
                <a:cs typeface="BLMBKS+Lato-Regular"/>
              </a:rPr>
              <a:t>CONSTRUCT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81700" y="4703429"/>
            <a:ext cx="285495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EXPRESS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035049" y="4703429"/>
            <a:ext cx="287578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REFLECT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3391966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2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objectives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7425" y="1293403"/>
            <a:ext cx="2215972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skim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read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text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7425" y="1608871"/>
            <a:ext cx="3825773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highlight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key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points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words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7425" y="1924339"/>
            <a:ext cx="6893128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make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notes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when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reading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identify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gaps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knowledge.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9525" y="4703429"/>
            <a:ext cx="32263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CONNECT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11674" y="4703429"/>
            <a:ext cx="30739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3aaa35"/>
                </a:solidFill>
                <a:latin typeface="BLMBKS+Lato-Regular"/>
                <a:cs typeface="BLMBKS+Lato-Regular"/>
              </a:rPr>
              <a:t>WONDER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1224" y="4703429"/>
            <a:ext cx="768580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80c31"/>
                </a:solidFill>
                <a:latin typeface="BLMBKS+Lato-Regular"/>
                <a:cs typeface="BLMBKS+Lato-Regular"/>
              </a:rPr>
              <a:t>INVESTIGATE</a:t>
            </a:r>
            <a:r>
              <a:rPr dirty="0" sz="400" spc="248">
                <a:solidFill>
                  <a:srgbClr val="d80c31"/>
                </a:solidFill>
                <a:latin typeface="BLMBKS+Lato-Regular"/>
                <a:cs typeface="BLMBKS+Lato-Regular"/>
              </a:rPr>
              <a:t> </a:t>
            </a:r>
            <a:r>
              <a:rPr dirty="0" sz="400">
                <a:solidFill>
                  <a:srgbClr val="cccccc"/>
                </a:solidFill>
                <a:latin typeface="BLMBKS+Lato-Regular"/>
                <a:cs typeface="BLMBKS+Lato-Regular"/>
              </a:rPr>
              <a:t>CONSTRUCT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81700" y="4703429"/>
            <a:ext cx="285495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EXPRESS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35049" y="4703429"/>
            <a:ext cx="287578" cy="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">
                <a:solidFill>
                  <a:srgbClr val="d9d9d9"/>
                </a:solidFill>
                <a:latin typeface="BLMBKS+Lato-Regular"/>
                <a:cs typeface="BLMBKS+Lato-Regular"/>
              </a:rPr>
              <a:t>REFLECT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4328553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Practicing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skim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reading.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93403"/>
            <a:ext cx="8455608" cy="605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Complete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the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worksheets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practice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skim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reading,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highlighting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key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rewriting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answers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your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own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words.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43014"/>
            <a:ext cx="3208921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Lesson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3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 </a:t>
            </a:r>
            <a:r>
              <a:rPr dirty="0" sz="2900" b="1">
                <a:solidFill>
                  <a:srgbClr val="f55e61"/>
                </a:solidFill>
                <a:latin typeface="DJDSTR+PlayfairDisplay-Bold"/>
                <a:cs typeface="DJDSTR+PlayfairDisplay-Bold"/>
              </a:rPr>
              <a:t>objective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7425" y="1293403"/>
            <a:ext cx="5716753" cy="605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Understand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and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participate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reflective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note-taking.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Practice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paraphrasing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7425" y="1924339"/>
            <a:ext cx="5841568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-</a:t>
            </a:r>
            <a:r>
              <a:rPr dirty="0" sz="1800" spc="1728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To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be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aware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of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where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information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resources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are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 </a:t>
            </a:r>
            <a:r>
              <a:rPr dirty="0" sz="1800">
                <a:solidFill>
                  <a:srgbClr val="5e696c"/>
                </a:solidFill>
                <a:latin typeface="BLMBKS+Lato-Regular"/>
                <a:cs typeface="BLMBKS+Lato-Regular"/>
              </a:rPr>
              <a:t>from.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2024-04-29T09:44:19-05:00</dcterms:modified>
</cp:coreProperties>
</file>