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0"/>
  </p:notesMasterIdLst>
  <p:sldIdLst>
    <p:sldId id="518" r:id="rId7"/>
    <p:sldId id="1040" r:id="rId8"/>
    <p:sldId id="519" r:id="rId9"/>
    <p:sldId id="838" r:id="rId10"/>
    <p:sldId id="256" r:id="rId11"/>
    <p:sldId id="839" r:id="rId12"/>
    <p:sldId id="918" r:id="rId13"/>
    <p:sldId id="1039" r:id="rId14"/>
    <p:sldId id="919" r:id="rId15"/>
    <p:sldId id="520" r:id="rId16"/>
    <p:sldId id="916" r:id="rId17"/>
    <p:sldId id="840" r:id="rId18"/>
    <p:sldId id="911" r:id="rId19"/>
    <p:sldId id="912" r:id="rId20"/>
    <p:sldId id="1035" r:id="rId21"/>
    <p:sldId id="843" r:id="rId22"/>
    <p:sldId id="913" r:id="rId23"/>
    <p:sldId id="914" r:id="rId24"/>
    <p:sldId id="915" r:id="rId25"/>
    <p:sldId id="1036" r:id="rId26"/>
    <p:sldId id="910" r:id="rId27"/>
    <p:sldId id="941" r:id="rId28"/>
    <p:sldId id="908" r:id="rId29"/>
    <p:sldId id="935" r:id="rId30"/>
    <p:sldId id="1016" r:id="rId31"/>
    <p:sldId id="1033" r:id="rId32"/>
    <p:sldId id="1026" r:id="rId33"/>
    <p:sldId id="917" r:id="rId34"/>
    <p:sldId id="971" r:id="rId35"/>
    <p:sldId id="1034" r:id="rId36"/>
    <p:sldId id="549" r:id="rId37"/>
    <p:sldId id="1037" r:id="rId38"/>
    <p:sldId id="1041" r:id="rId39"/>
  </p:sldIdLst>
  <p:sldSz cx="12801600" cy="9601200" type="A3"/>
  <p:notesSz cx="6815138"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autoAdjust="0"/>
    <p:restoredTop sz="89928" autoAdjust="0"/>
  </p:normalViewPr>
  <p:slideViewPr>
    <p:cSldViewPr snapToGrid="0">
      <p:cViewPr varScale="1">
        <p:scale>
          <a:sx n="70" d="100"/>
          <a:sy n="70" d="100"/>
        </p:scale>
        <p:origin x="21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3226" cy="499092"/>
          </a:xfrm>
          <a:prstGeom prst="rect">
            <a:avLst/>
          </a:prstGeom>
        </p:spPr>
        <p:txBody>
          <a:bodyPr vert="horz" lIns="91621" tIns="45810" rIns="91621" bIns="45810" rtlCol="0"/>
          <a:lstStyle>
            <a:lvl1pPr algn="l">
              <a:defRPr sz="1200"/>
            </a:lvl1pPr>
          </a:lstStyle>
          <a:p>
            <a:endParaRPr lang="en-GB"/>
          </a:p>
        </p:txBody>
      </p:sp>
      <p:sp>
        <p:nvSpPr>
          <p:cNvPr id="3" name="Date Placeholder 2"/>
          <p:cNvSpPr>
            <a:spLocks noGrp="1"/>
          </p:cNvSpPr>
          <p:nvPr>
            <p:ph type="dt" idx="1"/>
          </p:nvPr>
        </p:nvSpPr>
        <p:spPr>
          <a:xfrm>
            <a:off x="3860336" y="1"/>
            <a:ext cx="2953226" cy="499092"/>
          </a:xfrm>
          <a:prstGeom prst="rect">
            <a:avLst/>
          </a:prstGeom>
        </p:spPr>
        <p:txBody>
          <a:bodyPr vert="horz" lIns="91621" tIns="45810" rIns="91621" bIns="45810" rtlCol="0"/>
          <a:lstStyle>
            <a:lvl1pPr algn="r">
              <a:defRPr sz="1200"/>
            </a:lvl1pPr>
          </a:lstStyle>
          <a:p>
            <a:fld id="{23F424C7-02B1-41C1-B0BE-91100E3113D6}" type="datetimeFigureOut">
              <a:rPr lang="en-GB" smtClean="0"/>
              <a:t>29/05/2024</a:t>
            </a:fld>
            <a:endParaRPr lang="en-GB"/>
          </a:p>
        </p:txBody>
      </p:sp>
      <p:sp>
        <p:nvSpPr>
          <p:cNvPr id="4" name="Slide Image Placeholder 3"/>
          <p:cNvSpPr>
            <a:spLocks noGrp="1" noRot="1" noChangeAspect="1"/>
          </p:cNvSpPr>
          <p:nvPr>
            <p:ph type="sldImg" idx="2"/>
          </p:nvPr>
        </p:nvSpPr>
        <p:spPr>
          <a:xfrm>
            <a:off x="1169988" y="1243013"/>
            <a:ext cx="4475162" cy="3357562"/>
          </a:xfrm>
          <a:prstGeom prst="rect">
            <a:avLst/>
          </a:prstGeom>
          <a:noFill/>
          <a:ln w="12700">
            <a:solidFill>
              <a:prstClr val="black"/>
            </a:solidFill>
          </a:ln>
        </p:spPr>
        <p:txBody>
          <a:bodyPr vert="horz" lIns="91621" tIns="45810" rIns="91621" bIns="45810" rtlCol="0" anchor="ctr"/>
          <a:lstStyle/>
          <a:p>
            <a:endParaRPr lang="en-GB"/>
          </a:p>
        </p:txBody>
      </p:sp>
      <p:sp>
        <p:nvSpPr>
          <p:cNvPr id="5" name="Notes Placeholder 4"/>
          <p:cNvSpPr>
            <a:spLocks noGrp="1"/>
          </p:cNvSpPr>
          <p:nvPr>
            <p:ph type="body" sz="quarter" idx="3"/>
          </p:nvPr>
        </p:nvSpPr>
        <p:spPr>
          <a:xfrm>
            <a:off x="681514" y="4787128"/>
            <a:ext cx="5452110" cy="3916740"/>
          </a:xfrm>
          <a:prstGeom prst="rect">
            <a:avLst/>
          </a:prstGeom>
        </p:spPr>
        <p:txBody>
          <a:bodyPr vert="horz" lIns="91621" tIns="45810" rIns="91621" bIns="458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6"/>
            <a:ext cx="2953226" cy="499090"/>
          </a:xfrm>
          <a:prstGeom prst="rect">
            <a:avLst/>
          </a:prstGeom>
        </p:spPr>
        <p:txBody>
          <a:bodyPr vert="horz" lIns="91621" tIns="45810" rIns="91621" bIns="45810" rtlCol="0" anchor="b"/>
          <a:lstStyle>
            <a:lvl1pPr algn="l">
              <a:defRPr sz="1200"/>
            </a:lvl1pPr>
          </a:lstStyle>
          <a:p>
            <a:endParaRPr lang="en-GB"/>
          </a:p>
        </p:txBody>
      </p:sp>
      <p:sp>
        <p:nvSpPr>
          <p:cNvPr id="7" name="Slide Number Placeholder 6"/>
          <p:cNvSpPr>
            <a:spLocks noGrp="1"/>
          </p:cNvSpPr>
          <p:nvPr>
            <p:ph type="sldNum" sz="quarter" idx="5"/>
          </p:nvPr>
        </p:nvSpPr>
        <p:spPr>
          <a:xfrm>
            <a:off x="3860336" y="9448186"/>
            <a:ext cx="2953226" cy="499090"/>
          </a:xfrm>
          <a:prstGeom prst="rect">
            <a:avLst/>
          </a:prstGeom>
        </p:spPr>
        <p:txBody>
          <a:bodyPr vert="horz" lIns="91621" tIns="45810" rIns="91621" bIns="45810" rtlCol="0" anchor="b"/>
          <a:lstStyle>
            <a:lvl1pPr algn="r">
              <a:defRPr sz="1200"/>
            </a:lvl1pPr>
          </a:lstStyle>
          <a:p>
            <a:fld id="{3ACEA8D0-389F-41B7-BC30-5CC1F671D239}" type="slidenum">
              <a:rPr lang="en-GB" smtClean="0"/>
              <a:t>‹#›</a:t>
            </a:fld>
            <a:endParaRPr lang="en-GB"/>
          </a:p>
        </p:txBody>
      </p:sp>
    </p:spTree>
    <p:extLst>
      <p:ext uri="{BB962C8B-B14F-4D97-AF65-F5344CB8AC3E}">
        <p14:creationId xmlns:p14="http://schemas.microsoft.com/office/powerpoint/2010/main" val="3202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18272" indent="-118272">
              <a:buFont typeface="Arial" panose="020B0604020202020204" pitchFamily="34" charset="0"/>
              <a:buChar char="•"/>
            </a:pPr>
            <a:r>
              <a:rPr lang="en-GB" dirty="0"/>
              <a:t>Slides are A3 because of the handout (visible slide 4), so some of the other slides may look a little odd.</a:t>
            </a:r>
          </a:p>
          <a:p>
            <a:pPr marL="118272" indent="-118272">
              <a:buFont typeface="Arial" panose="020B0604020202020204" pitchFamily="34" charset="0"/>
              <a:buChar char="•"/>
            </a:pPr>
            <a:r>
              <a:rPr lang="en-GB" dirty="0"/>
              <a:t>Given the importance and complexity of the subject matter, this presentation can only really serve as an overview of the slides for further consideration and discussion.</a:t>
            </a:r>
          </a:p>
          <a:p>
            <a:pPr marL="118272" indent="-118272">
              <a:buFont typeface="Arial" panose="020B0604020202020204" pitchFamily="34" charset="0"/>
              <a:buChar char="•"/>
            </a:pPr>
            <a:r>
              <a:rPr lang="en-GB" dirty="0"/>
              <a:t>The presentation contains only as many slides as I needed to make sense of what of what I am saying, and due to time constraints some slides contain more information than we can give our full attention to here. Where slides aren’t self-explanatory, they have notes.</a:t>
            </a:r>
          </a:p>
          <a:p>
            <a:pPr marL="118272" indent="-118272">
              <a:buFont typeface="Arial" panose="020B0604020202020204" pitchFamily="34" charset="0"/>
              <a:buChar char="•"/>
            </a:pPr>
            <a:r>
              <a:rPr lang="en-GB" dirty="0"/>
              <a:t>The presentation first aims to understand the question, or problem, and then explores the answer, or solution, in increasingly practical terms.</a:t>
            </a:r>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18272" indent="-118272">
              <a:buFont typeface="Arial" panose="020B0604020202020204" pitchFamily="34" charset="0"/>
              <a:buChar char="•"/>
            </a:pPr>
            <a:r>
              <a:rPr lang="en-GB" dirty="0"/>
              <a:t>FOSIL is an evolving response to the question of how to teach for academic integrity, which requires students both to will and [be able to] do.</a:t>
            </a:r>
          </a:p>
        </p:txBody>
      </p:sp>
      <p:sp>
        <p:nvSpPr>
          <p:cNvPr id="4" name="Slide Number Placeholder 3"/>
          <p:cNvSpPr>
            <a:spLocks noGrp="1"/>
          </p:cNvSpPr>
          <p:nvPr>
            <p:ph type="sldNum" sz="quarter" idx="5"/>
          </p:nvPr>
        </p:nvSpPr>
        <p:spPr/>
        <p:txBody>
          <a:bodyPr/>
          <a:lstStyle/>
          <a:p>
            <a:fld id="{3ACEA8D0-389F-41B7-BC30-5CC1F671D239}" type="slidenum">
              <a:rPr lang="en-GB" smtClean="0"/>
              <a:t>10</a:t>
            </a:fld>
            <a:endParaRPr lang="en-GB"/>
          </a:p>
        </p:txBody>
      </p:sp>
    </p:spTree>
    <p:extLst>
      <p:ext uri="{BB962C8B-B14F-4D97-AF65-F5344CB8AC3E}">
        <p14:creationId xmlns:p14="http://schemas.microsoft.com/office/powerpoint/2010/main" val="428187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b="0" dirty="0"/>
              <a:t>Notes</a:t>
            </a:r>
          </a:p>
          <a:p>
            <a:pPr marL="118272" indent="-118272">
              <a:buFont typeface="Arial" panose="020B0604020202020204" pitchFamily="34" charset="0"/>
              <a:buChar char="•"/>
            </a:pPr>
            <a:r>
              <a:rPr lang="en-GB" dirty="0"/>
              <a:t>Reminder about powerful knowledge as difficult conversations.</a:t>
            </a:r>
          </a:p>
          <a:p>
            <a:pPr marL="118272" indent="-118272" defTabSz="916211">
              <a:buFont typeface="Arial" panose="020B0604020202020204" pitchFamily="34" charset="0"/>
              <a:buChar char="•"/>
              <a:defRPr/>
            </a:pPr>
            <a:r>
              <a:rPr lang="en-GB" dirty="0"/>
              <a:t>Gordon Wells (2001, p. 8): “If classrooms [are] to become places where students [are] actively and enthusiastically attempting to construct answers to questions that were of real interest to them - rather than simply going through the routines of 'doing school' - more would be needed than the introduction of prepackaged inquiry activities, taken from teachers' manuals or downloaded from the Internet.” | </a:t>
            </a:r>
            <a:r>
              <a:rPr lang="en-US" dirty="0">
                <a:ea typeface="Calibri" panose="020F0502020204030204" pitchFamily="34" charset="0"/>
                <a:cs typeface="Arial" panose="020B0604020202020204" pitchFamily="34" charset="0"/>
              </a:rPr>
              <a:t>Wells, G. (2001). The Development of a Community of Inquiry. In G. Wells (Ed.), </a:t>
            </a:r>
            <a:r>
              <a:rPr lang="en-US" i="1" dirty="0">
                <a:ea typeface="Calibri" panose="020F0502020204030204" pitchFamily="34" charset="0"/>
                <a:cs typeface="Arial" panose="020B0604020202020204" pitchFamily="34" charset="0"/>
              </a:rPr>
              <a:t>Action, Talk &amp; Text: Learning and Teaching Through Inquiry</a:t>
            </a:r>
            <a:r>
              <a:rPr lang="en-US" dirty="0">
                <a:ea typeface="Calibri" panose="020F0502020204030204" pitchFamily="34" charset="0"/>
                <a:cs typeface="Arial" panose="020B0604020202020204" pitchFamily="34" charset="0"/>
              </a:rPr>
              <a:t> (pp. 1-22). New York, NY: Teachers College Press.</a:t>
            </a:r>
            <a:r>
              <a:rPr lang="en-GB" dirty="0"/>
              <a:t> </a:t>
            </a:r>
            <a:r>
              <a:rPr lang="en-GB" b="1" dirty="0">
                <a:cs typeface="Calibri"/>
              </a:rPr>
              <a:t>Developing Inquiring Communities in Education Project</a:t>
            </a:r>
            <a:r>
              <a:rPr lang="en-GB" dirty="0">
                <a:cs typeface="Calibri"/>
              </a:rPr>
              <a:t> (led by the Ontario Institute for Studies in Education at the University of Toronto, </a:t>
            </a:r>
            <a:r>
              <a:rPr lang="en-GB" b="1" dirty="0">
                <a:cs typeface="Calibri"/>
              </a:rPr>
              <a:t>1991-2001</a:t>
            </a:r>
            <a:r>
              <a:rPr lang="en-GB" dirty="0">
                <a:cs typeface="Calibri"/>
              </a:rPr>
              <a:t>).</a:t>
            </a: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11</a:t>
            </a:fld>
            <a:endParaRPr lang="en-GB"/>
          </a:p>
        </p:txBody>
      </p:sp>
    </p:spTree>
    <p:extLst>
      <p:ext uri="{BB962C8B-B14F-4D97-AF65-F5344CB8AC3E}">
        <p14:creationId xmlns:p14="http://schemas.microsoft.com/office/powerpoint/2010/main" val="337601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12</a:t>
            </a:fld>
            <a:endParaRPr lang="en-GB"/>
          </a:p>
        </p:txBody>
      </p:sp>
    </p:spTree>
    <p:extLst>
      <p:ext uri="{BB962C8B-B14F-4D97-AF65-F5344CB8AC3E}">
        <p14:creationId xmlns:p14="http://schemas.microsoft.com/office/powerpoint/2010/main" val="277771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1D8D7BA-9A91-4A4B-95C4-D0EA8D0E74B3}" type="slidenum">
              <a:rPr lang="en-GB" smtClean="0"/>
              <a:t>13</a:t>
            </a:fld>
            <a:endParaRPr lang="en-GB"/>
          </a:p>
        </p:txBody>
      </p:sp>
    </p:spTree>
    <p:extLst>
      <p:ext uri="{BB962C8B-B14F-4D97-AF65-F5344CB8AC3E}">
        <p14:creationId xmlns:p14="http://schemas.microsoft.com/office/powerpoint/2010/main" val="343829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endParaRPr lang="en-GB"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1D8D7BA-9A91-4A4B-95C4-D0EA8D0E74B3}" type="slidenum">
              <a:rPr lang="en-GB" smtClean="0"/>
              <a:t>14</a:t>
            </a:fld>
            <a:endParaRPr lang="en-GB"/>
          </a:p>
        </p:txBody>
      </p:sp>
    </p:spTree>
    <p:extLst>
      <p:ext uri="{BB962C8B-B14F-4D97-AF65-F5344CB8AC3E}">
        <p14:creationId xmlns:p14="http://schemas.microsoft.com/office/powerpoint/2010/main" val="108032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r>
              <a:rPr lang="en-GB" dirty="0">
                <a:latin typeface="Calibri" panose="020F0502020204030204" pitchFamily="34" charset="0"/>
              </a:rPr>
              <a:t>Notes</a:t>
            </a:r>
          </a:p>
          <a:p>
            <a:pPr marL="118272" indent="-118272">
              <a:buFont typeface="Arial" panose="020B0604020202020204" pitchFamily="34" charset="0"/>
              <a:buChar char="•"/>
            </a:pPr>
            <a:r>
              <a:rPr lang="en-GB" dirty="0">
                <a:latin typeface="Calibri" panose="020F0502020204030204" pitchFamily="34" charset="0"/>
              </a:rPr>
              <a:t>We are community of inquiry.</a:t>
            </a:r>
          </a:p>
          <a:p>
            <a:pPr marL="118272" indent="-118272">
              <a:buFont typeface="Arial" panose="020B0604020202020204" pitchFamily="34" charset="0"/>
              <a:buChar char="•"/>
            </a:pPr>
            <a:r>
              <a:rPr lang="en-GB" dirty="0">
                <a:latin typeface="Calibri" panose="020F0502020204030204" pitchFamily="34" charset="0"/>
              </a:rPr>
              <a:t>Signature Work in transition years provide whole-school benchmarks that we build up to and on.</a:t>
            </a:r>
          </a:p>
        </p:txBody>
      </p:sp>
      <p:sp>
        <p:nvSpPr>
          <p:cNvPr id="4" name="Slide Number Placeholder 3"/>
          <p:cNvSpPr>
            <a:spLocks noGrp="1"/>
          </p:cNvSpPr>
          <p:nvPr>
            <p:ph type="sldNum" sz="quarter" idx="5"/>
          </p:nvPr>
        </p:nvSpPr>
        <p:spPr/>
        <p:txBody>
          <a:bodyPr/>
          <a:lstStyle/>
          <a:p>
            <a:fld id="{31D8D7BA-9A91-4A4B-95C4-D0EA8D0E74B3}" type="slidenum">
              <a:rPr lang="en-GB" smtClean="0"/>
              <a:t>15</a:t>
            </a:fld>
            <a:endParaRPr lang="en-GB"/>
          </a:p>
        </p:txBody>
      </p:sp>
    </p:spTree>
    <p:extLst>
      <p:ext uri="{BB962C8B-B14F-4D97-AF65-F5344CB8AC3E}">
        <p14:creationId xmlns:p14="http://schemas.microsoft.com/office/powerpoint/2010/main" val="200971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r>
              <a:rPr lang="en-GB" b="0" dirty="0"/>
              <a:t>Notes</a:t>
            </a:r>
          </a:p>
          <a:p>
            <a:pPr marL="118272" indent="-118272">
              <a:buFont typeface="Arial" panose="020B0604020202020204" pitchFamily="34" charset="0"/>
              <a:buChar char="•"/>
            </a:pPr>
            <a:r>
              <a:rPr lang="en-GB" dirty="0"/>
              <a:t>The instructional use of colour locates this skill set in the Express stage of the inquiry process.</a:t>
            </a:r>
          </a:p>
        </p:txBody>
      </p:sp>
      <p:sp>
        <p:nvSpPr>
          <p:cNvPr id="4" name="Slide Number Placeholder 3"/>
          <p:cNvSpPr>
            <a:spLocks noGrp="1"/>
          </p:cNvSpPr>
          <p:nvPr>
            <p:ph type="sldNum" sz="quarter" idx="5"/>
          </p:nvPr>
        </p:nvSpPr>
        <p:spPr/>
        <p:txBody>
          <a:bodyPr/>
          <a:lstStyle/>
          <a:p>
            <a:fld id="{31D8D7BA-9A91-4A4B-95C4-D0EA8D0E74B3}" type="slidenum">
              <a:rPr lang="en-GB" smtClean="0"/>
              <a:t>16</a:t>
            </a:fld>
            <a:endParaRPr lang="en-GB"/>
          </a:p>
        </p:txBody>
      </p:sp>
    </p:spTree>
    <p:extLst>
      <p:ext uri="{BB962C8B-B14F-4D97-AF65-F5344CB8AC3E}">
        <p14:creationId xmlns:p14="http://schemas.microsoft.com/office/powerpoint/2010/main" val="185782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17</a:t>
            </a:fld>
            <a:endParaRPr lang="en-GB"/>
          </a:p>
        </p:txBody>
      </p:sp>
    </p:spTree>
    <p:extLst>
      <p:ext uri="{BB962C8B-B14F-4D97-AF65-F5344CB8AC3E}">
        <p14:creationId xmlns:p14="http://schemas.microsoft.com/office/powerpoint/2010/main" val="144041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18</a:t>
            </a:fld>
            <a:endParaRPr lang="en-GB"/>
          </a:p>
        </p:txBody>
      </p:sp>
    </p:spTree>
    <p:extLst>
      <p:ext uri="{BB962C8B-B14F-4D97-AF65-F5344CB8AC3E}">
        <p14:creationId xmlns:p14="http://schemas.microsoft.com/office/powerpoint/2010/main" val="125009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19</a:t>
            </a:fld>
            <a:endParaRPr lang="en-GB"/>
          </a:p>
        </p:txBody>
      </p:sp>
    </p:spTree>
    <p:extLst>
      <p:ext uri="{BB962C8B-B14F-4D97-AF65-F5344CB8AC3E}">
        <p14:creationId xmlns:p14="http://schemas.microsoft.com/office/powerpoint/2010/main" val="263232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dirty="0"/>
              <a:t>Notes</a:t>
            </a:r>
          </a:p>
          <a:p>
            <a:pPr marL="118272" indent="-118272" defTabSz="916211">
              <a:buFont typeface="Arial" panose="020B0604020202020204" pitchFamily="34" charset="0"/>
              <a:buChar char="•"/>
              <a:defRPr/>
            </a:pPr>
            <a:r>
              <a:rPr lang="en-GB" dirty="0"/>
              <a:t>Too Long; Didn’t Listen</a:t>
            </a:r>
          </a:p>
          <a:p>
            <a:pPr marL="118272" indent="-118272" defTabSz="916211">
              <a:buFont typeface="Arial" panose="020B0604020202020204" pitchFamily="34" charset="0"/>
              <a:buChar char="•"/>
              <a:defRPr/>
            </a:pPr>
            <a:r>
              <a:rPr lang="en-GB" dirty="0"/>
              <a:t>Information storage and retrieval undermines and works against academic integrity, because it is effectively copying and pasting information without reference to sources.</a:t>
            </a:r>
          </a:p>
        </p:txBody>
      </p:sp>
      <p:sp>
        <p:nvSpPr>
          <p:cNvPr id="4" name="Slide Number Placeholder 3"/>
          <p:cNvSpPr>
            <a:spLocks noGrp="1"/>
          </p:cNvSpPr>
          <p:nvPr>
            <p:ph type="sldNum" sz="quarter" idx="5"/>
          </p:nvPr>
        </p:nvSpPr>
        <p:spPr/>
        <p:txBody>
          <a:bodyPr/>
          <a:lstStyle/>
          <a:p>
            <a:fld id="{31D8D7BA-9A91-4A4B-95C4-D0EA8D0E74B3}" type="slidenum">
              <a:rPr lang="en-GB" smtClean="0"/>
              <a:t>2</a:t>
            </a:fld>
            <a:endParaRPr lang="en-GB"/>
          </a:p>
        </p:txBody>
      </p:sp>
    </p:spTree>
    <p:extLst>
      <p:ext uri="{BB962C8B-B14F-4D97-AF65-F5344CB8AC3E}">
        <p14:creationId xmlns:p14="http://schemas.microsoft.com/office/powerpoint/2010/main" val="2206137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20</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21</a:t>
            </a:fld>
            <a:endParaRPr lang="en-GB"/>
          </a:p>
        </p:txBody>
      </p:sp>
    </p:spTree>
    <p:extLst>
      <p:ext uri="{BB962C8B-B14F-4D97-AF65-F5344CB8AC3E}">
        <p14:creationId xmlns:p14="http://schemas.microsoft.com/office/powerpoint/2010/main" val="275676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22</a:t>
            </a:fld>
            <a:endParaRPr lang="en-GB"/>
          </a:p>
        </p:txBody>
      </p:sp>
    </p:spTree>
    <p:extLst>
      <p:ext uri="{BB962C8B-B14F-4D97-AF65-F5344CB8AC3E}">
        <p14:creationId xmlns:p14="http://schemas.microsoft.com/office/powerpoint/2010/main" val="211920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23</a:t>
            </a:fld>
            <a:endParaRPr lang="en-GB"/>
          </a:p>
        </p:txBody>
      </p:sp>
    </p:spTree>
    <p:extLst>
      <p:ext uri="{BB962C8B-B14F-4D97-AF65-F5344CB8AC3E}">
        <p14:creationId xmlns:p14="http://schemas.microsoft.com/office/powerpoint/2010/main" val="2132338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630782">
              <a:defRPr/>
            </a:pPr>
            <a:fld id="{EED85C98-1F69-48FE-9C11-EFF7DB6E8C8F}" type="slidenum">
              <a:rPr lang="en-GB" sz="800">
                <a:solidFill>
                  <a:prstClr val="black"/>
                </a:solidFill>
                <a:latin typeface="Calibri" panose="020F0502020204030204"/>
              </a:rPr>
              <a:pPr defTabSz="630782">
                <a:defRPr/>
              </a:pPr>
              <a:t>24</a:t>
            </a:fld>
            <a:endParaRPr lang="en-GB" sz="800">
              <a:solidFill>
                <a:prstClr val="black"/>
              </a:solidFill>
              <a:latin typeface="Calibri" panose="020F0502020204030204"/>
            </a:endParaRPr>
          </a:p>
        </p:txBody>
      </p:sp>
    </p:spTree>
    <p:extLst>
      <p:ext uri="{BB962C8B-B14F-4D97-AF65-F5344CB8AC3E}">
        <p14:creationId xmlns:p14="http://schemas.microsoft.com/office/powerpoint/2010/main" val="279236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CEA8D0-389F-41B7-BC30-5CC1F671D239}" type="slidenum">
              <a:rPr lang="en-GB" smtClean="0"/>
              <a:t>25</a:t>
            </a:fld>
            <a:endParaRPr lang="en-GB"/>
          </a:p>
        </p:txBody>
      </p:sp>
    </p:spTree>
    <p:extLst>
      <p:ext uri="{BB962C8B-B14F-4D97-AF65-F5344CB8AC3E}">
        <p14:creationId xmlns:p14="http://schemas.microsoft.com/office/powerpoint/2010/main" val="65734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CEA8D0-389F-41B7-BC30-5CC1F671D239}" type="slidenum">
              <a:rPr lang="en-GB" smtClean="0"/>
              <a:t>26</a:t>
            </a:fld>
            <a:endParaRPr lang="en-GB"/>
          </a:p>
        </p:txBody>
      </p:sp>
    </p:spTree>
    <p:extLst>
      <p:ext uri="{BB962C8B-B14F-4D97-AF65-F5344CB8AC3E}">
        <p14:creationId xmlns:p14="http://schemas.microsoft.com/office/powerpoint/2010/main" val="2173603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CEA8D0-389F-41B7-BC30-5CC1F671D239}" type="slidenum">
              <a:rPr lang="en-GB" smtClean="0"/>
              <a:t>27</a:t>
            </a:fld>
            <a:endParaRPr lang="en-GB"/>
          </a:p>
        </p:txBody>
      </p:sp>
    </p:spTree>
    <p:extLst>
      <p:ext uri="{BB962C8B-B14F-4D97-AF65-F5344CB8AC3E}">
        <p14:creationId xmlns:p14="http://schemas.microsoft.com/office/powerpoint/2010/main" val="249416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28</a:t>
            </a:fld>
            <a:endParaRPr lang="en-GB"/>
          </a:p>
        </p:txBody>
      </p:sp>
    </p:spTree>
    <p:extLst>
      <p:ext uri="{BB962C8B-B14F-4D97-AF65-F5344CB8AC3E}">
        <p14:creationId xmlns:p14="http://schemas.microsoft.com/office/powerpoint/2010/main" val="1400058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D7473-5548-E973-B3C4-F30B1DA24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B387C-0CB2-5600-398A-4A96E5C34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A3352-AD6C-F52F-B942-FE9842766E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B6CF3EA-B66B-97D5-D5CD-FDAC0CFD25BD}"/>
              </a:ext>
            </a:extLst>
          </p:cNvPr>
          <p:cNvSpPr>
            <a:spLocks noGrp="1"/>
          </p:cNvSpPr>
          <p:nvPr>
            <p:ph type="sldNum" sz="quarter" idx="5"/>
          </p:nvPr>
        </p:nvSpPr>
        <p:spPr/>
        <p:txBody>
          <a:bodyPr/>
          <a:lstStyle/>
          <a:p>
            <a:fld id="{EED85C98-1F69-48FE-9C11-EFF7DB6E8C8F}" type="slidenum">
              <a:rPr lang="en-GB" smtClean="0"/>
              <a:t>29</a:t>
            </a:fld>
            <a:endParaRPr lang="en-GB"/>
          </a:p>
        </p:txBody>
      </p:sp>
    </p:spTree>
    <p:extLst>
      <p:ext uri="{BB962C8B-B14F-4D97-AF65-F5344CB8AC3E}">
        <p14:creationId xmlns:p14="http://schemas.microsoft.com/office/powerpoint/2010/main" val="49806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CEA8D0-389F-41B7-BC30-5CC1F671D239}" type="slidenum">
              <a:rPr lang="en-GB" smtClean="0"/>
              <a:t>3</a:t>
            </a:fld>
            <a:endParaRPr lang="en-GB"/>
          </a:p>
        </p:txBody>
      </p:sp>
    </p:spTree>
    <p:extLst>
      <p:ext uri="{BB962C8B-B14F-4D97-AF65-F5344CB8AC3E}">
        <p14:creationId xmlns:p14="http://schemas.microsoft.com/office/powerpoint/2010/main" val="80846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CEA8D0-389F-41B7-BC30-5CC1F671D239}" type="slidenum">
              <a:rPr lang="en-GB" smtClean="0"/>
              <a:t>30</a:t>
            </a:fld>
            <a:endParaRPr lang="en-GB"/>
          </a:p>
        </p:txBody>
      </p:sp>
    </p:spTree>
    <p:extLst>
      <p:ext uri="{BB962C8B-B14F-4D97-AF65-F5344CB8AC3E}">
        <p14:creationId xmlns:p14="http://schemas.microsoft.com/office/powerpoint/2010/main" val="1848708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CEA8D0-389F-41B7-BC30-5CC1F671D239}" type="slidenum">
              <a:rPr lang="en-GB" smtClean="0"/>
              <a:t>31</a:t>
            </a:fld>
            <a:endParaRPr lang="en-GB"/>
          </a:p>
        </p:txBody>
      </p:sp>
    </p:spTree>
    <p:extLst>
      <p:ext uri="{BB962C8B-B14F-4D97-AF65-F5344CB8AC3E}">
        <p14:creationId xmlns:p14="http://schemas.microsoft.com/office/powerpoint/2010/main" val="199703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endParaRPr lang="en-GB" dirty="0"/>
          </a:p>
        </p:txBody>
      </p:sp>
      <p:sp>
        <p:nvSpPr>
          <p:cNvPr id="4" name="Slide Number Placeholder 3"/>
          <p:cNvSpPr>
            <a:spLocks noGrp="1"/>
          </p:cNvSpPr>
          <p:nvPr>
            <p:ph type="sldNum" sz="quarter" idx="5"/>
          </p:nvPr>
        </p:nvSpPr>
        <p:spPr/>
        <p:txBody>
          <a:bodyPr/>
          <a:lstStyle/>
          <a:p>
            <a:fld id="{31D8D7BA-9A91-4A4B-95C4-D0EA8D0E74B3}" type="slidenum">
              <a:rPr lang="en-GB" smtClean="0"/>
              <a:t>32</a:t>
            </a:fld>
            <a:endParaRPr lang="en-GB"/>
          </a:p>
        </p:txBody>
      </p:sp>
    </p:spTree>
    <p:extLst>
      <p:ext uri="{BB962C8B-B14F-4D97-AF65-F5344CB8AC3E}">
        <p14:creationId xmlns:p14="http://schemas.microsoft.com/office/powerpoint/2010/main" val="521201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dirty="0"/>
              <a:t>Notes</a:t>
            </a:r>
          </a:p>
          <a:p>
            <a:pPr marL="118272" indent="-118272" defTabSz="916211">
              <a:buFont typeface="Arial" panose="020B0604020202020204" pitchFamily="34" charset="0"/>
              <a:buChar char="•"/>
              <a:defRPr/>
            </a:pPr>
            <a:r>
              <a:rPr lang="en-GB" dirty="0"/>
              <a:t>AI poses the greatest threat to the development and expression of academic integrity, so INSET in September will explore this specifically and practically.</a:t>
            </a:r>
          </a:p>
        </p:txBody>
      </p:sp>
      <p:sp>
        <p:nvSpPr>
          <p:cNvPr id="4" name="Slide Number Placeholder 3"/>
          <p:cNvSpPr>
            <a:spLocks noGrp="1"/>
          </p:cNvSpPr>
          <p:nvPr>
            <p:ph type="sldNum" sz="quarter" idx="5"/>
          </p:nvPr>
        </p:nvSpPr>
        <p:spPr/>
        <p:txBody>
          <a:bodyPr/>
          <a:lstStyle/>
          <a:p>
            <a:fld id="{31D8D7BA-9A91-4A4B-95C4-D0EA8D0E74B3}" type="slidenum">
              <a:rPr lang="en-GB" smtClean="0"/>
              <a:t>33</a:t>
            </a:fld>
            <a:endParaRPr lang="en-GB"/>
          </a:p>
        </p:txBody>
      </p:sp>
    </p:spTree>
    <p:extLst>
      <p:ext uri="{BB962C8B-B14F-4D97-AF65-F5344CB8AC3E}">
        <p14:creationId xmlns:p14="http://schemas.microsoft.com/office/powerpoint/2010/main" val="145395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r>
              <a:rPr lang="en-GB" dirty="0"/>
              <a:t>Notes</a:t>
            </a:r>
          </a:p>
          <a:p>
            <a:pPr marL="118272" indent="-118272">
              <a:buFont typeface="Arial" panose="020B0604020202020204" pitchFamily="34" charset="0"/>
              <a:buChar char="•"/>
            </a:pPr>
            <a:r>
              <a:rPr lang="en-GB" dirty="0"/>
              <a:t>Inquiry has as its end an engaged and empowered inquirer. This is visualised at Year 13, 9, 6 and 3. The measure of our success is the extent to which our students can realistically describe themselves in this way.</a:t>
            </a:r>
          </a:p>
        </p:txBody>
      </p:sp>
      <p:sp>
        <p:nvSpPr>
          <p:cNvPr id="4" name="Slide Number Placeholder 3"/>
          <p:cNvSpPr>
            <a:spLocks noGrp="1"/>
          </p:cNvSpPr>
          <p:nvPr>
            <p:ph type="sldNum" sz="quarter" idx="5"/>
          </p:nvPr>
        </p:nvSpPr>
        <p:spPr/>
        <p:txBody>
          <a:bodyPr/>
          <a:lstStyle/>
          <a:p>
            <a:fld id="{31D8D7BA-9A91-4A4B-95C4-D0EA8D0E74B3}" type="slidenum">
              <a:rPr lang="en-GB" smtClean="0"/>
              <a:t>4</a:t>
            </a:fld>
            <a:endParaRPr lang="en-GB"/>
          </a:p>
        </p:txBody>
      </p:sp>
    </p:spTree>
    <p:extLst>
      <p:ext uri="{BB962C8B-B14F-4D97-AF65-F5344CB8AC3E}">
        <p14:creationId xmlns:p14="http://schemas.microsoft.com/office/powerpoint/2010/main" val="128143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71789" indent="-171789">
              <a:buFont typeface="Arial" panose="020B0604020202020204" pitchFamily="34" charset="0"/>
              <a:buChar char="•"/>
            </a:pPr>
            <a:r>
              <a:rPr lang="en-GB" dirty="0"/>
              <a:t>Our statement of Purpose – our distinctive reason for being – strongly suggests that our system is designed for the former.</a:t>
            </a:r>
          </a:p>
          <a:p>
            <a:pPr marL="171789" indent="-171789">
              <a:buFont typeface="Arial" panose="020B0604020202020204" pitchFamily="34" charset="0"/>
              <a:buChar char="•"/>
            </a:pPr>
            <a:r>
              <a:rPr lang="en-GB" dirty="0"/>
              <a:t>This is vitally important, because integrity is [or ought to be] a natural expression of who we are in the process of </a:t>
            </a:r>
            <a:r>
              <a:rPr lang="en-GB" i="1" dirty="0"/>
              <a:t>uniquely</a:t>
            </a:r>
            <a:r>
              <a:rPr lang="en-GB" dirty="0"/>
              <a:t> becoming [in Christ] – putting on the character of Christ.</a:t>
            </a:r>
          </a:p>
          <a:p>
            <a:pPr marL="171789" indent="-171789">
              <a:buFont typeface="Arial" panose="020B0604020202020204" pitchFamily="34" charset="0"/>
              <a:buChar char="•"/>
            </a:pPr>
            <a:r>
              <a:rPr lang="en-GB" dirty="0"/>
              <a:t>Because </a:t>
            </a:r>
            <a:r>
              <a:rPr lang="en-GB" i="1" dirty="0"/>
              <a:t>academic</a:t>
            </a:r>
            <a:r>
              <a:rPr lang="en-GB" dirty="0"/>
              <a:t> integrity manifests itself in academic work, this then raises the question of the classroom’s direct contribution to achieving our Aims, which are [shared] familial characteristics.</a:t>
            </a:r>
          </a:p>
          <a:p>
            <a:pPr marL="171789" indent="-171789">
              <a:buFont typeface="Arial" panose="020B0604020202020204" pitchFamily="34" charset="0"/>
              <a:buChar char="•"/>
            </a:pPr>
            <a:r>
              <a:rPr lang="en-GB" dirty="0"/>
              <a:t>If the classroom does not contribute directly to achieving our Aims, and more broadly our Purpose, then we cannot succeed in developing academic integrity, which is the only sure way to counter academic dishonesty / malpractice.</a:t>
            </a:r>
          </a:p>
          <a:p>
            <a:pPr marL="171789" indent="-171789">
              <a:buFont typeface="Arial" panose="020B0604020202020204" pitchFamily="34" charset="0"/>
              <a:buChar char="•"/>
            </a:pPr>
            <a:r>
              <a:rPr lang="en-GB" dirty="0"/>
              <a:t>Inquiry is a stance and process that is directed towards learning disciplinary content. In doing so, students develop as engaged and empowered inquirers, which builds Blanchelande character.</a:t>
            </a:r>
          </a:p>
        </p:txBody>
      </p:sp>
      <p:sp>
        <p:nvSpPr>
          <p:cNvPr id="4" name="Slide Number Placeholder 3"/>
          <p:cNvSpPr>
            <a:spLocks noGrp="1"/>
          </p:cNvSpPr>
          <p:nvPr>
            <p:ph type="sldNum" sz="quarter" idx="5"/>
          </p:nvPr>
        </p:nvSpPr>
        <p:spPr/>
        <p:txBody>
          <a:bodyPr/>
          <a:lstStyle/>
          <a:p>
            <a:fld id="{3ACEA8D0-389F-41B7-BC30-5CC1F671D239}" type="slidenum">
              <a:rPr lang="en-GB" smtClean="0"/>
              <a:t>5</a:t>
            </a:fld>
            <a:endParaRPr lang="en-GB"/>
          </a:p>
        </p:txBody>
      </p:sp>
    </p:spTree>
    <p:extLst>
      <p:ext uri="{BB962C8B-B14F-4D97-AF65-F5344CB8AC3E}">
        <p14:creationId xmlns:p14="http://schemas.microsoft.com/office/powerpoint/2010/main" val="397693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dirty="0"/>
              <a:t>Notes</a:t>
            </a:r>
          </a:p>
          <a:p>
            <a:pPr marL="118272" indent="-118272" defTabSz="916211">
              <a:buFont typeface="Arial" panose="020B0604020202020204" pitchFamily="34" charset="0"/>
              <a:buChar char="•"/>
              <a:defRPr/>
            </a:pPr>
            <a:r>
              <a:rPr lang="en-GB" dirty="0"/>
              <a:t>Inquiry, especially in the form of Signature Work, is a distinguishing feature of a contemporary liberal education.</a:t>
            </a:r>
          </a:p>
        </p:txBody>
      </p:sp>
      <p:sp>
        <p:nvSpPr>
          <p:cNvPr id="4" name="Slide Number Placeholder 3"/>
          <p:cNvSpPr>
            <a:spLocks noGrp="1"/>
          </p:cNvSpPr>
          <p:nvPr>
            <p:ph type="sldNum" sz="quarter" idx="5"/>
          </p:nvPr>
        </p:nvSpPr>
        <p:spPr/>
        <p:txBody>
          <a:bodyPr/>
          <a:lstStyle/>
          <a:p>
            <a:fld id="{31D8D7BA-9A91-4A4B-95C4-D0EA8D0E74B3}" type="slidenum">
              <a:rPr lang="en-GB" smtClean="0"/>
              <a:t>6</a:t>
            </a:fld>
            <a:endParaRPr lang="en-GB"/>
          </a:p>
        </p:txBody>
      </p:sp>
    </p:spTree>
    <p:extLst>
      <p:ext uri="{BB962C8B-B14F-4D97-AF65-F5344CB8AC3E}">
        <p14:creationId xmlns:p14="http://schemas.microsoft.com/office/powerpoint/2010/main" val="411330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dirty="0"/>
              <a:t>Notes</a:t>
            </a:r>
          </a:p>
          <a:p>
            <a:pPr marL="118272" indent="-118272" defTabSz="916211">
              <a:buFont typeface="Arial" panose="020B0604020202020204" pitchFamily="34" charset="0"/>
              <a:buChar char="•"/>
              <a:defRPr/>
            </a:pPr>
            <a:r>
              <a:rPr lang="en-GB" dirty="0"/>
              <a:t>I question whether “knowledge” as it is used here means the same thing, and whether Buck more accurately means “information” (or, in Young's terms, merely a body of knowledge).</a:t>
            </a:r>
          </a:p>
          <a:p>
            <a:pPr marL="118272" indent="-118272" defTabSz="916211">
              <a:buFont typeface="Arial" panose="020B0604020202020204" pitchFamily="34" charset="0"/>
              <a:buChar char="•"/>
              <a:defRPr/>
            </a:pPr>
            <a:r>
              <a:rPr lang="en-GB" dirty="0"/>
              <a:t>Ironically, Buck would, I think, present his view of learning as traditional, and, I suspect, Young’s view as progressive (which is not a compliment), whereas Young’s view is more accurately how knowledge has traditionally been understood and knowledge-building practised.</a:t>
            </a:r>
          </a:p>
        </p:txBody>
      </p:sp>
      <p:sp>
        <p:nvSpPr>
          <p:cNvPr id="4" name="Slide Number Placeholder 3"/>
          <p:cNvSpPr>
            <a:spLocks noGrp="1"/>
          </p:cNvSpPr>
          <p:nvPr>
            <p:ph type="sldNum" sz="quarter" idx="5"/>
          </p:nvPr>
        </p:nvSpPr>
        <p:spPr/>
        <p:txBody>
          <a:bodyPr/>
          <a:lstStyle/>
          <a:p>
            <a:fld id="{31D8D7BA-9A91-4A4B-95C4-D0EA8D0E74B3}" type="slidenum">
              <a:rPr lang="en-GB" smtClean="0"/>
              <a:t>7</a:t>
            </a:fld>
            <a:endParaRPr lang="en-GB"/>
          </a:p>
        </p:txBody>
      </p:sp>
    </p:spTree>
    <p:extLst>
      <p:ext uri="{BB962C8B-B14F-4D97-AF65-F5344CB8AC3E}">
        <p14:creationId xmlns:p14="http://schemas.microsoft.com/office/powerpoint/2010/main" val="38932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350963"/>
            <a:ext cx="3233738" cy="2425700"/>
          </a:xfrm>
        </p:spPr>
      </p:sp>
      <p:sp>
        <p:nvSpPr>
          <p:cNvPr id="3" name="Notes Placeholder 2"/>
          <p:cNvSpPr>
            <a:spLocks noGrp="1"/>
          </p:cNvSpPr>
          <p:nvPr>
            <p:ph type="body" idx="1"/>
          </p:nvPr>
        </p:nvSpPr>
        <p:spPr/>
        <p:txBody>
          <a:bodyPr/>
          <a:lstStyle/>
          <a:p>
            <a:pPr defTabSz="916211">
              <a:defRPr/>
            </a:pPr>
            <a:r>
              <a:rPr lang="en-GB" dirty="0"/>
              <a:t>Notes</a:t>
            </a:r>
          </a:p>
          <a:p>
            <a:pPr marL="118272" indent="-118272" defTabSz="916211">
              <a:buFont typeface="Arial" panose="020B0604020202020204" pitchFamily="34" charset="0"/>
              <a:buChar char="•"/>
              <a:defRPr/>
            </a:pPr>
            <a:r>
              <a:rPr lang="en-GB" dirty="0"/>
              <a:t>Google becomes the default search engine because it works well.</a:t>
            </a:r>
          </a:p>
          <a:p>
            <a:pPr marL="433663" lvl="1" indent="-118272" defTabSz="916211">
              <a:buFont typeface="Arial" panose="020B0604020202020204" pitchFamily="34" charset="0"/>
              <a:buChar char="•"/>
              <a:defRPr/>
            </a:pPr>
            <a:r>
              <a:rPr lang="en-GB" dirty="0"/>
              <a:t>We fail to teach thoughtful search.</a:t>
            </a:r>
          </a:p>
          <a:p>
            <a:pPr marL="433663" lvl="1" indent="-118272" defTabSz="916211">
              <a:buFont typeface="Arial" panose="020B0604020202020204" pitchFamily="34" charset="0"/>
              <a:buChar char="•"/>
              <a:defRPr/>
            </a:pPr>
            <a:r>
              <a:rPr lang="en-GB" dirty="0"/>
              <a:t>Most popular becomes best, which is more or less good.</a:t>
            </a:r>
          </a:p>
          <a:p>
            <a:pPr marL="118272" indent="-118272" defTabSz="916211">
              <a:buFont typeface="Arial" panose="020B0604020202020204" pitchFamily="34" charset="0"/>
              <a:buChar char="•"/>
              <a:defRPr/>
            </a:pPr>
            <a:r>
              <a:rPr lang="en-GB" dirty="0"/>
              <a:t>Wikipedia is more or [increasingly] less epistemologically unstable.</a:t>
            </a:r>
          </a:p>
          <a:p>
            <a:pPr marL="433663" lvl="1" indent="-118272" defTabSz="916211">
              <a:buFont typeface="Arial" panose="020B0604020202020204" pitchFamily="34" charset="0"/>
              <a:buChar char="•"/>
              <a:defRPr/>
            </a:pPr>
            <a:r>
              <a:rPr lang="en-GB" dirty="0"/>
              <a:t>We fail to concern ourselves to action with factual accuracy, reassuring ourselves that students will use Wikipedia as a starting point for further research using the references provided.</a:t>
            </a:r>
          </a:p>
          <a:p>
            <a:pPr marL="118241" indent="-118272" defTabSz="916211">
              <a:buFont typeface="Arial" panose="020B0604020202020204" pitchFamily="34" charset="0"/>
              <a:buChar char="•"/>
              <a:defRPr/>
            </a:pPr>
            <a:r>
              <a:rPr lang="en-GB" dirty="0"/>
              <a:t>FOFO encourages and legitimizes copy-and-paste without attribution as learning in the information storage and retrieval sense, except that the information is stored externally.</a:t>
            </a:r>
          </a:p>
          <a:p>
            <a:pPr marL="433663" lvl="1" indent="-118272" defTabSz="916211">
              <a:buFont typeface="Arial" panose="020B0604020202020204" pitchFamily="34" charset="0"/>
              <a:buChar char="•"/>
              <a:defRPr/>
            </a:pPr>
            <a:r>
              <a:rPr lang="en-GB" dirty="0"/>
              <a:t>This undermines academic integrity and is academic dishonesty and/ or malpractice, and we become complicit.</a:t>
            </a:r>
          </a:p>
          <a:p>
            <a:pPr marL="118241" indent="-118272" defTabSz="916211">
              <a:buFont typeface="Arial" panose="020B0604020202020204" pitchFamily="34" charset="0"/>
              <a:buChar char="•"/>
              <a:defRPr/>
            </a:pPr>
            <a:r>
              <a:rPr lang="en-GB" dirty="0"/>
              <a:t>AI makes the situation impossibly worse.</a:t>
            </a:r>
          </a:p>
          <a:p>
            <a:pPr marL="433663" lvl="1" indent="-118272" defTabSz="916211">
              <a:buFont typeface="Arial" panose="020B0604020202020204" pitchFamily="34" charset="0"/>
              <a:buChar char="•"/>
              <a:defRPr/>
            </a:pPr>
            <a:r>
              <a:rPr lang="en-GB" dirty="0"/>
              <a:t>Our system is not optimized for broad results / academic integrity, AI copy-and-paste will become increasingly difficult to ‘detect’ and deal with, </a:t>
            </a:r>
            <a:r>
              <a:rPr lang="en-GB" i="1" dirty="0"/>
              <a:t>and</a:t>
            </a:r>
            <a:r>
              <a:rPr lang="en-GB" dirty="0"/>
              <a:t> AI opinion – bought and paid for – will increasingly be our opinion (“When you trust someone to summarize the truth for you, you become terribly vulnerable to their self-serving lies.” – Doctorow).</a:t>
            </a:r>
          </a:p>
        </p:txBody>
      </p:sp>
      <p:sp>
        <p:nvSpPr>
          <p:cNvPr id="4" name="Slide Number Placeholder 3"/>
          <p:cNvSpPr>
            <a:spLocks noGrp="1"/>
          </p:cNvSpPr>
          <p:nvPr>
            <p:ph type="sldNum" sz="quarter" idx="5"/>
          </p:nvPr>
        </p:nvSpPr>
        <p:spPr/>
        <p:txBody>
          <a:bodyPr/>
          <a:lstStyle/>
          <a:p>
            <a:fld id="{31D8D7BA-9A91-4A4B-95C4-D0EA8D0E74B3}" type="slidenum">
              <a:rPr lang="en-GB" smtClean="0"/>
              <a:t>8</a:t>
            </a:fld>
            <a:endParaRPr lang="en-GB"/>
          </a:p>
        </p:txBody>
      </p:sp>
    </p:spTree>
    <p:extLst>
      <p:ext uri="{BB962C8B-B14F-4D97-AF65-F5344CB8AC3E}">
        <p14:creationId xmlns:p14="http://schemas.microsoft.com/office/powerpoint/2010/main" val="417288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18272" indent="-118272">
              <a:buFont typeface="Arial" panose="020B0604020202020204" pitchFamily="34" charset="0"/>
              <a:buChar char="•"/>
            </a:pPr>
            <a:r>
              <a:rPr lang="en-GB" dirty="0"/>
              <a:t>Heroic Inquiry poster should be in every classroom, both as a point of reference and instructional tool. </a:t>
            </a:r>
          </a:p>
          <a:p>
            <a:pPr marL="118272" indent="-118272" defTabSz="916211">
              <a:buFont typeface="Arial" panose="020B0604020202020204" pitchFamily="34" charset="0"/>
              <a:buChar char="•"/>
              <a:defRPr/>
            </a:pPr>
            <a:r>
              <a:rPr lang="en-GB" dirty="0"/>
              <a:t>John Archibald Wheeler: “We live on an island surrounded by a sea of ignorance. As our island of knowledge grows, so does the shore of our ignorance. </a:t>
            </a:r>
            <a:r>
              <a:rPr lang="en-GB" i="1" dirty="0"/>
              <a:t>Scientific American</a:t>
            </a:r>
            <a:r>
              <a:rPr lang="en-GB" dirty="0"/>
              <a:t> (1992), Vol. 267, Num. 6, page 20.</a:t>
            </a:r>
          </a:p>
        </p:txBody>
      </p:sp>
      <p:sp>
        <p:nvSpPr>
          <p:cNvPr id="4" name="Slide Number Placeholder 3"/>
          <p:cNvSpPr>
            <a:spLocks noGrp="1"/>
          </p:cNvSpPr>
          <p:nvPr>
            <p:ph type="sldNum" sz="quarter" idx="5"/>
          </p:nvPr>
        </p:nvSpPr>
        <p:spPr/>
        <p:txBody>
          <a:bodyPr/>
          <a:lstStyle/>
          <a:p>
            <a:fld id="{3ACEA8D0-389F-41B7-BC30-5CC1F671D239}" type="slidenum">
              <a:rPr lang="en-GB" smtClean="0"/>
              <a:t>9</a:t>
            </a:fld>
            <a:endParaRPr lang="en-GB"/>
          </a:p>
        </p:txBody>
      </p:sp>
    </p:spTree>
    <p:extLst>
      <p:ext uri="{BB962C8B-B14F-4D97-AF65-F5344CB8AC3E}">
        <p14:creationId xmlns:p14="http://schemas.microsoft.com/office/powerpoint/2010/main" val="353095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78EB7B62-09FF-47B6-9F76-4BFBA343F111}"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25605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B7B62-09FF-47B6-9F76-4BFBA343F111}"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4117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B7B62-09FF-47B6-9F76-4BFBA343F111}"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420827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GB"/>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885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9288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6300"/>
            </a:lvl1pPr>
          </a:lstStyle>
          <a:p>
            <a:r>
              <a:rPr lang="en-GB"/>
              <a:t>Click to edit Master title style</a:t>
            </a:r>
          </a:p>
        </p:txBody>
      </p:sp>
      <p:sp>
        <p:nvSpPr>
          <p:cNvPr id="3" name="Text Placeholder 2"/>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4047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466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6"/>
            <a:ext cx="11041380" cy="1855788"/>
          </a:xfrm>
        </p:spPr>
        <p:txBody>
          <a:bodyPr/>
          <a:lstStyle/>
          <a:p>
            <a:r>
              <a:rPr lang="en-GB"/>
              <a:t>Click to edit Master title style</a:t>
            </a:r>
          </a:p>
        </p:txBody>
      </p:sp>
      <p:sp>
        <p:nvSpPr>
          <p:cNvPr id="3" name="Text Placeholder 2"/>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881778"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6480810"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29/05/2024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2671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1" y="511176"/>
            <a:ext cx="8179484" cy="1855788"/>
          </a:xfrm>
        </p:spPr>
        <p:txBody>
          <a:bodyPr/>
          <a:lstStyle/>
          <a:p>
            <a:r>
              <a:rPr lang="en-GB"/>
              <a:t>Click to edit Master title style</a:t>
            </a:r>
          </a:p>
        </p:txBody>
      </p:sp>
      <p:grpSp>
        <p:nvGrpSpPr>
          <p:cNvPr id="6" name="Group 5">
            <a:extLst>
              <a:ext uri="{FF2B5EF4-FFF2-40B4-BE49-F238E27FC236}">
                <a16:creationId xmlns:a16="http://schemas.microsoft.com/office/drawing/2014/main" id="{1B03D805-2170-5884-7C57-01EB2E1476FE}"/>
              </a:ext>
            </a:extLst>
          </p:cNvPr>
          <p:cNvGrpSpPr/>
          <p:nvPr userDrawn="1"/>
        </p:nvGrpSpPr>
        <p:grpSpPr>
          <a:xfrm>
            <a:off x="0" y="8540531"/>
            <a:ext cx="12814069" cy="1098990"/>
            <a:chOff x="11875" y="6084583"/>
            <a:chExt cx="12192000" cy="784993"/>
          </a:xfrm>
        </p:grpSpPr>
        <p:sp>
          <p:nvSpPr>
            <p:cNvPr id="7" name="Rectangle 6">
              <a:extLst>
                <a:ext uri="{FF2B5EF4-FFF2-40B4-BE49-F238E27FC236}">
                  <a16:creationId xmlns:a16="http://schemas.microsoft.com/office/drawing/2014/main" id="{5F382130-CE0F-6742-C414-AC8917EAEF15}"/>
                </a:ext>
              </a:extLst>
            </p:cNvPr>
            <p:cNvSpPr/>
            <p:nvPr/>
          </p:nvSpPr>
          <p:spPr>
            <a:xfrm>
              <a:off x="11875" y="6084583"/>
              <a:ext cx="12192000" cy="78499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90"/>
            </a:p>
          </p:txBody>
        </p:sp>
        <p:pic>
          <p:nvPicPr>
            <p:cNvPr id="8" name="Picture 7" descr="Logo&#10;&#10;Description automatically generated">
              <a:extLst>
                <a:ext uri="{FF2B5EF4-FFF2-40B4-BE49-F238E27FC236}">
                  <a16:creationId xmlns:a16="http://schemas.microsoft.com/office/drawing/2014/main" id="{C5A465C5-4F40-628A-ABC3-0F141BC285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370" y="6162079"/>
              <a:ext cx="512543" cy="630000"/>
            </a:xfrm>
            <a:prstGeom prst="rect">
              <a:avLst/>
            </a:prstGeom>
          </p:spPr>
        </p:pic>
        <p:sp>
          <p:nvSpPr>
            <p:cNvPr id="9" name="TextBox 8">
              <a:extLst>
                <a:ext uri="{FF2B5EF4-FFF2-40B4-BE49-F238E27FC236}">
                  <a16:creationId xmlns:a16="http://schemas.microsoft.com/office/drawing/2014/main" id="{961F6F26-B006-835D-49CA-068EABB6EAAA}"/>
                </a:ext>
              </a:extLst>
            </p:cNvPr>
            <p:cNvSpPr txBox="1"/>
            <p:nvPr/>
          </p:nvSpPr>
          <p:spPr>
            <a:xfrm>
              <a:off x="5863733" y="6167522"/>
              <a:ext cx="5171954" cy="504534"/>
            </a:xfrm>
            <a:prstGeom prst="rect">
              <a:avLst/>
            </a:prstGeom>
            <a:noFill/>
          </p:spPr>
          <p:txBody>
            <a:bodyPr wrap="square" rtlCol="0">
              <a:spAutoFit/>
            </a:bodyPr>
            <a:lstStyle/>
            <a:p>
              <a:pPr algn="r"/>
              <a:r>
                <a:rPr lang="en-GB" sz="2100">
                  <a:solidFill>
                    <a:schemeClr val="bg1"/>
                  </a:solidFill>
                  <a:latin typeface="Perpetua" panose="02020502060401020303" pitchFamily="18" charset="0"/>
                </a:rPr>
                <a:t>Blanchelande College Libraries</a:t>
              </a:r>
            </a:p>
            <a:p>
              <a:pPr algn="r"/>
              <a:r>
                <a:rPr lang="en-GB" sz="1890" i="1">
                  <a:solidFill>
                    <a:schemeClr val="bg1"/>
                  </a:solidFill>
                  <a:latin typeface="Perpetua" panose="02020502060401020303" pitchFamily="18" charset="0"/>
                </a:rPr>
                <a:t>Enabling Heroic Inquiry</a:t>
              </a:r>
            </a:p>
          </p:txBody>
        </p:sp>
        <p:pic>
          <p:nvPicPr>
            <p:cNvPr id="10" name="Picture 9" descr="Graphical user interface, application&#10;&#10;Description automatically generated">
              <a:extLst>
                <a:ext uri="{FF2B5EF4-FFF2-40B4-BE49-F238E27FC236}">
                  <a16:creationId xmlns:a16="http://schemas.microsoft.com/office/drawing/2014/main" id="{9EC7D7AC-50A2-5FA3-2E9F-2D37C7477606}"/>
                </a:ext>
              </a:extLst>
            </p:cNvPr>
            <p:cNvPicPr>
              <a:picLocks noChangeAspect="1"/>
            </p:cNvPicPr>
            <p:nvPr/>
          </p:nvPicPr>
          <p:blipFill rotWithShape="1">
            <a:blip r:embed="rId3"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324666" y="6118972"/>
              <a:ext cx="590229" cy="725658"/>
            </a:xfrm>
            <a:prstGeom prst="rect">
              <a:avLst/>
            </a:prstGeom>
          </p:spPr>
        </p:pic>
      </p:grpSp>
      <p:sp>
        <p:nvSpPr>
          <p:cNvPr id="11" name="Content Placeholder 2">
            <a:extLst>
              <a:ext uri="{FF2B5EF4-FFF2-40B4-BE49-F238E27FC236}">
                <a16:creationId xmlns:a16="http://schemas.microsoft.com/office/drawing/2014/main" id="{9C08A493-E09A-4924-6A68-EF754839FB88}"/>
              </a:ext>
            </a:extLst>
          </p:cNvPr>
          <p:cNvSpPr>
            <a:spLocks noGrp="1"/>
          </p:cNvSpPr>
          <p:nvPr>
            <p:ph idx="1"/>
          </p:nvPr>
        </p:nvSpPr>
        <p:spPr>
          <a:xfrm>
            <a:off x="880110" y="2710383"/>
            <a:ext cx="11041380" cy="5545009"/>
          </a:xfrm>
        </p:spPr>
        <p:txBody>
          <a:bodyPr vert="horz" lIns="91440" tIns="45720" rIns="91440" bIns="45720" rtlCol="0" anchor="t">
            <a:normAutofit/>
          </a:bodyPr>
          <a:lstStyle/>
          <a:p>
            <a:endParaRPr lang="en-GB">
              <a:cs typeface="Calibri"/>
            </a:endParaRPr>
          </a:p>
        </p:txBody>
      </p:sp>
    </p:spTree>
    <p:extLst>
      <p:ext uri="{BB962C8B-B14F-4D97-AF65-F5344CB8AC3E}">
        <p14:creationId xmlns:p14="http://schemas.microsoft.com/office/powerpoint/2010/main" val="3982766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9360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GB"/>
              <a:t>Click to edit Master title style</a:t>
            </a:r>
          </a:p>
        </p:txBody>
      </p:sp>
      <p:sp>
        <p:nvSpPr>
          <p:cNvPr id="3" name="Content Placeholder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8825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B7B62-09FF-47B6-9F76-4BFBA343F111}"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71198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GB"/>
              <a:t>Click to edit Master title style</a:t>
            </a:r>
          </a:p>
        </p:txBody>
      </p:sp>
      <p:sp>
        <p:nvSpPr>
          <p:cNvPr id="3" name="Picture Placeholder 2"/>
          <p:cNvSpPr>
            <a:spLocks noGrp="1" noChangeAspect="1"/>
          </p:cNvSpPr>
          <p:nvPr>
            <p:ph type="pic" idx="1"/>
          </p:nvPr>
        </p:nvSpPr>
        <p:spPr>
          <a:xfrm>
            <a:off x="5442347" y="1382396"/>
            <a:ext cx="6480810" cy="6823075"/>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75835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5901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511175"/>
            <a:ext cx="2760345" cy="8136573"/>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80110"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5923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6300"/>
            </a:lvl1pPr>
          </a:lstStyle>
          <a:p>
            <a:r>
              <a:rPr lang="en-US"/>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3966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1630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5" y="2393638"/>
            <a:ext cx="11041380" cy="3993832"/>
          </a:xfrm>
        </p:spPr>
        <p:txBody>
          <a:bodyPr anchor="b"/>
          <a:lstStyle>
            <a:lvl1pPr>
              <a:defRPr sz="6300"/>
            </a:lvl1pPr>
          </a:lstStyle>
          <a:p>
            <a:r>
              <a:rPr lang="en-US"/>
              <a:t>Click to edit Master title style</a:t>
            </a:r>
          </a:p>
        </p:txBody>
      </p:sp>
      <p:sp>
        <p:nvSpPr>
          <p:cNvPr id="3" name="Text Placeholder 2"/>
          <p:cNvSpPr>
            <a:spLocks noGrp="1"/>
          </p:cNvSpPr>
          <p:nvPr>
            <p:ph type="body" idx="1"/>
          </p:nvPr>
        </p:nvSpPr>
        <p:spPr>
          <a:xfrm>
            <a:off x="873445" y="6425253"/>
            <a:ext cx="11041380" cy="2100262"/>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270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0111"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0811"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9512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1180"/>
            <a:ext cx="11041380" cy="1855788"/>
          </a:xfrm>
        </p:spPr>
        <p:txBody>
          <a:bodyPr/>
          <a:lstStyle/>
          <a:p>
            <a:r>
              <a:rPr lang="en-US"/>
              <a:t>Click to edit Master title style</a:t>
            </a:r>
          </a:p>
        </p:txBody>
      </p:sp>
      <p:sp>
        <p:nvSpPr>
          <p:cNvPr id="3" name="Text Placeholder 2"/>
          <p:cNvSpPr>
            <a:spLocks noGrp="1"/>
          </p:cNvSpPr>
          <p:nvPr>
            <p:ph type="body" idx="1"/>
          </p:nvPr>
        </p:nvSpPr>
        <p:spPr>
          <a:xfrm>
            <a:off x="881780"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881780"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80810"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391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6400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851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tint val="82000"/>
                  </a:schemeClr>
                </a:solidFill>
              </a:defRPr>
            </a:lvl1pPr>
            <a:lvl2pPr marL="640080" indent="0">
              <a:buNone/>
              <a:defRPr sz="2800">
                <a:solidFill>
                  <a:schemeClr val="tx1">
                    <a:tint val="82000"/>
                  </a:schemeClr>
                </a:solidFill>
              </a:defRPr>
            </a:lvl2pPr>
            <a:lvl3pPr marL="1280160" indent="0">
              <a:buNone/>
              <a:defRPr sz="2520">
                <a:solidFill>
                  <a:schemeClr val="tx1">
                    <a:tint val="82000"/>
                  </a:schemeClr>
                </a:solidFill>
              </a:defRPr>
            </a:lvl3pPr>
            <a:lvl4pPr marL="1920240" indent="0">
              <a:buNone/>
              <a:defRPr sz="2240">
                <a:solidFill>
                  <a:schemeClr val="tx1">
                    <a:tint val="82000"/>
                  </a:schemeClr>
                </a:solidFill>
              </a:defRPr>
            </a:lvl4pPr>
            <a:lvl5pPr marL="2560320" indent="0">
              <a:buNone/>
              <a:defRPr sz="2240">
                <a:solidFill>
                  <a:schemeClr val="tx1">
                    <a:tint val="82000"/>
                  </a:schemeClr>
                </a:solidFill>
              </a:defRPr>
            </a:lvl5pPr>
            <a:lvl6pPr marL="3200400" indent="0">
              <a:buNone/>
              <a:defRPr sz="2240">
                <a:solidFill>
                  <a:schemeClr val="tx1">
                    <a:tint val="82000"/>
                  </a:schemeClr>
                </a:solidFill>
              </a:defRPr>
            </a:lvl6pPr>
            <a:lvl7pPr marL="3840480" indent="0">
              <a:buNone/>
              <a:defRPr sz="2240">
                <a:solidFill>
                  <a:schemeClr val="tx1">
                    <a:tint val="82000"/>
                  </a:schemeClr>
                </a:solidFill>
              </a:defRPr>
            </a:lvl7pPr>
            <a:lvl8pPr marL="4480560" indent="0">
              <a:buNone/>
              <a:defRPr sz="2240">
                <a:solidFill>
                  <a:schemeClr val="tx1">
                    <a:tint val="82000"/>
                  </a:schemeClr>
                </a:solidFill>
              </a:defRPr>
            </a:lvl8pPr>
            <a:lvl9pPr marL="5120640" indent="0">
              <a:buNone/>
              <a:defRPr sz="22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B7B62-09FF-47B6-9F76-4BFBA343F111}"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4077032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50" cy="2240280"/>
          </a:xfrm>
        </p:spPr>
        <p:txBody>
          <a:bodyPr anchor="b"/>
          <a:lstStyle>
            <a:lvl1pPr>
              <a:defRPr sz="3360"/>
            </a:lvl1pPr>
          </a:lstStyle>
          <a:p>
            <a:r>
              <a:rPr lang="en-US"/>
              <a:t>Click to edit Master title style</a:t>
            </a:r>
          </a:p>
        </p:txBody>
      </p:sp>
      <p:sp>
        <p:nvSpPr>
          <p:cNvPr id="3" name="Content Placeholder 2"/>
          <p:cNvSpPr>
            <a:spLocks noGrp="1"/>
          </p:cNvSpPr>
          <p:nvPr>
            <p:ph idx="1"/>
          </p:nvPr>
        </p:nvSpPr>
        <p:spPr>
          <a:xfrm>
            <a:off x="5442348" y="1382400"/>
            <a:ext cx="6480811"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1778" y="2880360"/>
            <a:ext cx="4128850"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6635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50" cy="2240280"/>
          </a:xfrm>
        </p:spPr>
        <p:txBody>
          <a:bodyPr anchor="b"/>
          <a:lstStyle>
            <a:lvl1pPr>
              <a:defRPr sz="3360"/>
            </a:lvl1pPr>
          </a:lstStyle>
          <a:p>
            <a:r>
              <a:rPr lang="en-US"/>
              <a:t>Click to edit Master title style</a:t>
            </a:r>
          </a:p>
        </p:txBody>
      </p:sp>
      <p:sp>
        <p:nvSpPr>
          <p:cNvPr id="3" name="Picture Placeholder 2"/>
          <p:cNvSpPr>
            <a:spLocks noGrp="1" noChangeAspect="1"/>
          </p:cNvSpPr>
          <p:nvPr>
            <p:ph type="pic" idx="1"/>
          </p:nvPr>
        </p:nvSpPr>
        <p:spPr>
          <a:xfrm>
            <a:off x="5442348" y="1382400"/>
            <a:ext cx="6480811" cy="6823075"/>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p>
        </p:txBody>
      </p:sp>
      <p:sp>
        <p:nvSpPr>
          <p:cNvPr id="4" name="Text Placeholder 3"/>
          <p:cNvSpPr>
            <a:spLocks noGrp="1"/>
          </p:cNvSpPr>
          <p:nvPr>
            <p:ph type="body" sz="half" idx="2"/>
          </p:nvPr>
        </p:nvSpPr>
        <p:spPr>
          <a:xfrm>
            <a:off x="881778" y="2880360"/>
            <a:ext cx="4128850"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2300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1749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6910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5070" y="2784378"/>
            <a:ext cx="7156450" cy="579225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0035" y="2784378"/>
            <a:ext cx="4211638" cy="5792252"/>
          </a:xfrm>
          <a:prstGeom prst="rect">
            <a:avLst/>
          </a:prstGeo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
        <p:nvSpPr>
          <p:cNvPr id="5" name="Date Placeholder 4"/>
          <p:cNvSpPr>
            <a:spLocks noGrp="1"/>
          </p:cNvSpPr>
          <p:nvPr>
            <p:ph type="dt" sz="half" idx="10"/>
          </p:nvPr>
        </p:nvSpPr>
        <p:spPr>
          <a:xfrm>
            <a:off x="640080" y="8898892"/>
            <a:ext cx="2987040" cy="511175"/>
          </a:xfrm>
          <a:prstGeom prst="rect">
            <a:avLst/>
          </a:prstGeom>
        </p:spPr>
        <p:txBody>
          <a:bodyPr/>
          <a:lstStyle/>
          <a:p>
            <a:fld id="{2EBB188A-AF92-4799-9A0B-83EB58175A6F}" type="datetimeFigureOut">
              <a:rPr lang="en-US" smtClean="0">
                <a:solidFill>
                  <a:srgbClr val="292934"/>
                </a:solidFill>
              </a:rPr>
              <a:pPr/>
              <a:t>5/29/2024</a:t>
            </a:fld>
            <a:endParaRPr lang="en-GB">
              <a:solidFill>
                <a:srgbClr val="292934"/>
              </a:solidFill>
            </a:endParaRPr>
          </a:p>
        </p:txBody>
      </p:sp>
      <p:sp>
        <p:nvSpPr>
          <p:cNvPr id="6" name="Footer Placeholder 5"/>
          <p:cNvSpPr>
            <a:spLocks noGrp="1"/>
          </p:cNvSpPr>
          <p:nvPr>
            <p:ph type="ftr" sz="quarter" idx="11"/>
          </p:nvPr>
        </p:nvSpPr>
        <p:spPr>
          <a:xfrm>
            <a:off x="4373880" y="8898892"/>
            <a:ext cx="4053840" cy="511175"/>
          </a:xfrm>
          <a:prstGeom prst="rect">
            <a:avLst/>
          </a:prstGeom>
        </p:spPr>
        <p:txBody>
          <a:bodyPr/>
          <a:lstStyle/>
          <a:p>
            <a:endParaRPr lang="en-GB">
              <a:solidFill>
                <a:srgbClr val="292934"/>
              </a:solidFill>
            </a:endParaRPr>
          </a:p>
        </p:txBody>
      </p:sp>
      <p:sp>
        <p:nvSpPr>
          <p:cNvPr id="7" name="Slide Number Placeholder 6"/>
          <p:cNvSpPr>
            <a:spLocks noGrp="1"/>
          </p:cNvSpPr>
          <p:nvPr>
            <p:ph type="sldNum" sz="quarter" idx="12"/>
          </p:nvPr>
        </p:nvSpPr>
        <p:spPr>
          <a:xfrm>
            <a:off x="9174480" y="8898892"/>
            <a:ext cx="2987040" cy="511175"/>
          </a:xfrm>
          <a:prstGeom prst="rect">
            <a:avLst/>
          </a:prstGeom>
        </p:spPr>
        <p:txBody>
          <a:bodyPr/>
          <a:lstStyle/>
          <a:p>
            <a:fld id="{309213FA-9763-4B5F-80AF-14F173CB153B}" type="slidenum">
              <a:rPr lang="en-GB" smtClean="0">
                <a:solidFill>
                  <a:srgbClr val="292934"/>
                </a:solidFill>
              </a:rPr>
              <a:pPr/>
              <a:t>‹#›</a:t>
            </a:fld>
            <a:endParaRPr lang="en-GB">
              <a:solidFill>
                <a:srgbClr val="292934"/>
              </a:solidFill>
            </a:endParaRPr>
          </a:p>
        </p:txBody>
      </p:sp>
    </p:spTree>
    <p:extLst>
      <p:ext uri="{BB962C8B-B14F-4D97-AF65-F5344CB8AC3E}">
        <p14:creationId xmlns:p14="http://schemas.microsoft.com/office/powerpoint/2010/main" val="2696749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36380" y="830714"/>
            <a:ext cx="11928840" cy="106904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36380" y="2151286"/>
            <a:ext cx="11928840" cy="6377280"/>
          </a:xfrm>
          <a:prstGeom prst="rect">
            <a:avLst/>
          </a:prstGeom>
        </p:spPr>
        <p:txBody>
          <a:bodyPr spcFirstLastPara="1" wrap="square" lIns="91425" tIns="91425" rIns="91425" bIns="91425" anchor="t" anchorCtr="0">
            <a:normAutofit/>
          </a:bodyPr>
          <a:lstStyle>
            <a:lvl1pPr marL="640064" lvl="0" indent="-480048">
              <a:spcBef>
                <a:spcPts val="0"/>
              </a:spcBef>
              <a:spcAft>
                <a:spcPts val="0"/>
              </a:spcAft>
              <a:buSzPts val="1800"/>
              <a:buChar char="●"/>
              <a:defRPr/>
            </a:lvl1pPr>
            <a:lvl2pPr marL="1280129" lvl="1" indent="-444489">
              <a:spcBef>
                <a:spcPts val="0"/>
              </a:spcBef>
              <a:spcAft>
                <a:spcPts val="0"/>
              </a:spcAft>
              <a:buSzPts val="1400"/>
              <a:buChar char="○"/>
              <a:defRPr/>
            </a:lvl2pPr>
            <a:lvl3pPr marL="1920192" lvl="2" indent="-444489">
              <a:spcBef>
                <a:spcPts val="0"/>
              </a:spcBef>
              <a:spcAft>
                <a:spcPts val="0"/>
              </a:spcAft>
              <a:buSzPts val="1400"/>
              <a:buChar char="■"/>
              <a:defRPr/>
            </a:lvl3pPr>
            <a:lvl4pPr marL="2560256" lvl="3" indent="-444489">
              <a:spcBef>
                <a:spcPts val="0"/>
              </a:spcBef>
              <a:spcAft>
                <a:spcPts val="0"/>
              </a:spcAft>
              <a:buSzPts val="1400"/>
              <a:buChar char="●"/>
              <a:defRPr/>
            </a:lvl4pPr>
            <a:lvl5pPr marL="3200320" lvl="4" indent="-444489">
              <a:spcBef>
                <a:spcPts val="0"/>
              </a:spcBef>
              <a:spcAft>
                <a:spcPts val="0"/>
              </a:spcAft>
              <a:buSzPts val="1400"/>
              <a:buChar char="○"/>
              <a:defRPr/>
            </a:lvl5pPr>
            <a:lvl6pPr marL="3840384" lvl="5" indent="-444489">
              <a:spcBef>
                <a:spcPts val="0"/>
              </a:spcBef>
              <a:spcAft>
                <a:spcPts val="0"/>
              </a:spcAft>
              <a:buSzPts val="1400"/>
              <a:buChar char="■"/>
              <a:defRPr/>
            </a:lvl6pPr>
            <a:lvl7pPr marL="4480448" lvl="6" indent="-444489">
              <a:spcBef>
                <a:spcPts val="0"/>
              </a:spcBef>
              <a:spcAft>
                <a:spcPts val="0"/>
              </a:spcAft>
              <a:buSzPts val="1400"/>
              <a:buChar char="●"/>
              <a:defRPr/>
            </a:lvl7pPr>
            <a:lvl8pPr marL="5120512" lvl="7" indent="-444489">
              <a:spcBef>
                <a:spcPts val="0"/>
              </a:spcBef>
              <a:spcAft>
                <a:spcPts val="0"/>
              </a:spcAft>
              <a:buSzPts val="1400"/>
              <a:buChar char="○"/>
              <a:defRPr/>
            </a:lvl8pPr>
            <a:lvl9pPr marL="5760576" lvl="8" indent="-444489">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861442" y="8704672"/>
            <a:ext cx="768180" cy="73472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1441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B7B62-09FF-47B6-9F76-4BFBA343F111}"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1233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B7B62-09FF-47B6-9F76-4BFBA343F111}" type="datetimeFigureOut">
              <a:rPr lang="en-GB" smtClean="0"/>
              <a:t>29/05/2024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17732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B7B62-09FF-47B6-9F76-4BFBA343F111}" type="datetimeFigureOut">
              <a:rPr lang="en-GB" smtClean="0"/>
              <a:t>29/05/2024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51060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B7B62-09FF-47B6-9F76-4BFBA343F111}" type="datetimeFigureOut">
              <a:rPr lang="en-GB" smtClean="0"/>
              <a:t>29/05/2024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48669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8EB7B62-09FF-47B6-9F76-4BFBA343F111}"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283352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8EB7B62-09FF-47B6-9F76-4BFBA343F111}"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8D28C5-5235-42C1-BC8B-9AB82FF87931}" type="slidenum">
              <a:rPr lang="en-GB" smtClean="0"/>
              <a:t>‹#›</a:t>
            </a:fld>
            <a:endParaRPr lang="en-GB"/>
          </a:p>
        </p:txBody>
      </p:sp>
    </p:spTree>
    <p:extLst>
      <p:ext uri="{BB962C8B-B14F-4D97-AF65-F5344CB8AC3E}">
        <p14:creationId xmlns:p14="http://schemas.microsoft.com/office/powerpoint/2010/main" val="326501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82000"/>
                  </a:schemeClr>
                </a:solidFill>
              </a:defRPr>
            </a:lvl1pPr>
          </a:lstStyle>
          <a:p>
            <a:fld id="{78EB7B62-09FF-47B6-9F76-4BFBA343F111}" type="datetimeFigureOut">
              <a:rPr lang="en-GB" smtClean="0"/>
              <a:t>29/05/2024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82000"/>
                  </a:schemeClr>
                </a:solidFill>
              </a:defRPr>
            </a:lvl1pPr>
          </a:lstStyle>
          <a:p>
            <a:fld id="{0A8D28C5-5235-42C1-BC8B-9AB82FF87931}" type="slidenum">
              <a:rPr lang="en-GB" smtClean="0"/>
              <a:t>‹#›</a:t>
            </a:fld>
            <a:endParaRPr lang="en-GB"/>
          </a:p>
        </p:txBody>
      </p:sp>
    </p:spTree>
    <p:extLst>
      <p:ext uri="{BB962C8B-B14F-4D97-AF65-F5344CB8AC3E}">
        <p14:creationId xmlns:p14="http://schemas.microsoft.com/office/powerpoint/2010/main" val="542335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846CE7D5-CF57-46EF-B807-FDD0502418D4}" type="datetimeFigureOut">
              <a:rPr lang="en-GB" smtClean="0"/>
              <a:t>29/05/2024</a:t>
            </a:fld>
            <a:endParaRPr lang="en-GB"/>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522428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GB"/>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80"/>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1" y="8898895"/>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846CE7D5-CF57-46EF-B807-FDD0502418D4}" type="datetimeFigureOut">
              <a:rPr lang="en-US" smtClean="0"/>
              <a:t>5/29/2024</a:t>
            </a:fld>
            <a:endParaRPr lang="en-US"/>
          </a:p>
        </p:txBody>
      </p:sp>
      <p:sp>
        <p:nvSpPr>
          <p:cNvPr id="5" name="Footer Placeholder 4"/>
          <p:cNvSpPr>
            <a:spLocks noGrp="1"/>
          </p:cNvSpPr>
          <p:nvPr>
            <p:ph type="ftr" sz="quarter" idx="3"/>
          </p:nvPr>
        </p:nvSpPr>
        <p:spPr>
          <a:xfrm>
            <a:off x="4240531" y="8898895"/>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1" y="8898895"/>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66066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fosil.org.uk/forums/topic/year-2-grade-1-signature-work-inquiry-blanchelande-colleg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fosil.org.uk/forums/topic/year-12-grade-11-interrobang-inquiry-course-blanchelande-college/" TargetMode="External"/><Relationship Id="rId5" Type="http://schemas.openxmlformats.org/officeDocument/2006/relationships/hyperlink" Target="https://fosil.org.uk/forums/topic/year-9-grade-8-interdisciplinary-signature-work-inquiry-blanchelande-college/" TargetMode="External"/><Relationship Id="rId4" Type="http://schemas.openxmlformats.org/officeDocument/2006/relationships/hyperlink" Target="https://fosil.org.uk/forums/topic/year-6-interdisciplinary-signature-work-inqui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blanchelandesch.sharepoint.com/:b:/s/Librarystaff/EdMBD5ekLDBMnBpbvPoPZsIBFuIQ0bvdDIdhd9v0oTqBeg?e=EaaU47"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luralistic.net/2024/05/15/they-trust-me-dumb-fucks/#ai-search"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blanchelandesch.sharepoint.com/:p:/s/Librarystaff/EawKSA7NEpxDmsl17j5TaBoB0W1jep7KR9XDspwKxn_-rg?e=d47fq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12469" y="1392988"/>
            <a:ext cx="12801600" cy="1391841"/>
          </a:xfrm>
        </p:spPr>
        <p:txBody>
          <a:bodyPr>
            <a:normAutofit/>
          </a:bodyPr>
          <a:lstStyle/>
          <a:p>
            <a:pPr algn="ctr"/>
            <a:r>
              <a:rPr lang="en-GB" sz="4400" dirty="0">
                <a:solidFill>
                  <a:srgbClr val="E85051"/>
                </a:solidFill>
              </a:rPr>
              <a:t>Truth Matters</a:t>
            </a:r>
            <a:br>
              <a:rPr lang="en-GB" sz="4400" dirty="0">
                <a:solidFill>
                  <a:srgbClr val="E85051"/>
                </a:solidFill>
              </a:rPr>
            </a:br>
            <a:r>
              <a:rPr lang="en-GB" sz="4000" dirty="0">
                <a:solidFill>
                  <a:srgbClr val="E85051"/>
                </a:solidFill>
              </a:rPr>
              <a:t>Academic Integrity: Augmented vs Artificial Intelligence?</a:t>
            </a:r>
          </a:p>
        </p:txBody>
      </p:sp>
      <p:sp>
        <p:nvSpPr>
          <p:cNvPr id="4" name="Subtitle 2">
            <a:extLst>
              <a:ext uri="{FF2B5EF4-FFF2-40B4-BE49-F238E27FC236}">
                <a16:creationId xmlns:a16="http://schemas.microsoft.com/office/drawing/2014/main" id="{1D1589A7-651B-4DB6-8958-7FE68FAEA4E0}"/>
              </a:ext>
            </a:extLst>
          </p:cNvPr>
          <p:cNvSpPr txBox="1">
            <a:spLocks/>
          </p:cNvSpPr>
          <p:nvPr/>
        </p:nvSpPr>
        <p:spPr>
          <a:xfrm>
            <a:off x="1587731" y="5189839"/>
            <a:ext cx="9601200" cy="2240279"/>
          </a:xfrm>
          <a:prstGeom prst="rect">
            <a:avLst/>
          </a:prstGeom>
        </p:spPr>
        <p:txBody>
          <a:bodyPr vert="horz" lIns="96012" tIns="48006" rIns="96012" bIns="48006"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40" b="1" dirty="0"/>
              <a:t>Blanchelande College INSET</a:t>
            </a:r>
            <a:endParaRPr lang="en-GB" sz="2940" dirty="0"/>
          </a:p>
          <a:p>
            <a:pPr marL="0" indent="0" algn="ctr">
              <a:buNone/>
            </a:pPr>
            <a:endParaRPr lang="en-GB" sz="2100" dirty="0"/>
          </a:p>
          <a:p>
            <a:pPr marL="0" indent="0" algn="ctr">
              <a:buNone/>
            </a:pPr>
            <a:r>
              <a:rPr lang="en-GB" sz="2940" dirty="0"/>
              <a:t>29 May 2024</a:t>
            </a:r>
          </a:p>
          <a:p>
            <a:pPr marL="0" indent="0" algn="ctr">
              <a:buNone/>
            </a:pPr>
            <a:r>
              <a:rPr lang="en-GB" sz="2940" dirty="0"/>
              <a:t>Darryl Toerien</a:t>
            </a:r>
            <a:endParaRPr lang="en-GB" sz="2940" dirty="0">
              <a:cs typeface="Calibri"/>
            </a:endParaRPr>
          </a:p>
          <a:p>
            <a:pPr marL="0" indent="0" algn="ctr">
              <a:buNone/>
            </a:pPr>
            <a:r>
              <a:rPr lang="en-GB" sz="1890" dirty="0"/>
              <a:t>toeriend@blanchelande.sch.gg</a:t>
            </a:r>
            <a:endParaRPr lang="en-GB" sz="2940" dirty="0"/>
          </a:p>
        </p:txBody>
      </p:sp>
      <p:grpSp>
        <p:nvGrpSpPr>
          <p:cNvPr id="7" name="Group 6">
            <a:extLst>
              <a:ext uri="{FF2B5EF4-FFF2-40B4-BE49-F238E27FC236}">
                <a16:creationId xmlns:a16="http://schemas.microsoft.com/office/drawing/2014/main" id="{AA20AD73-35BE-B0DB-3F2C-34BA650D4A34}"/>
              </a:ext>
            </a:extLst>
          </p:cNvPr>
          <p:cNvGrpSpPr/>
          <p:nvPr/>
        </p:nvGrpSpPr>
        <p:grpSpPr>
          <a:xfrm>
            <a:off x="-12469" y="8209206"/>
            <a:ext cx="12814069" cy="1391841"/>
            <a:chOff x="11875" y="5544013"/>
            <a:chExt cx="12192000" cy="1325563"/>
          </a:xfrm>
        </p:grpSpPr>
        <p:sp>
          <p:nvSpPr>
            <p:cNvPr id="8" name="Rectangle 7">
              <a:extLst>
                <a:ext uri="{FF2B5EF4-FFF2-40B4-BE49-F238E27FC236}">
                  <a16:creationId xmlns:a16="http://schemas.microsoft.com/office/drawing/2014/main" id="{4FB42F73-318D-6BE1-536F-46B3E9EC99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90"/>
            </a:p>
          </p:txBody>
        </p:sp>
        <p:pic>
          <p:nvPicPr>
            <p:cNvPr id="9" name="Picture 8" descr="Logo&#10;&#10;Description automatically generated">
              <a:extLst>
                <a:ext uri="{FF2B5EF4-FFF2-40B4-BE49-F238E27FC236}">
                  <a16:creationId xmlns:a16="http://schemas.microsoft.com/office/drawing/2014/main" id="{71D5709B-C217-7721-96F4-B1C5BC0AA2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D00AA1B4-AC01-1116-6FBE-A6084BBC1D30}"/>
                </a:ext>
              </a:extLst>
            </p:cNvPr>
            <p:cNvSpPr txBox="1"/>
            <p:nvPr/>
          </p:nvSpPr>
          <p:spPr>
            <a:xfrm>
              <a:off x="5777888" y="5849956"/>
              <a:ext cx="5171954" cy="888155"/>
            </a:xfrm>
            <a:prstGeom prst="rect">
              <a:avLst/>
            </a:prstGeom>
            <a:noFill/>
          </p:spPr>
          <p:txBody>
            <a:bodyPr wrap="square" rtlCol="0">
              <a:spAutoFit/>
            </a:bodyPr>
            <a:lstStyle/>
            <a:p>
              <a:pPr algn="r"/>
              <a:r>
                <a:rPr lang="en-GB" sz="2940">
                  <a:solidFill>
                    <a:schemeClr val="bg1"/>
                  </a:solidFill>
                  <a:latin typeface="Perpetua" panose="02020502060401020303" pitchFamily="18" charset="0"/>
                </a:rPr>
                <a:t>Blanchelande College Libraries</a:t>
              </a:r>
            </a:p>
            <a:p>
              <a:pPr algn="r"/>
              <a:r>
                <a:rPr lang="en-GB" sz="252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C90A5F6-FDF0-6BD3-261F-DBBB7180340D}"/>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11069505" y="5603981"/>
              <a:ext cx="981136" cy="1206260"/>
            </a:xfrm>
            <a:prstGeom prst="rect">
              <a:avLst/>
            </a:prstGeom>
          </p:spPr>
        </p:pic>
      </p:grpSp>
      <p:sp>
        <p:nvSpPr>
          <p:cNvPr id="3" name="Subtitle 2">
            <a:extLst>
              <a:ext uri="{FF2B5EF4-FFF2-40B4-BE49-F238E27FC236}">
                <a16:creationId xmlns:a16="http://schemas.microsoft.com/office/drawing/2014/main" id="{773C7281-8895-F16B-4BB9-0DEB182D55A9}"/>
              </a:ext>
            </a:extLst>
          </p:cNvPr>
          <p:cNvSpPr txBox="1">
            <a:spLocks/>
          </p:cNvSpPr>
          <p:nvPr/>
        </p:nvSpPr>
        <p:spPr>
          <a:xfrm>
            <a:off x="1882383" y="3015049"/>
            <a:ext cx="9601200" cy="1050324"/>
          </a:xfrm>
          <a:prstGeom prst="rect">
            <a:avLst/>
          </a:prstGeom>
        </p:spPr>
        <p:txBody>
          <a:bodyPr vert="horz" lIns="96012" tIns="48006" rIns="96012" bIns="48006"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40" dirty="0"/>
              <a:t>“</a:t>
            </a:r>
            <a:r>
              <a:rPr lang="en-GB" sz="2940" b="1" dirty="0"/>
              <a:t>Understanding a question is half an answer</a:t>
            </a:r>
            <a:r>
              <a:rPr lang="en-GB" sz="2940" dirty="0"/>
              <a:t>.”</a:t>
            </a:r>
          </a:p>
          <a:p>
            <a:pPr marL="0" indent="0" algn="ctr">
              <a:buNone/>
            </a:pPr>
            <a:r>
              <a:rPr lang="en-GB" sz="2940" dirty="0"/>
              <a:t>Attributed to Socrates</a:t>
            </a:r>
          </a:p>
        </p:txBody>
      </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B73A5E-53A8-FB4B-A1B0-43D92A2D5C15}"/>
              </a:ext>
            </a:extLst>
          </p:cNvPr>
          <p:cNvSpPr>
            <a:spLocks noGrp="1"/>
          </p:cNvSpPr>
          <p:nvPr>
            <p:ph sz="half" idx="2"/>
          </p:nvPr>
        </p:nvSpPr>
        <p:spPr>
          <a:xfrm>
            <a:off x="8230986" y="2428875"/>
            <a:ext cx="4288790" cy="6788148"/>
          </a:xfrm>
        </p:spPr>
        <p:txBody>
          <a:bodyPr>
            <a:normAutofit fontScale="70000" lnSpcReduction="20000"/>
          </a:bodyPr>
          <a:lstStyle/>
          <a:p>
            <a:r>
              <a:rPr lang="en-GB" dirty="0"/>
              <a:t>Skill sets provide a useful, high-level overview of the kinds of skills that enable the knowledge-building process, and so also locate us within the process.</a:t>
            </a:r>
          </a:p>
          <a:p>
            <a:pPr lvl="1"/>
            <a:r>
              <a:rPr lang="en-GB" dirty="0"/>
              <a:t>Work on FOSIL started in 2011 in the Academic Integrity skill set.</a:t>
            </a:r>
          </a:p>
          <a:p>
            <a:r>
              <a:rPr lang="en-GB" dirty="0"/>
              <a:t>They are not a substitute for the underlying framework of skills if we are going to systematically and progressively develop engaged and empowered inquirers (see following slides).</a:t>
            </a:r>
          </a:p>
        </p:txBody>
      </p:sp>
      <p:pic>
        <p:nvPicPr>
          <p:cNvPr id="10" name="Content Placeholder 9" descr="A diagram with text and colorful labels&#10;&#10;Description automatically generated with medium confidence">
            <a:extLst>
              <a:ext uri="{FF2B5EF4-FFF2-40B4-BE49-F238E27FC236}">
                <a16:creationId xmlns:a16="http://schemas.microsoft.com/office/drawing/2014/main" id="{8E05C3B4-6ACA-1F49-F98B-F563DD7C106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0" y="47645"/>
            <a:ext cx="8086277" cy="9505910"/>
          </a:xfrm>
        </p:spPr>
      </p:pic>
      <p:sp>
        <p:nvSpPr>
          <p:cNvPr id="3" name="Title 1">
            <a:extLst>
              <a:ext uri="{FF2B5EF4-FFF2-40B4-BE49-F238E27FC236}">
                <a16:creationId xmlns:a16="http://schemas.microsoft.com/office/drawing/2014/main" id="{2C3DF5D8-6ACC-C8A5-D699-91395C4168DC}"/>
              </a:ext>
            </a:extLst>
          </p:cNvPr>
          <p:cNvSpPr txBox="1">
            <a:spLocks noGrp="1"/>
          </p:cNvSpPr>
          <p:nvPr>
            <p:ph type="title"/>
          </p:nvPr>
        </p:nvSpPr>
        <p:spPr>
          <a:xfrm>
            <a:off x="8231188" y="1255059"/>
            <a:ext cx="4287837" cy="984904"/>
          </a:xfrm>
          <a:prstGeom prst="rect">
            <a:avLst/>
          </a:prstGeom>
        </p:spPr>
        <p:txBody>
          <a:bodyPr vert="horz" lIns="96012" tIns="48006" rIns="96012" bIns="480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E85051"/>
                </a:solidFill>
              </a:rPr>
              <a:t>FOSIL Skill Sets</a:t>
            </a:r>
          </a:p>
        </p:txBody>
      </p:sp>
    </p:spTree>
    <p:extLst>
      <p:ext uri="{BB962C8B-B14F-4D97-AF65-F5344CB8AC3E}">
        <p14:creationId xmlns:p14="http://schemas.microsoft.com/office/powerpoint/2010/main" val="7210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0" y="47389"/>
            <a:ext cx="12801600" cy="736599"/>
          </a:xfrm>
        </p:spPr>
        <p:txBody>
          <a:bodyPr>
            <a:normAutofit/>
          </a:bodyPr>
          <a:lstStyle/>
          <a:p>
            <a:pPr algn="ctr"/>
            <a:r>
              <a:rPr lang="en-GB" sz="4400" dirty="0">
                <a:solidFill>
                  <a:srgbClr val="E85051"/>
                </a:solidFill>
              </a:rPr>
              <a:t>Portrait Attributes Year 1-3</a:t>
            </a:r>
          </a:p>
        </p:txBody>
      </p:sp>
      <p:pic>
        <p:nvPicPr>
          <p:cNvPr id="26" name="Content Placeholder 25" descr="A close-up of a chart&#10;&#10;Description automatically generated">
            <a:extLst>
              <a:ext uri="{FF2B5EF4-FFF2-40B4-BE49-F238E27FC236}">
                <a16:creationId xmlns:a16="http://schemas.microsoft.com/office/drawing/2014/main" id="{E9206396-1BB4-DBAE-1A6D-D7F0EC8E9557}"/>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7855" y="889199"/>
            <a:ext cx="12705889" cy="8712000"/>
          </a:xfrm>
        </p:spPr>
      </p:pic>
      <p:pic>
        <p:nvPicPr>
          <p:cNvPr id="3" name="Picture 2" descr="A diagram of a person's head&#10;&#10;Description automatically generated">
            <a:extLst>
              <a:ext uri="{FF2B5EF4-FFF2-40B4-BE49-F238E27FC236}">
                <a16:creationId xmlns:a16="http://schemas.microsoft.com/office/drawing/2014/main" id="{CB775BBD-FFA2-A2BD-FBE6-CB76DC0CD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0411" y="249210"/>
            <a:ext cx="1014665" cy="720000"/>
          </a:xfrm>
          <a:prstGeom prst="rect">
            <a:avLst/>
          </a:prstGeom>
        </p:spPr>
      </p:pic>
    </p:spTree>
    <p:extLst>
      <p:ext uri="{BB962C8B-B14F-4D97-AF65-F5344CB8AC3E}">
        <p14:creationId xmlns:p14="http://schemas.microsoft.com/office/powerpoint/2010/main" val="190323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a:extLst>
              <a:ext uri="{FF2B5EF4-FFF2-40B4-BE49-F238E27FC236}">
                <a16:creationId xmlns:a16="http://schemas.microsoft.com/office/drawing/2014/main" id="{E9206396-1BB4-DBAE-1A6D-D7F0EC8E9557}"/>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p:blipFill>
        <p:spPr>
          <a:xfrm>
            <a:off x="47855" y="889200"/>
            <a:ext cx="12705890" cy="8712000"/>
          </a:xfrm>
        </p:spPr>
      </p:pic>
      <p:sp>
        <p:nvSpPr>
          <p:cNvPr id="5" name="Title 1">
            <a:extLst>
              <a:ext uri="{FF2B5EF4-FFF2-40B4-BE49-F238E27FC236}">
                <a16:creationId xmlns:a16="http://schemas.microsoft.com/office/drawing/2014/main" id="{3220FC8D-9CA4-DB5A-D0AF-8BAC027BC142}"/>
              </a:ext>
            </a:extLst>
          </p:cNvPr>
          <p:cNvSpPr>
            <a:spLocks noGrp="1"/>
          </p:cNvSpPr>
          <p:nvPr>
            <p:ph type="title"/>
          </p:nvPr>
        </p:nvSpPr>
        <p:spPr>
          <a:xfrm>
            <a:off x="0" y="51000"/>
            <a:ext cx="12801600" cy="749299"/>
          </a:xfrm>
        </p:spPr>
        <p:txBody>
          <a:bodyPr>
            <a:normAutofit/>
          </a:bodyPr>
          <a:lstStyle/>
          <a:p>
            <a:pPr algn="ctr"/>
            <a:r>
              <a:rPr lang="en-GB" sz="4400" dirty="0">
                <a:solidFill>
                  <a:srgbClr val="E85051"/>
                </a:solidFill>
              </a:rPr>
              <a:t>Portrait Attributes Year 4-6</a:t>
            </a:r>
          </a:p>
        </p:txBody>
      </p:sp>
      <p:pic>
        <p:nvPicPr>
          <p:cNvPr id="2" name="Picture 1" descr="A diagram of a person's head&#10;&#10;Description automatically generated">
            <a:extLst>
              <a:ext uri="{FF2B5EF4-FFF2-40B4-BE49-F238E27FC236}">
                <a16:creationId xmlns:a16="http://schemas.microsoft.com/office/drawing/2014/main" id="{32E5F4CC-0A0C-7B2C-9AAC-AAE0CC6DE9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21655" y="282187"/>
            <a:ext cx="1001964" cy="720000"/>
          </a:xfrm>
          <a:prstGeom prst="rect">
            <a:avLst/>
          </a:prstGeom>
        </p:spPr>
      </p:pic>
    </p:spTree>
    <p:extLst>
      <p:ext uri="{BB962C8B-B14F-4D97-AF65-F5344CB8AC3E}">
        <p14:creationId xmlns:p14="http://schemas.microsoft.com/office/powerpoint/2010/main" val="22342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20FC8D-9CA4-DB5A-D0AF-8BAC027BC142}"/>
              </a:ext>
            </a:extLst>
          </p:cNvPr>
          <p:cNvSpPr>
            <a:spLocks noGrp="1"/>
          </p:cNvSpPr>
          <p:nvPr>
            <p:ph type="title"/>
          </p:nvPr>
        </p:nvSpPr>
        <p:spPr>
          <a:xfrm>
            <a:off x="0" y="51000"/>
            <a:ext cx="12801600" cy="749299"/>
          </a:xfrm>
        </p:spPr>
        <p:txBody>
          <a:bodyPr>
            <a:normAutofit/>
          </a:bodyPr>
          <a:lstStyle/>
          <a:p>
            <a:pPr algn="ctr"/>
            <a:r>
              <a:rPr lang="en-GB" sz="4400" dirty="0">
                <a:solidFill>
                  <a:srgbClr val="E85051"/>
                </a:solidFill>
              </a:rPr>
              <a:t>Portrait Attributes Year 7-9</a:t>
            </a:r>
          </a:p>
        </p:txBody>
      </p:sp>
      <p:pic>
        <p:nvPicPr>
          <p:cNvPr id="6" name="Content Placeholder 5" descr="A multicolored chart with text&#10;&#10;Description automatically generated">
            <a:extLst>
              <a:ext uri="{FF2B5EF4-FFF2-40B4-BE49-F238E27FC236}">
                <a16:creationId xmlns:a16="http://schemas.microsoft.com/office/drawing/2014/main" id="{9F18E854-8911-1750-D2A4-7EEE070B1231}"/>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6889" y="745200"/>
            <a:ext cx="12627821" cy="8856000"/>
          </a:xfrm>
        </p:spPr>
      </p:pic>
      <p:pic>
        <p:nvPicPr>
          <p:cNvPr id="3" name="Content Placeholder 8" descr="A diagram of a person's head&#10;&#10;Description automatically generated">
            <a:extLst>
              <a:ext uri="{FF2B5EF4-FFF2-40B4-BE49-F238E27FC236}">
                <a16:creationId xmlns:a16="http://schemas.microsoft.com/office/drawing/2014/main" id="{39E0621E-A8F0-17E4-4D40-4457D972BC8D}"/>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11159884" y="155593"/>
            <a:ext cx="1000430" cy="720000"/>
          </a:xfrm>
        </p:spPr>
      </p:pic>
    </p:spTree>
    <p:extLst>
      <p:ext uri="{BB962C8B-B14F-4D97-AF65-F5344CB8AC3E}">
        <p14:creationId xmlns:p14="http://schemas.microsoft.com/office/powerpoint/2010/main" val="420212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20FC8D-9CA4-DB5A-D0AF-8BAC027BC142}"/>
              </a:ext>
            </a:extLst>
          </p:cNvPr>
          <p:cNvSpPr>
            <a:spLocks noGrp="1"/>
          </p:cNvSpPr>
          <p:nvPr>
            <p:ph type="title"/>
          </p:nvPr>
        </p:nvSpPr>
        <p:spPr>
          <a:xfrm>
            <a:off x="0" y="51000"/>
            <a:ext cx="12801600" cy="749299"/>
          </a:xfrm>
        </p:spPr>
        <p:txBody>
          <a:bodyPr>
            <a:normAutofit/>
          </a:bodyPr>
          <a:lstStyle/>
          <a:p>
            <a:pPr algn="ctr"/>
            <a:r>
              <a:rPr lang="en-GB" sz="4400" dirty="0">
                <a:solidFill>
                  <a:srgbClr val="E85051"/>
                </a:solidFill>
              </a:rPr>
              <a:t>Portrait Attributes Year 10-13</a:t>
            </a:r>
          </a:p>
        </p:txBody>
      </p:sp>
      <p:pic>
        <p:nvPicPr>
          <p:cNvPr id="4" name="Content Placeholder 3" descr="A colorful chart with text&#10;&#10;Description automatically generated with medium confidence">
            <a:extLst>
              <a:ext uri="{FF2B5EF4-FFF2-40B4-BE49-F238E27FC236}">
                <a16:creationId xmlns:a16="http://schemas.microsoft.com/office/drawing/2014/main" id="{A42CCE0A-84C3-1A71-1ECC-5F16749E77D2}"/>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17626" y="813427"/>
            <a:ext cx="11766347" cy="8787773"/>
          </a:xfrm>
        </p:spPr>
      </p:pic>
      <p:pic>
        <p:nvPicPr>
          <p:cNvPr id="2" name="Content Placeholder 14" descr="A diagram of a person's head&#10;&#10;Description automatically generated">
            <a:extLst>
              <a:ext uri="{FF2B5EF4-FFF2-40B4-BE49-F238E27FC236}">
                <a16:creationId xmlns:a16="http://schemas.microsoft.com/office/drawing/2014/main" id="{52A11906-9F26-B6A8-4FE3-B4278E1735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2119" y="165144"/>
            <a:ext cx="970722" cy="720000"/>
          </a:xfrm>
          <a:prstGeom prst="rect">
            <a:avLst/>
          </a:prstGeom>
        </p:spPr>
      </p:pic>
    </p:spTree>
    <p:extLst>
      <p:ext uri="{BB962C8B-B14F-4D97-AF65-F5344CB8AC3E}">
        <p14:creationId xmlns:p14="http://schemas.microsoft.com/office/powerpoint/2010/main" val="356672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20FC8D-9CA4-DB5A-D0AF-8BAC027BC142}"/>
              </a:ext>
            </a:extLst>
          </p:cNvPr>
          <p:cNvSpPr>
            <a:spLocks noGrp="1"/>
          </p:cNvSpPr>
          <p:nvPr>
            <p:ph type="title"/>
          </p:nvPr>
        </p:nvSpPr>
        <p:spPr>
          <a:xfrm>
            <a:off x="880110" y="511177"/>
            <a:ext cx="11041380" cy="1478988"/>
          </a:xfrm>
        </p:spPr>
        <p:txBody>
          <a:bodyPr>
            <a:normAutofit/>
          </a:bodyPr>
          <a:lstStyle/>
          <a:p>
            <a:pPr algn="ctr"/>
            <a:r>
              <a:rPr lang="en-GB" sz="4400" dirty="0">
                <a:solidFill>
                  <a:srgbClr val="E85051"/>
                </a:solidFill>
              </a:rPr>
              <a:t>Transition Year Signature Work Overview</a:t>
            </a:r>
            <a:br>
              <a:rPr lang="en-GB" sz="4400" dirty="0">
                <a:solidFill>
                  <a:srgbClr val="E85051"/>
                </a:solidFill>
              </a:rPr>
            </a:br>
            <a:r>
              <a:rPr lang="en-GB" sz="4000" dirty="0">
                <a:solidFill>
                  <a:srgbClr val="E85051"/>
                </a:solidFill>
              </a:rPr>
              <a:t>FOSIL Group Forum Links</a:t>
            </a:r>
          </a:p>
        </p:txBody>
      </p:sp>
      <p:sp>
        <p:nvSpPr>
          <p:cNvPr id="6" name="Content Placeholder 5">
            <a:extLst>
              <a:ext uri="{FF2B5EF4-FFF2-40B4-BE49-F238E27FC236}">
                <a16:creationId xmlns:a16="http://schemas.microsoft.com/office/drawing/2014/main" id="{CF9A1FD3-2DD5-E2E9-21DD-07EC86D64129}"/>
              </a:ext>
            </a:extLst>
          </p:cNvPr>
          <p:cNvSpPr>
            <a:spLocks noGrp="1"/>
          </p:cNvSpPr>
          <p:nvPr>
            <p:ph sz="half" idx="1"/>
          </p:nvPr>
        </p:nvSpPr>
        <p:spPr/>
        <p:txBody>
          <a:bodyPr/>
          <a:lstStyle/>
          <a:p>
            <a:r>
              <a:rPr lang="en-GB" dirty="0"/>
              <a:t>Infants</a:t>
            </a:r>
          </a:p>
          <a:p>
            <a:pPr lvl="1"/>
            <a:r>
              <a:rPr lang="en-GB" dirty="0">
                <a:hlinkClick r:id="rId3"/>
              </a:rPr>
              <a:t>Year 2 (Grade 1) Signature Work Inquiry @ Blanchelande College</a:t>
            </a:r>
            <a:endParaRPr lang="en-GB" dirty="0"/>
          </a:p>
          <a:p>
            <a:r>
              <a:rPr lang="en-GB" dirty="0"/>
              <a:t>Juniors</a:t>
            </a:r>
          </a:p>
          <a:p>
            <a:pPr lvl="1"/>
            <a:r>
              <a:rPr lang="en-GB" dirty="0">
                <a:hlinkClick r:id="rId4"/>
              </a:rPr>
              <a:t>Year 6 (Grade 5) Interdisciplinary Signature Work Inquiry @ Blanchelande College</a:t>
            </a:r>
            <a:endParaRPr lang="en-GB" dirty="0"/>
          </a:p>
        </p:txBody>
      </p:sp>
      <p:sp>
        <p:nvSpPr>
          <p:cNvPr id="7" name="Content Placeholder 6">
            <a:extLst>
              <a:ext uri="{FF2B5EF4-FFF2-40B4-BE49-F238E27FC236}">
                <a16:creationId xmlns:a16="http://schemas.microsoft.com/office/drawing/2014/main" id="{19D09F77-86AA-34C4-EBE1-1CD6603FE88B}"/>
              </a:ext>
            </a:extLst>
          </p:cNvPr>
          <p:cNvSpPr>
            <a:spLocks noGrp="1"/>
          </p:cNvSpPr>
          <p:nvPr>
            <p:ph sz="half" idx="2"/>
          </p:nvPr>
        </p:nvSpPr>
        <p:spPr/>
        <p:txBody>
          <a:bodyPr/>
          <a:lstStyle/>
          <a:p>
            <a:r>
              <a:rPr lang="en-GB" dirty="0"/>
              <a:t>Seniors</a:t>
            </a:r>
          </a:p>
          <a:p>
            <a:pPr lvl="1"/>
            <a:r>
              <a:rPr lang="en-GB" dirty="0">
                <a:hlinkClick r:id="rId5"/>
              </a:rPr>
              <a:t>Year 9 (Grade 8) Interdisciplinary Signature Work Inquiry @ Blanchelande College</a:t>
            </a:r>
            <a:endParaRPr lang="en-GB" dirty="0"/>
          </a:p>
          <a:p>
            <a:r>
              <a:rPr lang="en-GB" dirty="0"/>
              <a:t>Sixth Form</a:t>
            </a:r>
          </a:p>
          <a:p>
            <a:pPr lvl="1"/>
            <a:r>
              <a:rPr lang="en-GB" dirty="0">
                <a:hlinkClick r:id="rId6"/>
              </a:rPr>
              <a:t>Year 12 (Grade 11) Interrobang!? Inquiry Course @ Blanchelande College</a:t>
            </a:r>
            <a:endParaRPr lang="en-GB" dirty="0"/>
          </a:p>
        </p:txBody>
      </p:sp>
    </p:spTree>
    <p:extLst>
      <p:ext uri="{BB962C8B-B14F-4D97-AF65-F5344CB8AC3E}">
        <p14:creationId xmlns:p14="http://schemas.microsoft.com/office/powerpoint/2010/main" val="278708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E33-59D1-7357-8341-1ABBD1FD5CAE}"/>
              </a:ext>
            </a:extLst>
          </p:cNvPr>
          <p:cNvSpPr>
            <a:spLocks noGrp="1"/>
          </p:cNvSpPr>
          <p:nvPr>
            <p:ph type="title"/>
          </p:nvPr>
        </p:nvSpPr>
        <p:spPr>
          <a:xfrm>
            <a:off x="0" y="62779"/>
            <a:ext cx="12801600" cy="972000"/>
          </a:xfrm>
        </p:spPr>
        <p:txBody>
          <a:bodyPr>
            <a:normAutofit/>
          </a:bodyPr>
          <a:lstStyle/>
          <a:p>
            <a:pPr algn="ctr"/>
            <a:r>
              <a:rPr lang="en-GB" sz="4400" dirty="0">
                <a:solidFill>
                  <a:srgbClr val="E85051"/>
                </a:solidFill>
              </a:rPr>
              <a:t>Learning Skills and Attributes (Years 1-3)</a:t>
            </a:r>
          </a:p>
        </p:txBody>
      </p:sp>
      <p:grpSp>
        <p:nvGrpSpPr>
          <p:cNvPr id="34" name="Group 33">
            <a:extLst>
              <a:ext uri="{FF2B5EF4-FFF2-40B4-BE49-F238E27FC236}">
                <a16:creationId xmlns:a16="http://schemas.microsoft.com/office/drawing/2014/main" id="{9DE09F59-D8DF-6CAD-8A4C-58C2C8EC8471}"/>
              </a:ext>
            </a:extLst>
          </p:cNvPr>
          <p:cNvGrpSpPr/>
          <p:nvPr/>
        </p:nvGrpSpPr>
        <p:grpSpPr>
          <a:xfrm>
            <a:off x="1736405" y="2916927"/>
            <a:ext cx="2700002" cy="4904716"/>
            <a:chOff x="947735" y="2765001"/>
            <a:chExt cx="2700002" cy="4904716"/>
          </a:xfrm>
        </p:grpSpPr>
        <p:grpSp>
          <p:nvGrpSpPr>
            <p:cNvPr id="32" name="Group 31">
              <a:extLst>
                <a:ext uri="{FF2B5EF4-FFF2-40B4-BE49-F238E27FC236}">
                  <a16:creationId xmlns:a16="http://schemas.microsoft.com/office/drawing/2014/main" id="{B88849E1-964A-F62E-B162-4C7BC9FCB856}"/>
                </a:ext>
              </a:extLst>
            </p:cNvPr>
            <p:cNvGrpSpPr/>
            <p:nvPr/>
          </p:nvGrpSpPr>
          <p:grpSpPr>
            <a:xfrm>
              <a:off x="947737" y="2765001"/>
              <a:ext cx="2700000" cy="2272001"/>
              <a:chOff x="947737" y="2765001"/>
              <a:chExt cx="2700000" cy="2272001"/>
            </a:xfrm>
          </p:grpSpPr>
          <p:pic>
            <p:nvPicPr>
              <p:cNvPr id="17" name="Picture 16">
                <a:extLst>
                  <a:ext uri="{FF2B5EF4-FFF2-40B4-BE49-F238E27FC236}">
                    <a16:creationId xmlns:a16="http://schemas.microsoft.com/office/drawing/2014/main" id="{25FD36BC-A838-530C-A486-756004ED62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737" y="2765001"/>
                <a:ext cx="2700000" cy="346691"/>
              </a:xfrm>
              <a:prstGeom prst="rect">
                <a:avLst/>
              </a:prstGeom>
            </p:spPr>
          </p:pic>
          <p:pic>
            <p:nvPicPr>
              <p:cNvPr id="19" name="Picture 18">
                <a:extLst>
                  <a:ext uri="{FF2B5EF4-FFF2-40B4-BE49-F238E27FC236}">
                    <a16:creationId xmlns:a16="http://schemas.microsoft.com/office/drawing/2014/main" id="{590B0A23-182D-5291-97E6-18E1F13822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7737" y="3191827"/>
                <a:ext cx="2700000" cy="1845175"/>
              </a:xfrm>
              <a:prstGeom prst="rect">
                <a:avLst/>
              </a:prstGeom>
            </p:spPr>
          </p:pic>
        </p:grpSp>
        <p:grpSp>
          <p:nvGrpSpPr>
            <p:cNvPr id="33" name="Group 32">
              <a:extLst>
                <a:ext uri="{FF2B5EF4-FFF2-40B4-BE49-F238E27FC236}">
                  <a16:creationId xmlns:a16="http://schemas.microsoft.com/office/drawing/2014/main" id="{92D86BD7-83E9-A9A9-3DDA-640CF703904C}"/>
                </a:ext>
              </a:extLst>
            </p:cNvPr>
            <p:cNvGrpSpPr/>
            <p:nvPr/>
          </p:nvGrpSpPr>
          <p:grpSpPr>
            <a:xfrm>
              <a:off x="947735" y="5410396"/>
              <a:ext cx="2700001" cy="2259321"/>
              <a:chOff x="947735" y="5410396"/>
              <a:chExt cx="2700001" cy="2259321"/>
            </a:xfrm>
          </p:grpSpPr>
          <p:pic>
            <p:nvPicPr>
              <p:cNvPr id="21" name="Picture 20">
                <a:extLst>
                  <a:ext uri="{FF2B5EF4-FFF2-40B4-BE49-F238E27FC236}">
                    <a16:creationId xmlns:a16="http://schemas.microsoft.com/office/drawing/2014/main" id="{0AE2E4B3-15C9-02EF-38EB-7044D6AFF7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7735" y="5410396"/>
                <a:ext cx="2700000" cy="345347"/>
              </a:xfrm>
              <a:prstGeom prst="rect">
                <a:avLst/>
              </a:prstGeom>
            </p:spPr>
          </p:pic>
          <p:pic>
            <p:nvPicPr>
              <p:cNvPr id="23" name="Picture 22">
                <a:extLst>
                  <a:ext uri="{FF2B5EF4-FFF2-40B4-BE49-F238E27FC236}">
                    <a16:creationId xmlns:a16="http://schemas.microsoft.com/office/drawing/2014/main" id="{590F6F41-467E-73A8-2521-1BF3F84D9EC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7736" y="5824542"/>
                <a:ext cx="2700000" cy="1845175"/>
              </a:xfrm>
              <a:prstGeom prst="rect">
                <a:avLst/>
              </a:prstGeom>
            </p:spPr>
          </p:pic>
        </p:grpSp>
      </p:grpSp>
      <p:pic>
        <p:nvPicPr>
          <p:cNvPr id="31" name="Content Placeholder 30" descr="A paper with text on it&#10;&#10;Description automatically generated">
            <a:extLst>
              <a:ext uri="{FF2B5EF4-FFF2-40B4-BE49-F238E27FC236}">
                <a16:creationId xmlns:a16="http://schemas.microsoft.com/office/drawing/2014/main" id="{2770F161-99B5-8321-7004-43D4E4D7C4E4}"/>
              </a:ext>
            </a:extLst>
          </p:cNvPr>
          <p:cNvPicPr>
            <a:picLocks noGrp="1" noChangeAspect="1"/>
          </p:cNvPicPr>
          <p:nvPr>
            <p:ph sz="half" idx="2"/>
          </p:nvPr>
        </p:nvPicPr>
        <p:blipFill>
          <a:blip r:embed="rId7">
            <a:extLst>
              <a:ext uri="{28A0092B-C50C-407E-A947-70E740481C1C}">
                <a14:useLocalDpi xmlns:a14="http://schemas.microsoft.com/office/drawing/2010/main"/>
              </a:ext>
            </a:extLst>
          </a:blip>
          <a:stretch>
            <a:fillRect/>
          </a:stretch>
        </p:blipFill>
        <p:spPr>
          <a:xfrm>
            <a:off x="5634990" y="1019792"/>
            <a:ext cx="6463624" cy="8338271"/>
          </a:xfrm>
        </p:spPr>
      </p:pic>
    </p:spTree>
    <p:extLst>
      <p:ext uri="{BB962C8B-B14F-4D97-AF65-F5344CB8AC3E}">
        <p14:creationId xmlns:p14="http://schemas.microsoft.com/office/powerpoint/2010/main" val="332068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E33-59D1-7357-8341-1ABBD1FD5CAE}"/>
              </a:ext>
            </a:extLst>
          </p:cNvPr>
          <p:cNvSpPr>
            <a:spLocks noGrp="1"/>
          </p:cNvSpPr>
          <p:nvPr>
            <p:ph type="title"/>
          </p:nvPr>
        </p:nvSpPr>
        <p:spPr>
          <a:xfrm>
            <a:off x="0" y="55571"/>
            <a:ext cx="12801600" cy="972000"/>
          </a:xfrm>
        </p:spPr>
        <p:txBody>
          <a:bodyPr>
            <a:normAutofit/>
          </a:bodyPr>
          <a:lstStyle/>
          <a:p>
            <a:pPr algn="ctr"/>
            <a:r>
              <a:rPr lang="en-GB" sz="4400" dirty="0">
                <a:solidFill>
                  <a:srgbClr val="E85051"/>
                </a:solidFill>
              </a:rPr>
              <a:t>Learning Skills and Attributes (Year 4-6)</a:t>
            </a:r>
          </a:p>
        </p:txBody>
      </p:sp>
      <p:pic>
        <p:nvPicPr>
          <p:cNvPr id="6" name="Content Placeholder 5" descr="A pink background with black text&#10;&#10;Description automatically generated">
            <a:extLst>
              <a:ext uri="{FF2B5EF4-FFF2-40B4-BE49-F238E27FC236}">
                <a16:creationId xmlns:a16="http://schemas.microsoft.com/office/drawing/2014/main" id="{D09001F5-6885-1915-0BBC-18B51B7E9D62}"/>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15490" y="4800600"/>
            <a:ext cx="2700000" cy="1515614"/>
          </a:xfrm>
        </p:spPr>
      </p:pic>
      <p:pic>
        <p:nvPicPr>
          <p:cNvPr id="10" name="Content Placeholder 9" descr="A screenshot of a chart&#10;&#10;Description automatically generated">
            <a:extLst>
              <a:ext uri="{FF2B5EF4-FFF2-40B4-BE49-F238E27FC236}">
                <a16:creationId xmlns:a16="http://schemas.microsoft.com/office/drawing/2014/main" id="{3A8B0F32-943D-B805-13CC-66C6171FDD0D}"/>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3840480" y="1851409"/>
            <a:ext cx="8690809" cy="6591830"/>
          </a:xfrm>
        </p:spPr>
      </p:pic>
      <p:pic>
        <p:nvPicPr>
          <p:cNvPr id="12" name="Picture 11">
            <a:extLst>
              <a:ext uri="{FF2B5EF4-FFF2-40B4-BE49-F238E27FC236}">
                <a16:creationId xmlns:a16="http://schemas.microsoft.com/office/drawing/2014/main" id="{386D0701-DE49-CECD-B3C2-E8165F7488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5489" y="4384796"/>
            <a:ext cx="2700000" cy="341264"/>
          </a:xfrm>
          <a:prstGeom prst="rect">
            <a:avLst/>
          </a:prstGeom>
        </p:spPr>
      </p:pic>
    </p:spTree>
    <p:extLst>
      <p:ext uri="{BB962C8B-B14F-4D97-AF65-F5344CB8AC3E}">
        <p14:creationId xmlns:p14="http://schemas.microsoft.com/office/powerpoint/2010/main" val="326346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E33-59D1-7357-8341-1ABBD1FD5CAE}"/>
              </a:ext>
            </a:extLst>
          </p:cNvPr>
          <p:cNvSpPr>
            <a:spLocks noGrp="1"/>
          </p:cNvSpPr>
          <p:nvPr>
            <p:ph type="title"/>
          </p:nvPr>
        </p:nvSpPr>
        <p:spPr>
          <a:xfrm>
            <a:off x="0" y="55571"/>
            <a:ext cx="12801600" cy="972000"/>
          </a:xfrm>
        </p:spPr>
        <p:txBody>
          <a:bodyPr>
            <a:normAutofit/>
          </a:bodyPr>
          <a:lstStyle/>
          <a:p>
            <a:pPr algn="ctr"/>
            <a:r>
              <a:rPr lang="en-GB" sz="4400" dirty="0">
                <a:solidFill>
                  <a:srgbClr val="E85051"/>
                </a:solidFill>
              </a:rPr>
              <a:t>Learning Skills and Attributes (Year 7-9)</a:t>
            </a:r>
          </a:p>
        </p:txBody>
      </p:sp>
      <p:grpSp>
        <p:nvGrpSpPr>
          <p:cNvPr id="16" name="Group 15">
            <a:extLst>
              <a:ext uri="{FF2B5EF4-FFF2-40B4-BE49-F238E27FC236}">
                <a16:creationId xmlns:a16="http://schemas.microsoft.com/office/drawing/2014/main" id="{3754D2F8-CE95-D65F-6256-81A06C826DA1}"/>
              </a:ext>
            </a:extLst>
          </p:cNvPr>
          <p:cNvGrpSpPr/>
          <p:nvPr/>
        </p:nvGrpSpPr>
        <p:grpSpPr>
          <a:xfrm>
            <a:off x="1351090" y="4104599"/>
            <a:ext cx="2700000" cy="2274225"/>
            <a:chOff x="603458" y="4651510"/>
            <a:chExt cx="2700000" cy="2274225"/>
          </a:xfrm>
        </p:grpSpPr>
        <p:pic>
          <p:nvPicPr>
            <p:cNvPr id="12" name="Picture 11">
              <a:extLst>
                <a:ext uri="{FF2B5EF4-FFF2-40B4-BE49-F238E27FC236}">
                  <a16:creationId xmlns:a16="http://schemas.microsoft.com/office/drawing/2014/main" id="{386D0701-DE49-CECD-B3C2-E8165F7488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458" y="4651510"/>
              <a:ext cx="2700000" cy="341264"/>
            </a:xfrm>
            <a:prstGeom prst="rect">
              <a:avLst/>
            </a:prstGeom>
          </p:spPr>
        </p:pic>
        <p:pic>
          <p:nvPicPr>
            <p:cNvPr id="9" name="Picture 8">
              <a:extLst>
                <a:ext uri="{FF2B5EF4-FFF2-40B4-BE49-F238E27FC236}">
                  <a16:creationId xmlns:a16="http://schemas.microsoft.com/office/drawing/2014/main" id="{39A1868F-2E04-E39F-78F6-950B07AF8B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458" y="5053472"/>
              <a:ext cx="2700000" cy="1872263"/>
            </a:xfrm>
            <a:prstGeom prst="rect">
              <a:avLst/>
            </a:prstGeom>
          </p:spPr>
        </p:pic>
      </p:grpSp>
      <p:pic>
        <p:nvPicPr>
          <p:cNvPr id="15" name="Content Placeholder 14" descr="A black and white checklist&#10;&#10;Description automatically generated">
            <a:extLst>
              <a:ext uri="{FF2B5EF4-FFF2-40B4-BE49-F238E27FC236}">
                <a16:creationId xmlns:a16="http://schemas.microsoft.com/office/drawing/2014/main" id="{4F7A2AC7-6C0E-F4A3-B93B-A3B132AF5135}"/>
              </a:ext>
            </a:extLst>
          </p:cNvPr>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5402179" y="1027571"/>
            <a:ext cx="6518133" cy="8428281"/>
          </a:xfrm>
        </p:spPr>
      </p:pic>
    </p:spTree>
    <p:extLst>
      <p:ext uri="{BB962C8B-B14F-4D97-AF65-F5344CB8AC3E}">
        <p14:creationId xmlns:p14="http://schemas.microsoft.com/office/powerpoint/2010/main" val="295072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0E33-59D1-7357-8341-1ABBD1FD5CAE}"/>
              </a:ext>
            </a:extLst>
          </p:cNvPr>
          <p:cNvSpPr>
            <a:spLocks noGrp="1"/>
          </p:cNvSpPr>
          <p:nvPr>
            <p:ph type="title"/>
          </p:nvPr>
        </p:nvSpPr>
        <p:spPr>
          <a:xfrm>
            <a:off x="0" y="55571"/>
            <a:ext cx="12801600" cy="972000"/>
          </a:xfrm>
        </p:spPr>
        <p:txBody>
          <a:bodyPr>
            <a:normAutofit/>
          </a:bodyPr>
          <a:lstStyle/>
          <a:p>
            <a:pPr algn="ctr"/>
            <a:r>
              <a:rPr lang="en-GB" sz="4400" dirty="0">
                <a:solidFill>
                  <a:srgbClr val="E85051"/>
                </a:solidFill>
              </a:rPr>
              <a:t>Learning Skills and Attributes (Year 10-13)</a:t>
            </a:r>
          </a:p>
        </p:txBody>
      </p:sp>
      <p:pic>
        <p:nvPicPr>
          <p:cNvPr id="20" name="Content Placeholder 19" descr="A close-up of a form&#10;&#10;Description automatically generated">
            <a:extLst>
              <a:ext uri="{FF2B5EF4-FFF2-40B4-BE49-F238E27FC236}">
                <a16:creationId xmlns:a16="http://schemas.microsoft.com/office/drawing/2014/main" id="{76A281B4-AEE9-6945-3323-924E00B51C14}"/>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292516" y="1239253"/>
            <a:ext cx="6290136" cy="8114466"/>
          </a:xfrm>
        </p:spPr>
      </p:pic>
      <p:grpSp>
        <p:nvGrpSpPr>
          <p:cNvPr id="25" name="Group 24">
            <a:extLst>
              <a:ext uri="{FF2B5EF4-FFF2-40B4-BE49-F238E27FC236}">
                <a16:creationId xmlns:a16="http://schemas.microsoft.com/office/drawing/2014/main" id="{1017E784-6282-5266-D211-D0F3E35304A6}"/>
              </a:ext>
            </a:extLst>
          </p:cNvPr>
          <p:cNvGrpSpPr/>
          <p:nvPr/>
        </p:nvGrpSpPr>
        <p:grpSpPr>
          <a:xfrm>
            <a:off x="1916104" y="3448453"/>
            <a:ext cx="2700000" cy="2704293"/>
            <a:chOff x="2072515" y="4800600"/>
            <a:chExt cx="2700000" cy="2704293"/>
          </a:xfrm>
        </p:grpSpPr>
        <p:pic>
          <p:nvPicPr>
            <p:cNvPr id="22" name="Picture 21">
              <a:extLst>
                <a:ext uri="{FF2B5EF4-FFF2-40B4-BE49-F238E27FC236}">
                  <a16:creationId xmlns:a16="http://schemas.microsoft.com/office/drawing/2014/main" id="{9E2BA3E4-DBAC-FB67-9DC6-23A23484CA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72515" y="5152196"/>
              <a:ext cx="2700000" cy="2352697"/>
            </a:xfrm>
            <a:prstGeom prst="rect">
              <a:avLst/>
            </a:prstGeom>
          </p:spPr>
        </p:pic>
        <p:pic>
          <p:nvPicPr>
            <p:cNvPr id="24" name="Picture 23">
              <a:extLst>
                <a:ext uri="{FF2B5EF4-FFF2-40B4-BE49-F238E27FC236}">
                  <a16:creationId xmlns:a16="http://schemas.microsoft.com/office/drawing/2014/main" id="{1AFA788D-4794-1801-3EA9-2E44861083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72515" y="4800600"/>
              <a:ext cx="2700000" cy="302490"/>
            </a:xfrm>
            <a:prstGeom prst="rect">
              <a:avLst/>
            </a:prstGeom>
          </p:spPr>
        </p:pic>
      </p:grpSp>
      <p:pic>
        <p:nvPicPr>
          <p:cNvPr id="27" name="Picture 26">
            <a:extLst>
              <a:ext uri="{FF2B5EF4-FFF2-40B4-BE49-F238E27FC236}">
                <a16:creationId xmlns:a16="http://schemas.microsoft.com/office/drawing/2014/main" id="{8D22E82D-73C3-195A-AB17-EEE42C41644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636" y="6563479"/>
            <a:ext cx="5261710" cy="1095626"/>
          </a:xfrm>
          <a:prstGeom prst="rect">
            <a:avLst/>
          </a:prstGeom>
        </p:spPr>
      </p:pic>
    </p:spTree>
    <p:extLst>
      <p:ext uri="{BB962C8B-B14F-4D97-AF65-F5344CB8AC3E}">
        <p14:creationId xmlns:p14="http://schemas.microsoft.com/office/powerpoint/2010/main" val="124195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r>
              <a:rPr lang="en-GB" sz="4400" dirty="0">
                <a:solidFill>
                  <a:srgbClr val="E85051"/>
                </a:solidFill>
              </a:rPr>
              <a:t>TL;DL</a:t>
            </a:r>
          </a:p>
        </p:txBody>
      </p:sp>
      <p:sp>
        <p:nvSpPr>
          <p:cNvPr id="7" name="Text Placeholder 6">
            <a:extLst>
              <a:ext uri="{FF2B5EF4-FFF2-40B4-BE49-F238E27FC236}">
                <a16:creationId xmlns:a16="http://schemas.microsoft.com/office/drawing/2014/main" id="{344EAB17-A410-2CA4-43A7-EB5082BE120D}"/>
              </a:ext>
            </a:extLst>
          </p:cNvPr>
          <p:cNvSpPr>
            <a:spLocks noGrp="1"/>
          </p:cNvSpPr>
          <p:nvPr>
            <p:ph type="body" idx="1"/>
          </p:nvPr>
        </p:nvSpPr>
        <p:spPr/>
        <p:txBody>
          <a:bodyPr anchor="ctr">
            <a:normAutofit/>
          </a:bodyPr>
          <a:lstStyle/>
          <a:p>
            <a:pPr algn="ctr"/>
            <a:r>
              <a:rPr lang="en-GB" dirty="0"/>
              <a:t>Understanding the Question</a:t>
            </a:r>
          </a:p>
        </p:txBody>
      </p:sp>
      <p:sp>
        <p:nvSpPr>
          <p:cNvPr id="8" name="Content Placeholder 7">
            <a:extLst>
              <a:ext uri="{FF2B5EF4-FFF2-40B4-BE49-F238E27FC236}">
                <a16:creationId xmlns:a16="http://schemas.microsoft.com/office/drawing/2014/main" id="{D8548BAE-6681-680A-BF9F-F60F1A25505F}"/>
              </a:ext>
            </a:extLst>
          </p:cNvPr>
          <p:cNvSpPr>
            <a:spLocks noGrp="1"/>
          </p:cNvSpPr>
          <p:nvPr>
            <p:ph sz="half" idx="2"/>
          </p:nvPr>
        </p:nvSpPr>
        <p:spPr/>
        <p:txBody>
          <a:bodyPr>
            <a:normAutofit fontScale="55000" lnSpcReduction="20000"/>
          </a:bodyPr>
          <a:lstStyle/>
          <a:p>
            <a:r>
              <a:rPr lang="en-GB" sz="4000" dirty="0">
                <a:latin typeface="Calibri" panose="020F0502020204030204" pitchFamily="34" charset="0"/>
              </a:rPr>
              <a:t>Our existential crisis is epistemological in nature – a breakdown in the knowledge-building process.</a:t>
            </a:r>
          </a:p>
          <a:p>
            <a:r>
              <a:rPr lang="en-GB" sz="4000" dirty="0">
                <a:latin typeface="Calibri" panose="020F0502020204030204" pitchFamily="34" charset="0"/>
              </a:rPr>
              <a:t>Our work is teaching the process of knowledge-building.</a:t>
            </a:r>
          </a:p>
          <a:p>
            <a:r>
              <a:rPr lang="en-GB" sz="4000" dirty="0">
                <a:effectLst/>
                <a:latin typeface="Calibri" panose="020F0502020204030204" pitchFamily="34" charset="0"/>
              </a:rPr>
              <a:t>The process of knowledge-building – learning – is being reduced to information storage and retrieval.</a:t>
            </a:r>
          </a:p>
          <a:p>
            <a:r>
              <a:rPr lang="en-GB" sz="4000" dirty="0">
                <a:effectLst/>
                <a:latin typeface="Calibri" panose="020F0502020204030204" pitchFamily="34" charset="0"/>
              </a:rPr>
              <a:t>If learning is allowed to become information sto</a:t>
            </a:r>
            <a:r>
              <a:rPr lang="en-GB" sz="4000" dirty="0">
                <a:latin typeface="Calibri" panose="020F0502020204030204" pitchFamily="34" charset="0"/>
              </a:rPr>
              <a:t>rage and retrieval, then we cannot compete with machines (AI), either as teachers or as students.</a:t>
            </a:r>
          </a:p>
          <a:p>
            <a:r>
              <a:rPr lang="en-GB" sz="4000" dirty="0">
                <a:effectLst/>
                <a:latin typeface="Calibri" panose="020F0502020204030204" pitchFamily="34" charset="0"/>
              </a:rPr>
              <a:t>This makes the development of academic integri</a:t>
            </a:r>
            <a:r>
              <a:rPr lang="en-GB" sz="4000" dirty="0">
                <a:latin typeface="Calibri" panose="020F0502020204030204" pitchFamily="34" charset="0"/>
              </a:rPr>
              <a:t>ty, which is a question of character, impossible.</a:t>
            </a:r>
            <a:endParaRPr lang="en-GB" sz="4000" dirty="0">
              <a:effectLst/>
              <a:latin typeface="Calibri" panose="020F0502020204030204" pitchFamily="34" charset="0"/>
            </a:endParaRPr>
          </a:p>
          <a:p>
            <a:r>
              <a:rPr lang="en-GB" sz="4000" dirty="0">
                <a:latin typeface="Calibri" panose="020F0502020204030204" pitchFamily="34" charset="0"/>
              </a:rPr>
              <a:t>It is game over by the end of primary, but our work is not over by the end of primary.</a:t>
            </a:r>
            <a:endParaRPr lang="en-GB" sz="4000" dirty="0">
              <a:effectLst/>
              <a:latin typeface="Calibri" panose="020F0502020204030204" pitchFamily="34" charset="0"/>
            </a:endParaRPr>
          </a:p>
        </p:txBody>
      </p:sp>
      <p:sp>
        <p:nvSpPr>
          <p:cNvPr id="10" name="Text Placeholder 9">
            <a:extLst>
              <a:ext uri="{FF2B5EF4-FFF2-40B4-BE49-F238E27FC236}">
                <a16:creationId xmlns:a16="http://schemas.microsoft.com/office/drawing/2014/main" id="{B55A242C-DB97-C14C-9F9A-8451812BDEAA}"/>
              </a:ext>
            </a:extLst>
          </p:cNvPr>
          <p:cNvSpPr>
            <a:spLocks noGrp="1"/>
          </p:cNvSpPr>
          <p:nvPr>
            <p:ph type="body" sz="quarter" idx="3"/>
          </p:nvPr>
        </p:nvSpPr>
        <p:spPr/>
        <p:txBody>
          <a:bodyPr anchor="ctr">
            <a:normAutofit/>
          </a:bodyPr>
          <a:lstStyle/>
          <a:p>
            <a:pPr algn="ctr"/>
            <a:r>
              <a:rPr lang="en-GB" dirty="0"/>
              <a:t>Starting to Formulate an Answer</a:t>
            </a:r>
          </a:p>
        </p:txBody>
      </p:sp>
      <p:sp>
        <p:nvSpPr>
          <p:cNvPr id="11" name="Content Placeholder 10">
            <a:extLst>
              <a:ext uri="{FF2B5EF4-FFF2-40B4-BE49-F238E27FC236}">
                <a16:creationId xmlns:a16="http://schemas.microsoft.com/office/drawing/2014/main" id="{FCF9ECA6-F5F6-1CBF-09A6-56A6CF77ACAA}"/>
              </a:ext>
            </a:extLst>
          </p:cNvPr>
          <p:cNvSpPr>
            <a:spLocks noGrp="1"/>
          </p:cNvSpPr>
          <p:nvPr>
            <p:ph sz="quarter" idx="4"/>
          </p:nvPr>
        </p:nvSpPr>
        <p:spPr/>
        <p:txBody>
          <a:bodyPr>
            <a:normAutofit fontScale="55000" lnSpcReduction="20000"/>
          </a:bodyPr>
          <a:lstStyle/>
          <a:p>
            <a:r>
              <a:rPr lang="en-GB" dirty="0">
                <a:effectLst/>
              </a:rPr>
              <a:t>“The reason why students cheat in exams is because we value their grades more than they [and we] value their learning.” (Attributed to Richard Feynman)</a:t>
            </a:r>
          </a:p>
          <a:p>
            <a:r>
              <a:rPr lang="en-GB" dirty="0"/>
              <a:t>Engaging students in their learning, while necessary, is not sufficient, because they must also be empowered to learn with increasing independence.</a:t>
            </a:r>
          </a:p>
          <a:p>
            <a:r>
              <a:rPr lang="en-GB" dirty="0"/>
              <a:t>From the perspective of academic integrity, then, we share responsibility with students for growing in their desire to act with integrity </a:t>
            </a:r>
            <a:r>
              <a:rPr lang="en-GB" i="1" dirty="0"/>
              <a:t>and</a:t>
            </a:r>
            <a:r>
              <a:rPr lang="en-GB" dirty="0"/>
              <a:t> in their ability to do so.</a:t>
            </a:r>
          </a:p>
          <a:p>
            <a:r>
              <a:rPr lang="en-GB" dirty="0"/>
              <a:t>FOSIL is a vital means to this end.</a:t>
            </a:r>
          </a:p>
        </p:txBody>
      </p:sp>
    </p:spTree>
    <p:extLst>
      <p:ext uri="{BB962C8B-B14F-4D97-AF65-F5344CB8AC3E}">
        <p14:creationId xmlns:p14="http://schemas.microsoft.com/office/powerpoint/2010/main" val="6526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388134" y="2723527"/>
            <a:ext cx="12025333" cy="1391841"/>
          </a:xfrm>
        </p:spPr>
        <p:txBody>
          <a:bodyPr>
            <a:normAutofit fontScale="90000"/>
          </a:bodyPr>
          <a:lstStyle/>
          <a:p>
            <a:pPr algn="ctr"/>
            <a:r>
              <a:rPr lang="en-GB" dirty="0">
                <a:solidFill>
                  <a:srgbClr val="E85051"/>
                </a:solidFill>
              </a:rPr>
              <a:t>The Future Needs You to Be Present</a:t>
            </a:r>
            <a:br>
              <a:rPr lang="en-GB" dirty="0">
                <a:solidFill>
                  <a:srgbClr val="E85051"/>
                </a:solidFill>
              </a:rPr>
            </a:br>
            <a:r>
              <a:rPr lang="en-GB" dirty="0">
                <a:solidFill>
                  <a:srgbClr val="E85051"/>
                </a:solidFill>
              </a:rPr>
              <a:t>Living Well in a World Worth Living In</a:t>
            </a:r>
          </a:p>
        </p:txBody>
      </p:sp>
      <p:sp>
        <p:nvSpPr>
          <p:cNvPr id="4" name="Subtitle 2">
            <a:extLst>
              <a:ext uri="{FF2B5EF4-FFF2-40B4-BE49-F238E27FC236}">
                <a16:creationId xmlns:a16="http://schemas.microsoft.com/office/drawing/2014/main" id="{1D1589A7-651B-4DB6-8958-7FE68FAEA4E0}"/>
              </a:ext>
            </a:extLst>
          </p:cNvPr>
          <p:cNvSpPr txBox="1">
            <a:spLocks/>
          </p:cNvSpPr>
          <p:nvPr/>
        </p:nvSpPr>
        <p:spPr>
          <a:xfrm>
            <a:off x="1600200" y="4337274"/>
            <a:ext cx="9601200" cy="2240279"/>
          </a:xfrm>
          <a:prstGeom prst="rect">
            <a:avLst/>
          </a:prstGeom>
        </p:spPr>
        <p:txBody>
          <a:bodyPr vert="horz" lIns="96012" tIns="48006" rIns="96012" bIns="48006"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40" b="1" dirty="0"/>
              <a:t>Year 9 Signature Work Inquiry</a:t>
            </a:r>
            <a:endParaRPr lang="en-GB" sz="2940" dirty="0"/>
          </a:p>
          <a:p>
            <a:pPr marL="0" indent="0" algn="ctr">
              <a:buNone/>
            </a:pPr>
            <a:r>
              <a:rPr lang="en-GB" sz="2100" dirty="0"/>
              <a:t>2023-2024</a:t>
            </a:r>
          </a:p>
        </p:txBody>
      </p:sp>
      <p:grpSp>
        <p:nvGrpSpPr>
          <p:cNvPr id="7" name="Group 6">
            <a:extLst>
              <a:ext uri="{FF2B5EF4-FFF2-40B4-BE49-F238E27FC236}">
                <a16:creationId xmlns:a16="http://schemas.microsoft.com/office/drawing/2014/main" id="{AA20AD73-35BE-B0DB-3F2C-34BA650D4A34}"/>
              </a:ext>
            </a:extLst>
          </p:cNvPr>
          <p:cNvGrpSpPr/>
          <p:nvPr/>
        </p:nvGrpSpPr>
        <p:grpSpPr>
          <a:xfrm>
            <a:off x="0" y="7021364"/>
            <a:ext cx="12814069" cy="1391841"/>
            <a:chOff x="11875" y="5544013"/>
            <a:chExt cx="12192000" cy="1325563"/>
          </a:xfrm>
        </p:grpSpPr>
        <p:sp>
          <p:nvSpPr>
            <p:cNvPr id="8" name="Rectangle 7">
              <a:extLst>
                <a:ext uri="{FF2B5EF4-FFF2-40B4-BE49-F238E27FC236}">
                  <a16:creationId xmlns:a16="http://schemas.microsoft.com/office/drawing/2014/main" id="{4FB42F73-318D-6BE1-536F-46B3E9EC99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90"/>
            </a:p>
          </p:txBody>
        </p:sp>
        <p:pic>
          <p:nvPicPr>
            <p:cNvPr id="9" name="Picture 8" descr="Logo&#10;&#10;Description automatically generated">
              <a:extLst>
                <a:ext uri="{FF2B5EF4-FFF2-40B4-BE49-F238E27FC236}">
                  <a16:creationId xmlns:a16="http://schemas.microsoft.com/office/drawing/2014/main" id="{71D5709B-C217-7721-96F4-B1C5BC0AA2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D00AA1B4-AC01-1116-6FBE-A6084BBC1D30}"/>
                </a:ext>
              </a:extLst>
            </p:cNvPr>
            <p:cNvSpPr txBox="1"/>
            <p:nvPr/>
          </p:nvSpPr>
          <p:spPr>
            <a:xfrm>
              <a:off x="5777888" y="5849956"/>
              <a:ext cx="5171954" cy="888155"/>
            </a:xfrm>
            <a:prstGeom prst="rect">
              <a:avLst/>
            </a:prstGeom>
            <a:noFill/>
          </p:spPr>
          <p:txBody>
            <a:bodyPr wrap="square" rtlCol="0">
              <a:spAutoFit/>
            </a:bodyPr>
            <a:lstStyle/>
            <a:p>
              <a:pPr algn="r"/>
              <a:r>
                <a:rPr lang="en-GB" sz="2940">
                  <a:solidFill>
                    <a:schemeClr val="bg1"/>
                  </a:solidFill>
                  <a:latin typeface="Perpetua" panose="02020502060401020303" pitchFamily="18" charset="0"/>
                </a:rPr>
                <a:t>Blanchelande College Libraries</a:t>
              </a:r>
            </a:p>
            <a:p>
              <a:pPr algn="r"/>
              <a:r>
                <a:rPr lang="en-GB" sz="252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C90A5F6-FDF0-6BD3-261F-DBBB7180340D}"/>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069505" y="5603981"/>
              <a:ext cx="981136" cy="1206260"/>
            </a:xfrm>
            <a:prstGeom prst="rect">
              <a:avLst/>
            </a:prstGeom>
          </p:spPr>
        </p:pic>
      </p:grpSp>
    </p:spTree>
    <p:extLst>
      <p:ext uri="{BB962C8B-B14F-4D97-AF65-F5344CB8AC3E}">
        <p14:creationId xmlns:p14="http://schemas.microsoft.com/office/powerpoint/2010/main" val="2010691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7BFC0FE-4DA8-BFE7-48EA-493720A527CB}"/>
              </a:ext>
            </a:extLst>
          </p:cNvPr>
          <p:cNvSpPr txBox="1">
            <a:spLocks/>
          </p:cNvSpPr>
          <p:nvPr/>
        </p:nvSpPr>
        <p:spPr>
          <a:xfrm>
            <a:off x="122102" y="3656377"/>
            <a:ext cx="3317502" cy="2288447"/>
          </a:xfrm>
          <a:prstGeom prst="rect">
            <a:avLst/>
          </a:prstGeom>
        </p:spPr>
        <p:txBody>
          <a:bodyPr vert="horz" lIns="96012" tIns="48006" rIns="96012" bIns="480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E85051"/>
                </a:solidFill>
              </a:rPr>
              <a:t>Reading for information </a:t>
            </a:r>
            <a:r>
              <a:rPr lang="en-GB" i="1" dirty="0">
                <a:solidFill>
                  <a:srgbClr val="E85051"/>
                </a:solidFill>
              </a:rPr>
              <a:t>and</a:t>
            </a:r>
            <a:r>
              <a:rPr lang="en-GB" dirty="0">
                <a:solidFill>
                  <a:srgbClr val="E85051"/>
                </a:solidFill>
              </a:rPr>
              <a:t> meaning</a:t>
            </a:r>
          </a:p>
        </p:txBody>
      </p:sp>
      <p:pic>
        <p:nvPicPr>
          <p:cNvPr id="24" name="Content Placeholder 23">
            <a:extLst>
              <a:ext uri="{FF2B5EF4-FFF2-40B4-BE49-F238E27FC236}">
                <a16:creationId xmlns:a16="http://schemas.microsoft.com/office/drawing/2014/main" id="{F549A0D5-C145-1652-56A6-DA626DF10914}"/>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3528856" y="1646456"/>
            <a:ext cx="9150643" cy="6308289"/>
          </a:xfrm>
        </p:spPr>
      </p:pic>
      <p:cxnSp>
        <p:nvCxnSpPr>
          <p:cNvPr id="3" name="Straight Arrow Connector 2">
            <a:extLst>
              <a:ext uri="{FF2B5EF4-FFF2-40B4-BE49-F238E27FC236}">
                <a16:creationId xmlns:a16="http://schemas.microsoft.com/office/drawing/2014/main" id="{8039945D-B6DE-C471-7902-416CAC227795}"/>
              </a:ext>
            </a:extLst>
          </p:cNvPr>
          <p:cNvCxnSpPr>
            <a:cxnSpLocks/>
          </p:cNvCxnSpPr>
          <p:nvPr/>
        </p:nvCxnSpPr>
        <p:spPr>
          <a:xfrm>
            <a:off x="4605177" y="3511236"/>
            <a:ext cx="6219539" cy="40528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FBEC358-9C1A-F7CD-CBFE-BDE10CF3AD5A}"/>
              </a:ext>
            </a:extLst>
          </p:cNvPr>
          <p:cNvCxnSpPr>
            <a:cxnSpLocks/>
          </p:cNvCxnSpPr>
          <p:nvPr/>
        </p:nvCxnSpPr>
        <p:spPr>
          <a:xfrm>
            <a:off x="4316292" y="7079823"/>
            <a:ext cx="6440451" cy="6457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EF149F2-CE07-E87C-B857-95E7E43DE107}"/>
              </a:ext>
            </a:extLst>
          </p:cNvPr>
          <p:cNvCxnSpPr>
            <a:cxnSpLocks/>
          </p:cNvCxnSpPr>
          <p:nvPr/>
        </p:nvCxnSpPr>
        <p:spPr>
          <a:xfrm>
            <a:off x="9167872" y="3511236"/>
            <a:ext cx="2166642" cy="3984922"/>
          </a:xfrm>
          <a:prstGeom prst="straightConnector1">
            <a:avLst/>
          </a:prstGeom>
          <a:ln>
            <a:solidFill>
              <a:srgbClr val="009FE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500751-66D4-B8C2-29E4-BECCCD0A5383}"/>
              </a:ext>
            </a:extLst>
          </p:cNvPr>
          <p:cNvCxnSpPr>
            <a:cxnSpLocks/>
          </p:cNvCxnSpPr>
          <p:nvPr/>
        </p:nvCxnSpPr>
        <p:spPr>
          <a:xfrm>
            <a:off x="4227040" y="2270726"/>
            <a:ext cx="7506816" cy="5225432"/>
          </a:xfrm>
          <a:prstGeom prst="straightConnector1">
            <a:avLst/>
          </a:prstGeom>
          <a:ln>
            <a:solidFill>
              <a:srgbClr val="EC61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2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7BFC0FE-4DA8-BFE7-48EA-493720A527CB}"/>
              </a:ext>
            </a:extLst>
          </p:cNvPr>
          <p:cNvSpPr txBox="1">
            <a:spLocks/>
          </p:cNvSpPr>
          <p:nvPr/>
        </p:nvSpPr>
        <p:spPr>
          <a:xfrm>
            <a:off x="122102" y="3656377"/>
            <a:ext cx="3317502" cy="2288447"/>
          </a:xfrm>
          <a:prstGeom prst="rect">
            <a:avLst/>
          </a:prstGeom>
        </p:spPr>
        <p:txBody>
          <a:bodyPr vert="horz" lIns="96012" tIns="48006" rIns="96012" bIns="480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E85051"/>
                </a:solidFill>
              </a:rPr>
              <a:t>Reading for information </a:t>
            </a:r>
            <a:r>
              <a:rPr lang="en-GB" i="1" dirty="0">
                <a:solidFill>
                  <a:srgbClr val="E85051"/>
                </a:solidFill>
              </a:rPr>
              <a:t>and</a:t>
            </a:r>
            <a:r>
              <a:rPr lang="en-GB" dirty="0">
                <a:solidFill>
                  <a:srgbClr val="E85051"/>
                </a:solidFill>
              </a:rPr>
              <a:t> meaning</a:t>
            </a:r>
          </a:p>
        </p:txBody>
      </p:sp>
      <p:pic>
        <p:nvPicPr>
          <p:cNvPr id="24" name="Content Placeholder 23" descr="A screenshot of a computer&#10;&#10;Description automatically generated">
            <a:extLst>
              <a:ext uri="{FF2B5EF4-FFF2-40B4-BE49-F238E27FC236}">
                <a16:creationId xmlns:a16="http://schemas.microsoft.com/office/drawing/2014/main" id="{F549A0D5-C145-1652-56A6-DA626DF1091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28856" y="1646456"/>
            <a:ext cx="9150643" cy="6308289"/>
          </a:xfrm>
        </p:spPr>
      </p:pic>
    </p:spTree>
    <p:extLst>
      <p:ext uri="{BB962C8B-B14F-4D97-AF65-F5344CB8AC3E}">
        <p14:creationId xmlns:p14="http://schemas.microsoft.com/office/powerpoint/2010/main" val="31321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191609" y="3656377"/>
            <a:ext cx="3555409" cy="2288447"/>
          </a:xfrm>
        </p:spPr>
        <p:txBody>
          <a:bodyPr>
            <a:noAutofit/>
          </a:bodyPr>
          <a:lstStyle/>
          <a:p>
            <a:r>
              <a:rPr lang="en-GB" sz="4400" dirty="0">
                <a:solidFill>
                  <a:srgbClr val="E85051"/>
                </a:solidFill>
              </a:rPr>
              <a:t>Reading for information </a:t>
            </a:r>
            <a:r>
              <a:rPr lang="en-GB" sz="4400" i="1" dirty="0">
                <a:solidFill>
                  <a:srgbClr val="E85051"/>
                </a:solidFill>
              </a:rPr>
              <a:t>and</a:t>
            </a:r>
            <a:r>
              <a:rPr lang="en-GB" sz="4400" dirty="0">
                <a:solidFill>
                  <a:srgbClr val="E85051"/>
                </a:solidFill>
              </a:rPr>
              <a:t> meaning</a:t>
            </a:r>
          </a:p>
        </p:txBody>
      </p:sp>
      <p:pic>
        <p:nvPicPr>
          <p:cNvPr id="13" name="Content Placeholder 12" descr="A person studying with papers on a table&#10;&#10;Description automatically generated">
            <a:extLst>
              <a:ext uri="{FF2B5EF4-FFF2-40B4-BE49-F238E27FC236}">
                <a16:creationId xmlns:a16="http://schemas.microsoft.com/office/drawing/2014/main" id="{81F75DA5-7778-42A9-AE5A-F80F619D6C2C}"/>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10800000">
            <a:off x="3852789" y="1516650"/>
            <a:ext cx="8757202" cy="6567901"/>
          </a:xfrm>
        </p:spPr>
      </p:pic>
    </p:spTree>
    <p:extLst>
      <p:ext uri="{BB962C8B-B14F-4D97-AF65-F5344CB8AC3E}">
        <p14:creationId xmlns:p14="http://schemas.microsoft.com/office/powerpoint/2010/main" val="168137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474286" y="6007024"/>
            <a:ext cx="7916316" cy="1994818"/>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defRPr/>
            </a:pPr>
            <a:endParaRPr lang="en-US" sz="1890">
              <a:solidFill>
                <a:prstClr val="white"/>
              </a:solidFill>
              <a:latin typeface="Calibri" panose="020F0502020204030204"/>
            </a:endParaRPr>
          </a:p>
        </p:txBody>
      </p:sp>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4833641" y="6179196"/>
            <a:ext cx="7170996" cy="905133"/>
          </a:xfrm>
        </p:spPr>
        <p:txBody>
          <a:bodyPr vert="horz" lIns="96012" tIns="48006" rIns="96012" bIns="48006" rtlCol="0" anchor="b">
            <a:normAutofit/>
          </a:bodyPr>
          <a:lstStyle/>
          <a:p>
            <a:r>
              <a:rPr lang="en-US" sz="3570">
                <a:solidFill>
                  <a:srgbClr val="FFFFFF"/>
                </a:solidFill>
              </a:rPr>
              <a:t>Reading for information </a:t>
            </a:r>
            <a:r>
              <a:rPr lang="en-US" sz="3570" i="1">
                <a:solidFill>
                  <a:srgbClr val="FFFFFF"/>
                </a:solidFill>
              </a:rPr>
              <a:t>and</a:t>
            </a:r>
            <a:r>
              <a:rPr lang="en-US" sz="3570">
                <a:solidFill>
                  <a:srgbClr val="FFFFFF"/>
                </a:solidFill>
              </a:rPr>
              <a:t> meaning</a:t>
            </a:r>
          </a:p>
        </p:txBody>
      </p:sp>
      <p:pic>
        <p:nvPicPr>
          <p:cNvPr id="10" name="Content Placeholder 9" descr="A person writing on a piece of paper&#10;&#10;Description automatically generated">
            <a:extLst>
              <a:ext uri="{FF2B5EF4-FFF2-40B4-BE49-F238E27FC236}">
                <a16:creationId xmlns:a16="http://schemas.microsoft.com/office/drawing/2014/main" id="{7E397D3C-B658-33B1-316F-6072B58E1BB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323232" y="1537969"/>
            <a:ext cx="3983146" cy="4316889"/>
          </a:xfrm>
          <a:prstGeom prst="rect">
            <a:avLst/>
          </a:prstGeom>
        </p:spPr>
      </p:pic>
      <p:pic>
        <p:nvPicPr>
          <p:cNvPr id="14" name="Picture 13" descr="A group of people in a classroom&#10;&#10;Description automatically generated">
            <a:extLst>
              <a:ext uri="{FF2B5EF4-FFF2-40B4-BE49-F238E27FC236}">
                <a16:creationId xmlns:a16="http://schemas.microsoft.com/office/drawing/2014/main" id="{C96E2CB2-F077-5EAF-D363-E0E0E67199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04707" y="1537971"/>
            <a:ext cx="3987449" cy="2111079"/>
          </a:xfrm>
          <a:prstGeom prst="rect">
            <a:avLst/>
          </a:prstGeom>
        </p:spPr>
      </p:pic>
      <p:pic>
        <p:nvPicPr>
          <p:cNvPr id="17" name="Picture 16" descr="A group of students in a classroom&#10;&#10;Description automatically generated">
            <a:extLst>
              <a:ext uri="{FF2B5EF4-FFF2-40B4-BE49-F238E27FC236}">
                <a16:creationId xmlns:a16="http://schemas.microsoft.com/office/drawing/2014/main" id="{FE4626E5-CAA0-6FC1-A32B-5D32F39D68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9689" y="3743352"/>
            <a:ext cx="3984498" cy="2114494"/>
          </a:xfrm>
          <a:prstGeom prst="rect">
            <a:avLst/>
          </a:prstGeom>
        </p:spPr>
      </p:pic>
      <p:pic>
        <p:nvPicPr>
          <p:cNvPr id="20" name="Picture 19" descr="A group of books on a table&#10;&#10;Description automatically generated">
            <a:extLst>
              <a:ext uri="{FF2B5EF4-FFF2-40B4-BE49-F238E27FC236}">
                <a16:creationId xmlns:a16="http://schemas.microsoft.com/office/drawing/2014/main" id="{314E7E45-6892-8121-E0DA-9E5A1BAF70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
          <a:stretch/>
        </p:blipFill>
        <p:spPr>
          <a:xfrm rot="16200000">
            <a:off x="8325983" y="1702471"/>
            <a:ext cx="4316887" cy="3987883"/>
          </a:xfrm>
          <a:prstGeom prst="rect">
            <a:avLst/>
          </a:prstGeom>
        </p:spPr>
      </p:pic>
      <p:pic>
        <p:nvPicPr>
          <p:cNvPr id="12" name="Content Placeholder 11" descr="Students in a classroom&#10;&#10;Description automatically generated">
            <a:extLst>
              <a:ext uri="{FF2B5EF4-FFF2-40B4-BE49-F238E27FC236}">
                <a16:creationId xmlns:a16="http://schemas.microsoft.com/office/drawing/2014/main" id="{C07F96E2-8B9B-B4A6-2E50-EC1DB34BBA8C}"/>
              </a:ext>
            </a:extLst>
          </p:cNvPr>
          <p:cNvPicPr>
            <a:picLocks noGrp="1" noChangeAspect="1"/>
          </p:cNvPicPr>
          <p:nvPr>
            <p:ph sz="half" idx="2"/>
          </p:nvPr>
        </p:nvPicPr>
        <p:blipFill rotWithShape="1">
          <a:blip r:embed="rId7" cstate="screen">
            <a:extLst>
              <a:ext uri="{28A0092B-C50C-407E-A947-70E740481C1C}">
                <a14:useLocalDpi xmlns:a14="http://schemas.microsoft.com/office/drawing/2010/main"/>
              </a:ext>
            </a:extLst>
          </a:blip>
          <a:srcRect/>
          <a:stretch/>
        </p:blipFill>
        <p:spPr>
          <a:xfrm>
            <a:off x="323232" y="5952151"/>
            <a:ext cx="3984498" cy="2111079"/>
          </a:xfrm>
          <a:prstGeom prst="rect">
            <a:avLst/>
          </a:prstGeom>
        </p:spPr>
      </p:pic>
      <p:cxnSp>
        <p:nvCxnSpPr>
          <p:cNvPr id="27" name="Straight Connector 2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5931" y="7178952"/>
            <a:ext cx="576072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63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073FA6E-C7EC-2FB3-DC8E-10E2B1DDAF72}"/>
              </a:ext>
            </a:extLst>
          </p:cNvPr>
          <p:cNvSpPr>
            <a:spLocks noGrp="1"/>
          </p:cNvSpPr>
          <p:nvPr>
            <p:ph type="title"/>
          </p:nvPr>
        </p:nvSpPr>
        <p:spPr/>
        <p:txBody>
          <a:bodyPr>
            <a:normAutofit/>
          </a:bodyPr>
          <a:lstStyle/>
          <a:p>
            <a:r>
              <a:rPr lang="en-GB" sz="4400" dirty="0">
                <a:solidFill>
                  <a:srgbClr val="E85051"/>
                </a:solidFill>
              </a:rPr>
              <a:t>Essay Plan</a:t>
            </a:r>
            <a:endParaRPr lang="en-GB" sz="4400" dirty="0"/>
          </a:p>
        </p:txBody>
      </p:sp>
      <p:pic>
        <p:nvPicPr>
          <p:cNvPr id="5" name="Content Placeholder 4" descr="A screenshot of a computer&#10;&#10;Description automatically generated">
            <a:extLst>
              <a:ext uri="{FF2B5EF4-FFF2-40B4-BE49-F238E27FC236}">
                <a16:creationId xmlns:a16="http://schemas.microsoft.com/office/drawing/2014/main" id="{90D36785-0B16-E56E-59CB-E4517BF09A3E}"/>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55786" y="2647618"/>
            <a:ext cx="7885219" cy="5438385"/>
          </a:xfrm>
        </p:spPr>
      </p:pic>
      <p:pic>
        <p:nvPicPr>
          <p:cNvPr id="7" name="Content Placeholder 6" descr="A diagram of a problem&#10;&#10;Description automatically generated">
            <a:extLst>
              <a:ext uri="{FF2B5EF4-FFF2-40B4-BE49-F238E27FC236}">
                <a16:creationId xmlns:a16="http://schemas.microsoft.com/office/drawing/2014/main" id="{4233D7D4-C81C-741A-7EDD-A258BE98DB8B}"/>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8140668" y="1842954"/>
            <a:ext cx="4207530" cy="5915292"/>
          </a:xfrm>
        </p:spPr>
      </p:pic>
    </p:spTree>
    <p:extLst>
      <p:ext uri="{BB962C8B-B14F-4D97-AF65-F5344CB8AC3E}">
        <p14:creationId xmlns:p14="http://schemas.microsoft.com/office/powerpoint/2010/main" val="267248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073FA6E-C7EC-2FB3-DC8E-10E2B1DDAF72}"/>
              </a:ext>
            </a:extLst>
          </p:cNvPr>
          <p:cNvSpPr>
            <a:spLocks noGrp="1"/>
          </p:cNvSpPr>
          <p:nvPr>
            <p:ph type="title"/>
          </p:nvPr>
        </p:nvSpPr>
        <p:spPr/>
        <p:txBody>
          <a:bodyPr>
            <a:normAutofit/>
          </a:bodyPr>
          <a:lstStyle/>
          <a:p>
            <a:r>
              <a:rPr lang="en-GB" sz="4400" dirty="0">
                <a:solidFill>
                  <a:srgbClr val="E85051"/>
                </a:solidFill>
              </a:rPr>
              <a:t>Essay Draft</a:t>
            </a:r>
            <a:endParaRPr lang="en-GB" sz="4400" dirty="0"/>
          </a:p>
        </p:txBody>
      </p:sp>
      <p:pic>
        <p:nvPicPr>
          <p:cNvPr id="5" name="Content Placeholder 4" descr="A screenshot of a computer&#10;&#10;Description automatically generated">
            <a:extLst>
              <a:ext uri="{FF2B5EF4-FFF2-40B4-BE49-F238E27FC236}">
                <a16:creationId xmlns:a16="http://schemas.microsoft.com/office/drawing/2014/main" id="{624FCDFB-B895-BE20-4AF9-B4AC5D545AE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9794" y="3177841"/>
            <a:ext cx="12402013" cy="4353735"/>
          </a:xfrm>
        </p:spPr>
      </p:pic>
    </p:spTree>
    <p:extLst>
      <p:ext uri="{BB962C8B-B14F-4D97-AF65-F5344CB8AC3E}">
        <p14:creationId xmlns:p14="http://schemas.microsoft.com/office/powerpoint/2010/main" val="303200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073FA6E-C7EC-2FB3-DC8E-10E2B1DDAF72}"/>
              </a:ext>
            </a:extLst>
          </p:cNvPr>
          <p:cNvSpPr>
            <a:spLocks noGrp="1"/>
          </p:cNvSpPr>
          <p:nvPr>
            <p:ph type="title"/>
          </p:nvPr>
        </p:nvSpPr>
        <p:spPr>
          <a:xfrm>
            <a:off x="580073" y="4104679"/>
            <a:ext cx="1630203" cy="1391841"/>
          </a:xfrm>
        </p:spPr>
        <p:txBody>
          <a:bodyPr>
            <a:normAutofit/>
          </a:bodyPr>
          <a:lstStyle/>
          <a:p>
            <a:r>
              <a:rPr lang="en-GB" sz="4400" dirty="0">
                <a:solidFill>
                  <a:srgbClr val="E85051"/>
                </a:solidFill>
              </a:rPr>
              <a:t>Essay Draft</a:t>
            </a:r>
            <a:endParaRPr lang="en-GB" sz="4400" dirty="0"/>
          </a:p>
        </p:txBody>
      </p:sp>
      <p:pic>
        <p:nvPicPr>
          <p:cNvPr id="10" name="Content Placeholder 9" descr="A screenshot of a document&#10;&#10;Description automatically generated">
            <a:extLst>
              <a:ext uri="{FF2B5EF4-FFF2-40B4-BE49-F238E27FC236}">
                <a16:creationId xmlns:a16="http://schemas.microsoft.com/office/drawing/2014/main" id="{5761B7E5-545F-137C-685D-42F5C931759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72458" y="1268042"/>
            <a:ext cx="9869108" cy="7065116"/>
          </a:xfrm>
        </p:spPr>
      </p:pic>
    </p:spTree>
    <p:extLst>
      <p:ext uri="{BB962C8B-B14F-4D97-AF65-F5344CB8AC3E}">
        <p14:creationId xmlns:p14="http://schemas.microsoft.com/office/powerpoint/2010/main" val="340860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pPr algn="ctr"/>
            <a:r>
              <a:rPr lang="en-GB" sz="4400" dirty="0">
                <a:solidFill>
                  <a:srgbClr val="E85051"/>
                </a:solidFill>
              </a:rPr>
              <a:t>Year 9 Signature Work</a:t>
            </a:r>
            <a:br>
              <a:rPr lang="en-GB" sz="4400" dirty="0">
                <a:solidFill>
                  <a:srgbClr val="E85051"/>
                </a:solidFill>
              </a:rPr>
            </a:br>
            <a:r>
              <a:rPr lang="en-GB" sz="4400" dirty="0">
                <a:solidFill>
                  <a:srgbClr val="E85051"/>
                </a:solidFill>
              </a:rPr>
              <a:t>Essay Drafting </a:t>
            </a:r>
          </a:p>
        </p:txBody>
      </p:sp>
      <p:pic>
        <p:nvPicPr>
          <p:cNvPr id="13" name="Content Placeholder 12" descr="A collage of papers and a hand holding a book&#10;&#10;Description automatically generated">
            <a:extLst>
              <a:ext uri="{FF2B5EF4-FFF2-40B4-BE49-F238E27FC236}">
                <a16:creationId xmlns:a16="http://schemas.microsoft.com/office/drawing/2014/main" id="{C1DCC896-4DC7-E4E0-1646-37A9BB14167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6213" y="2614011"/>
            <a:ext cx="12549174" cy="6476012"/>
          </a:xfrm>
        </p:spPr>
      </p:pic>
    </p:spTree>
    <p:extLst>
      <p:ext uri="{BB962C8B-B14F-4D97-AF65-F5344CB8AC3E}">
        <p14:creationId xmlns:p14="http://schemas.microsoft.com/office/powerpoint/2010/main" val="29415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E7FEA-6EA5-60D8-64FE-7E8D5F7C1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C8167-1DAF-3334-88F5-1FA1CD71527A}"/>
              </a:ext>
            </a:extLst>
          </p:cNvPr>
          <p:cNvSpPr>
            <a:spLocks noGrp="1"/>
          </p:cNvSpPr>
          <p:nvPr>
            <p:ph type="title"/>
          </p:nvPr>
        </p:nvSpPr>
        <p:spPr>
          <a:xfrm>
            <a:off x="646127" y="2774623"/>
            <a:ext cx="5627694" cy="2478823"/>
          </a:xfrm>
        </p:spPr>
        <p:txBody>
          <a:bodyPr>
            <a:normAutofit fontScale="90000"/>
          </a:bodyPr>
          <a:lstStyle/>
          <a:p>
            <a:pPr algn="ctr"/>
            <a:r>
              <a:rPr lang="en-GB" dirty="0">
                <a:solidFill>
                  <a:srgbClr val="E85051"/>
                </a:solidFill>
              </a:rPr>
              <a:t>Signature Work Inquiry Celebration</a:t>
            </a:r>
            <a:br>
              <a:rPr lang="en-GB" dirty="0">
                <a:solidFill>
                  <a:srgbClr val="E85051"/>
                </a:solidFill>
              </a:rPr>
            </a:br>
            <a:r>
              <a:rPr lang="en-GB" dirty="0">
                <a:solidFill>
                  <a:srgbClr val="E85051"/>
                </a:solidFill>
              </a:rPr>
              <a:t>Thursday 20 June, 7-8pm</a:t>
            </a:r>
            <a:br>
              <a:rPr lang="en-GB" dirty="0">
                <a:solidFill>
                  <a:srgbClr val="E85051"/>
                </a:solidFill>
              </a:rPr>
            </a:br>
            <a:r>
              <a:rPr lang="en-GB" dirty="0">
                <a:solidFill>
                  <a:srgbClr val="E85051"/>
                </a:solidFill>
              </a:rPr>
              <a:t>De La Salle Hall</a:t>
            </a:r>
          </a:p>
        </p:txBody>
      </p:sp>
      <p:pic>
        <p:nvPicPr>
          <p:cNvPr id="6" name="Content Placeholder 5">
            <a:extLst>
              <a:ext uri="{FF2B5EF4-FFF2-40B4-BE49-F238E27FC236}">
                <a16:creationId xmlns:a16="http://schemas.microsoft.com/office/drawing/2014/main" id="{27740820-3555-1608-087A-AA32378B341E}"/>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7221962" y="1368314"/>
            <a:ext cx="5179225" cy="6864572"/>
          </a:xfrm>
        </p:spPr>
      </p:pic>
      <p:pic>
        <p:nvPicPr>
          <p:cNvPr id="3" name="Picture 2" descr="A picture containing text, invertebrate, mollusk&#10;&#10;Description automatically generated">
            <a:extLst>
              <a:ext uri="{FF2B5EF4-FFF2-40B4-BE49-F238E27FC236}">
                <a16:creationId xmlns:a16="http://schemas.microsoft.com/office/drawing/2014/main" id="{70BE0780-9618-CB2B-EBF9-C490586E45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2398" y="6016130"/>
            <a:ext cx="983063" cy="1534107"/>
          </a:xfrm>
          <a:prstGeom prst="rect">
            <a:avLst/>
          </a:prstGeom>
        </p:spPr>
      </p:pic>
      <p:pic>
        <p:nvPicPr>
          <p:cNvPr id="4" name="Picture 3" descr="Letter&#10;&#10;Description automatically generated with low confidence">
            <a:extLst>
              <a:ext uri="{FF2B5EF4-FFF2-40B4-BE49-F238E27FC236}">
                <a16:creationId xmlns:a16="http://schemas.microsoft.com/office/drawing/2014/main" id="{3B06E91C-909A-1DF4-80DE-3B15C5578B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8916" y="6016130"/>
            <a:ext cx="2141058" cy="1534107"/>
          </a:xfrm>
          <a:prstGeom prst="rect">
            <a:avLst/>
          </a:prstGeom>
        </p:spPr>
      </p:pic>
    </p:spTree>
    <p:extLst>
      <p:ext uri="{BB962C8B-B14F-4D97-AF65-F5344CB8AC3E}">
        <p14:creationId xmlns:p14="http://schemas.microsoft.com/office/powerpoint/2010/main" val="23929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E374-F6D2-8103-89F5-7BB0843696D6}"/>
              </a:ext>
            </a:extLst>
          </p:cNvPr>
          <p:cNvSpPr>
            <a:spLocks noGrp="1"/>
          </p:cNvSpPr>
          <p:nvPr>
            <p:ph type="title"/>
          </p:nvPr>
        </p:nvSpPr>
        <p:spPr/>
        <p:txBody>
          <a:bodyPr>
            <a:normAutofit/>
          </a:bodyPr>
          <a:lstStyle/>
          <a:p>
            <a:r>
              <a:rPr lang="en-GB" sz="4400" dirty="0">
                <a:solidFill>
                  <a:srgbClr val="E85051"/>
                </a:solidFill>
              </a:rPr>
              <a:t>Results reveal a system’s design</a:t>
            </a:r>
          </a:p>
        </p:txBody>
      </p:sp>
      <p:sp>
        <p:nvSpPr>
          <p:cNvPr id="3" name="Content Placeholder 2">
            <a:extLst>
              <a:ext uri="{FF2B5EF4-FFF2-40B4-BE49-F238E27FC236}">
                <a16:creationId xmlns:a16="http://schemas.microsoft.com/office/drawing/2014/main" id="{1C21D131-ACD2-C1C8-D398-1B43851DD58B}"/>
              </a:ext>
            </a:extLst>
          </p:cNvPr>
          <p:cNvSpPr>
            <a:spLocks noGrp="1"/>
          </p:cNvSpPr>
          <p:nvPr>
            <p:ph idx="1"/>
          </p:nvPr>
        </p:nvSpPr>
        <p:spPr>
          <a:xfrm>
            <a:off x="880110" y="2555875"/>
            <a:ext cx="11304270" cy="6091873"/>
          </a:xfrm>
        </p:spPr>
        <p:txBody>
          <a:bodyPr>
            <a:normAutofit fontScale="92500"/>
          </a:bodyPr>
          <a:lstStyle/>
          <a:p>
            <a:r>
              <a:rPr lang="en-GB" dirty="0"/>
              <a:t>Engineering adage: </a:t>
            </a:r>
            <a:r>
              <a:rPr lang="en-GB" b="1" dirty="0"/>
              <a:t>Your system is perfectly designed to achieve the </a:t>
            </a:r>
            <a:r>
              <a:rPr lang="en-GB" b="1" i="1" dirty="0"/>
              <a:t>results</a:t>
            </a:r>
            <a:r>
              <a:rPr lang="en-GB" b="1" dirty="0"/>
              <a:t> that you are getting</a:t>
            </a:r>
            <a:r>
              <a:rPr lang="en-GB" dirty="0"/>
              <a:t>.</a:t>
            </a:r>
          </a:p>
          <a:p>
            <a:r>
              <a:rPr lang="en-GB" dirty="0"/>
              <a:t>In school, “results” has a broad and narrow meaning</a:t>
            </a:r>
          </a:p>
          <a:p>
            <a:pPr lvl="1"/>
            <a:r>
              <a:rPr lang="en-GB" dirty="0"/>
              <a:t>Broad – the kind of students who graduate</a:t>
            </a:r>
          </a:p>
          <a:p>
            <a:pPr lvl="1"/>
            <a:r>
              <a:rPr lang="en-GB" dirty="0"/>
              <a:t>Narrow – the grades students graduate with</a:t>
            </a:r>
          </a:p>
          <a:p>
            <a:r>
              <a:rPr lang="en-GB" dirty="0"/>
              <a:t>“A university is…an Alma Mater, knowing her children one by one, not a foundry or a mint or a treadmill.” (John Henry Newman, 1873/2015, p. 104)</a:t>
            </a:r>
          </a:p>
          <a:p>
            <a:r>
              <a:rPr lang="en-GB" dirty="0"/>
              <a:t>Question: Which kind of results is [our] school optimized for?</a:t>
            </a:r>
          </a:p>
        </p:txBody>
      </p:sp>
    </p:spTree>
    <p:extLst>
      <p:ext uri="{BB962C8B-B14F-4D97-AF65-F5344CB8AC3E}">
        <p14:creationId xmlns:p14="http://schemas.microsoft.com/office/powerpoint/2010/main" val="345895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E374-F6D2-8103-89F5-7BB0843696D6}"/>
              </a:ext>
            </a:extLst>
          </p:cNvPr>
          <p:cNvSpPr>
            <a:spLocks noGrp="1"/>
          </p:cNvSpPr>
          <p:nvPr>
            <p:ph type="title"/>
          </p:nvPr>
        </p:nvSpPr>
        <p:spPr>
          <a:xfrm>
            <a:off x="749509" y="511177"/>
            <a:ext cx="11305778" cy="1855788"/>
          </a:xfrm>
        </p:spPr>
        <p:txBody>
          <a:bodyPr>
            <a:normAutofit/>
          </a:bodyPr>
          <a:lstStyle/>
          <a:p>
            <a:r>
              <a:rPr lang="en-GB" sz="4400" dirty="0">
                <a:solidFill>
                  <a:srgbClr val="E85051"/>
                </a:solidFill>
              </a:rPr>
              <a:t>Reflecting on Learning</a:t>
            </a:r>
          </a:p>
        </p:txBody>
      </p:sp>
      <p:pic>
        <p:nvPicPr>
          <p:cNvPr id="8" name="Content Placeholder 7" descr="A screen shot of a paper&#10;&#10;Description automatically generated">
            <a:extLst>
              <a:ext uri="{FF2B5EF4-FFF2-40B4-BE49-F238E27FC236}">
                <a16:creationId xmlns:a16="http://schemas.microsoft.com/office/drawing/2014/main" id="{1FE531A3-DBD4-F5FE-729F-EBCAAAB57BF6}"/>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49509" y="2555875"/>
            <a:ext cx="5146240" cy="6828518"/>
          </a:xfrm>
        </p:spPr>
      </p:pic>
      <p:pic>
        <p:nvPicPr>
          <p:cNvPr id="10" name="Content Placeholder 9" descr="A screenshot of a cell phone&#10;&#10;Description automatically generated">
            <a:extLst>
              <a:ext uri="{FF2B5EF4-FFF2-40B4-BE49-F238E27FC236}">
                <a16:creationId xmlns:a16="http://schemas.microsoft.com/office/drawing/2014/main" id="{EED9096A-C152-CFEE-629A-2A7979CEBB7E}"/>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903278" y="2555875"/>
            <a:ext cx="5152009" cy="6828518"/>
          </a:xfrm>
        </p:spPr>
      </p:pic>
    </p:spTree>
    <p:extLst>
      <p:ext uri="{BB962C8B-B14F-4D97-AF65-F5344CB8AC3E}">
        <p14:creationId xmlns:p14="http://schemas.microsoft.com/office/powerpoint/2010/main" val="3076328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7A5B-B0B8-4078-9983-861B325BC678}"/>
              </a:ext>
            </a:extLst>
          </p:cNvPr>
          <p:cNvSpPr>
            <a:spLocks noGrp="1"/>
          </p:cNvSpPr>
          <p:nvPr>
            <p:ph type="title"/>
          </p:nvPr>
        </p:nvSpPr>
        <p:spPr>
          <a:xfrm>
            <a:off x="0" y="1085943"/>
            <a:ext cx="12801600" cy="1855788"/>
          </a:xfrm>
        </p:spPr>
        <p:txBody>
          <a:bodyPr/>
          <a:lstStyle/>
          <a:p>
            <a:pPr algn="ctr"/>
            <a:r>
              <a:rPr lang="en-GB" dirty="0">
                <a:solidFill>
                  <a:srgbClr val="E85051"/>
                </a:solidFill>
              </a:rPr>
              <a:t>GCSE English Spoken Language Endorsement</a:t>
            </a:r>
          </a:p>
        </p:txBody>
      </p:sp>
      <p:pic>
        <p:nvPicPr>
          <p:cNvPr id="11" name="Content Placeholder 10" descr="Logo&#10;&#10;Description automatically generated with medium confidence">
            <a:extLst>
              <a:ext uri="{FF2B5EF4-FFF2-40B4-BE49-F238E27FC236}">
                <a16:creationId xmlns:a16="http://schemas.microsoft.com/office/drawing/2014/main" id="{13262B26-AA6B-AE36-5358-A6A31CF4FC1B}"/>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88819" y="5211289"/>
            <a:ext cx="5066440" cy="1359857"/>
          </a:xfrm>
        </p:spPr>
      </p:pic>
      <p:sp>
        <p:nvSpPr>
          <p:cNvPr id="18" name="Content Placeholder 17">
            <a:extLst>
              <a:ext uri="{FF2B5EF4-FFF2-40B4-BE49-F238E27FC236}">
                <a16:creationId xmlns:a16="http://schemas.microsoft.com/office/drawing/2014/main" id="{681BF112-E1EF-1641-F8EA-1BED05151CA5}"/>
              </a:ext>
            </a:extLst>
          </p:cNvPr>
          <p:cNvSpPr>
            <a:spLocks noGrp="1"/>
          </p:cNvSpPr>
          <p:nvPr>
            <p:ph sz="half" idx="2"/>
          </p:nvPr>
        </p:nvSpPr>
        <p:spPr>
          <a:xfrm>
            <a:off x="6863758" y="3656988"/>
            <a:ext cx="5066441" cy="4568905"/>
          </a:xfrm>
        </p:spPr>
        <p:txBody>
          <a:bodyPr anchor="ctr">
            <a:normAutofit fontScale="92500" lnSpcReduction="20000"/>
          </a:bodyPr>
          <a:lstStyle/>
          <a:p>
            <a:pPr marL="0" indent="0">
              <a:buNone/>
            </a:pPr>
            <a:r>
              <a:rPr lang="en-GB" b="1" dirty="0"/>
              <a:t>Tasks</a:t>
            </a:r>
            <a:endParaRPr lang="en-GB" dirty="0"/>
          </a:p>
          <a:p>
            <a:pPr marL="0" indent="0">
              <a:buNone/>
            </a:pPr>
            <a:r>
              <a:rPr lang="en-GB" dirty="0"/>
              <a:t>Candidates must undertake </a:t>
            </a:r>
            <a:r>
              <a:rPr lang="en-GB" b="1" dirty="0">
                <a:solidFill>
                  <a:srgbClr val="E85051"/>
                </a:solidFill>
              </a:rPr>
              <a:t>a prepared spoken presentation on a specific topic</a:t>
            </a:r>
            <a:r>
              <a:rPr lang="en-GB" dirty="0"/>
              <a:t>. As a guide, the duration of the whole assessment should be no more than ten minutes. The key requirements are: …</a:t>
            </a:r>
          </a:p>
        </p:txBody>
      </p:sp>
    </p:spTree>
    <p:extLst>
      <p:ext uri="{BB962C8B-B14F-4D97-AF65-F5344CB8AC3E}">
        <p14:creationId xmlns:p14="http://schemas.microsoft.com/office/powerpoint/2010/main" val="139077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pPr algn="ctr"/>
            <a:r>
              <a:rPr lang="en-GB" sz="4400" dirty="0">
                <a:solidFill>
                  <a:srgbClr val="E85051"/>
                </a:solidFill>
              </a:rPr>
              <a:t>Signature Work: Necessary But Not Sufficient</a:t>
            </a:r>
          </a:p>
        </p:txBody>
      </p:sp>
      <p:sp>
        <p:nvSpPr>
          <p:cNvPr id="5" name="Content Placeholder 4">
            <a:extLst>
              <a:ext uri="{FF2B5EF4-FFF2-40B4-BE49-F238E27FC236}">
                <a16:creationId xmlns:a16="http://schemas.microsoft.com/office/drawing/2014/main" id="{666988FF-4563-4B48-F019-E0A834F63A94}"/>
              </a:ext>
            </a:extLst>
          </p:cNvPr>
          <p:cNvSpPr>
            <a:spLocks noGrp="1"/>
          </p:cNvSpPr>
          <p:nvPr>
            <p:ph sz="half" idx="1"/>
          </p:nvPr>
        </p:nvSpPr>
        <p:spPr/>
        <p:txBody>
          <a:bodyPr anchor="ctr">
            <a:normAutofit/>
          </a:bodyPr>
          <a:lstStyle/>
          <a:p>
            <a:pPr marL="0" indent="0">
              <a:buNone/>
            </a:pPr>
            <a:r>
              <a:rPr lang="en-GB" sz="2400" dirty="0">
                <a:effectLst/>
              </a:rPr>
              <a:t>“The reason why students cheat…is because they [and we] value their grades more than they value their learning.” (Feynman)</a:t>
            </a:r>
            <a:endParaRPr lang="en-GB" sz="2400" dirty="0"/>
          </a:p>
        </p:txBody>
      </p:sp>
      <p:sp>
        <p:nvSpPr>
          <p:cNvPr id="6" name="Content Placeholder 5">
            <a:extLst>
              <a:ext uri="{FF2B5EF4-FFF2-40B4-BE49-F238E27FC236}">
                <a16:creationId xmlns:a16="http://schemas.microsoft.com/office/drawing/2014/main" id="{8611F970-83E3-5BA2-95E7-4BD72532A0AB}"/>
              </a:ext>
            </a:extLst>
          </p:cNvPr>
          <p:cNvSpPr>
            <a:spLocks noGrp="1"/>
          </p:cNvSpPr>
          <p:nvPr>
            <p:ph sz="half" idx="2"/>
          </p:nvPr>
        </p:nvSpPr>
        <p:spPr/>
        <p:txBody>
          <a:bodyPr anchor="ctr">
            <a:noAutofit/>
          </a:bodyPr>
          <a:lstStyle/>
          <a:p>
            <a:pPr marL="0" indent="0">
              <a:buNone/>
            </a:pPr>
            <a:r>
              <a:rPr lang="en-GB" sz="2400" dirty="0"/>
              <a:t>“For there is no contemplative learning if it does not respond to and stimulate </a:t>
            </a:r>
            <a:r>
              <a:rPr lang="en-GB" sz="2400" b="1" dirty="0"/>
              <a:t>a searching effort of the mind, an anxiety to know</a:t>
            </a:r>
            <a:r>
              <a:rPr lang="en-GB" sz="2400" dirty="0"/>
              <a:t>. Truth, in education, can be betrayed in two ways : either by substituting mechanical drill, and skill in solving difficulties, for the </a:t>
            </a:r>
            <a:r>
              <a:rPr lang="en-GB" sz="2400" b="1" i="1" dirty="0"/>
              <a:t>élan</a:t>
            </a:r>
            <a:r>
              <a:rPr lang="en-GB" sz="2400" b="1" dirty="0"/>
              <a:t> toward knowledge</a:t>
            </a:r>
            <a:r>
              <a:rPr lang="en-GB" sz="2400" dirty="0"/>
              <a:t>; or by putting the intellect of the student to sleep in ready-made formulas, which he accepts and memorizes without </a:t>
            </a:r>
            <a:r>
              <a:rPr lang="en-GB" sz="2400" b="1" dirty="0"/>
              <a:t>engaging his own self in the grasping of what they supposedly convey to him</a:t>
            </a:r>
            <a:r>
              <a:rPr lang="en-GB" sz="2400" dirty="0"/>
              <a:t>.” (Maritain, 1962, pp. 57-58)</a:t>
            </a:r>
          </a:p>
        </p:txBody>
      </p:sp>
    </p:spTree>
    <p:extLst>
      <p:ext uri="{BB962C8B-B14F-4D97-AF65-F5344CB8AC3E}">
        <p14:creationId xmlns:p14="http://schemas.microsoft.com/office/powerpoint/2010/main" val="59694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a:xfrm>
            <a:off x="879475" y="432800"/>
            <a:ext cx="11041380" cy="777692"/>
          </a:xfrm>
        </p:spPr>
        <p:txBody>
          <a:bodyPr>
            <a:normAutofit/>
          </a:bodyPr>
          <a:lstStyle/>
          <a:p>
            <a:pPr algn="ctr"/>
            <a:r>
              <a:rPr lang="en-GB" sz="4400" dirty="0">
                <a:solidFill>
                  <a:srgbClr val="E85051"/>
                </a:solidFill>
                <a:hlinkClick r:id="rId3"/>
              </a:rPr>
              <a:t>Academic Integrity Policy</a:t>
            </a:r>
            <a:endParaRPr lang="en-GB" sz="4400" dirty="0">
              <a:solidFill>
                <a:srgbClr val="E85051"/>
              </a:solidFill>
            </a:endParaRPr>
          </a:p>
        </p:txBody>
      </p:sp>
      <p:pic>
        <p:nvPicPr>
          <p:cNvPr id="8" name="Content Placeholder 7" descr="A document with text on it&#10;&#10;Description automatically generated">
            <a:extLst>
              <a:ext uri="{FF2B5EF4-FFF2-40B4-BE49-F238E27FC236}">
                <a16:creationId xmlns:a16="http://schemas.microsoft.com/office/drawing/2014/main" id="{0623A78A-F3C1-2D9E-7658-9CE46F557209}"/>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574675" y="1288869"/>
            <a:ext cx="7676656" cy="4022908"/>
          </a:xfrm>
        </p:spPr>
      </p:pic>
      <p:pic>
        <p:nvPicPr>
          <p:cNvPr id="12" name="Content Placeholder 11" descr="A list of questions&#10;&#10;Description automatically generated">
            <a:extLst>
              <a:ext uri="{FF2B5EF4-FFF2-40B4-BE49-F238E27FC236}">
                <a16:creationId xmlns:a16="http://schemas.microsoft.com/office/drawing/2014/main" id="{E61B92BB-A9AF-0B1F-6737-1ECC39A464ED}"/>
              </a:ext>
            </a:extLst>
          </p:cNvPr>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4206239" y="5197709"/>
            <a:ext cx="8020685" cy="4203194"/>
          </a:xfrm>
        </p:spPr>
      </p:pic>
    </p:spTree>
    <p:extLst>
      <p:ext uri="{BB962C8B-B14F-4D97-AF65-F5344CB8AC3E}">
        <p14:creationId xmlns:p14="http://schemas.microsoft.com/office/powerpoint/2010/main" val="422926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iagram of a person's head&#10;&#10;Description automatically generated">
            <a:extLst>
              <a:ext uri="{FF2B5EF4-FFF2-40B4-BE49-F238E27FC236}">
                <a16:creationId xmlns:a16="http://schemas.microsoft.com/office/drawing/2014/main" id="{A26676A3-E01F-02D4-31DA-38D3C433C4F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347710" y="1394191"/>
            <a:ext cx="3085197" cy="2220387"/>
          </a:xfrm>
        </p:spPr>
      </p:pic>
      <p:pic>
        <p:nvPicPr>
          <p:cNvPr id="15" name="Content Placeholder 14" descr="A diagram of a person's head&#10;&#10;Description automatically generated">
            <a:extLst>
              <a:ext uri="{FF2B5EF4-FFF2-40B4-BE49-F238E27FC236}">
                <a16:creationId xmlns:a16="http://schemas.microsoft.com/office/drawing/2014/main" id="{76807F83-7084-B464-6E2F-B1558343F6E7}"/>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213460" y="1549653"/>
            <a:ext cx="8766017" cy="6501895"/>
          </a:xfrm>
        </p:spPr>
      </p:pic>
      <p:pic>
        <p:nvPicPr>
          <p:cNvPr id="17" name="Picture 16" descr="A diagram of a person's head&#10;&#10;Description automatically generated">
            <a:extLst>
              <a:ext uri="{FF2B5EF4-FFF2-40B4-BE49-F238E27FC236}">
                <a16:creationId xmlns:a16="http://schemas.microsoft.com/office/drawing/2014/main" id="{D5785896-5D79-67E8-5BA3-CE9C8735CE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2979" y="3690405"/>
            <a:ext cx="3089927" cy="2220387"/>
          </a:xfrm>
          <a:prstGeom prst="rect">
            <a:avLst/>
          </a:prstGeom>
        </p:spPr>
      </p:pic>
      <p:pic>
        <p:nvPicPr>
          <p:cNvPr id="19" name="Picture 18" descr="A diagram of a person's head&#10;&#10;Description automatically generated">
            <a:extLst>
              <a:ext uri="{FF2B5EF4-FFF2-40B4-BE49-F238E27FC236}">
                <a16:creationId xmlns:a16="http://schemas.microsoft.com/office/drawing/2014/main" id="{FD3C52CA-9AE8-6750-B470-CA4C7E16C6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42979" y="5986621"/>
            <a:ext cx="3089927" cy="2192600"/>
          </a:xfrm>
          <a:prstGeom prst="rect">
            <a:avLst/>
          </a:prstGeom>
        </p:spPr>
      </p:pic>
      <p:sp>
        <p:nvSpPr>
          <p:cNvPr id="3" name="TextBox 2">
            <a:extLst>
              <a:ext uri="{FF2B5EF4-FFF2-40B4-BE49-F238E27FC236}">
                <a16:creationId xmlns:a16="http://schemas.microsoft.com/office/drawing/2014/main" id="{C55690B0-CE2C-2A5C-49CB-5A2B35C07C7C}"/>
              </a:ext>
            </a:extLst>
          </p:cNvPr>
          <p:cNvSpPr txBox="1"/>
          <p:nvPr/>
        </p:nvSpPr>
        <p:spPr>
          <a:xfrm>
            <a:off x="0" y="526200"/>
            <a:ext cx="12801600" cy="523220"/>
          </a:xfrm>
          <a:prstGeom prst="rect">
            <a:avLst/>
          </a:prstGeom>
          <a:noFill/>
        </p:spPr>
        <p:txBody>
          <a:bodyPr wrap="square">
            <a:spAutoFit/>
          </a:bodyPr>
          <a:lstStyle/>
          <a:p>
            <a:pPr algn="ctr"/>
            <a:r>
              <a:rPr lang="en-GB" sz="2800" dirty="0">
                <a:solidFill>
                  <a:srgbClr val="E85051"/>
                </a:solidFill>
                <a:latin typeface="Aptos Display" panose="020B0004020202020204" pitchFamily="34" charset="0"/>
              </a:rPr>
              <a:t>Visualising an Engaged and Empowered Inquirer at Year 13, Year 9, Year 6 and Year 3</a:t>
            </a:r>
            <a:endParaRPr lang="en-GB" sz="2800" dirty="0">
              <a:latin typeface="Aptos Display" panose="020B0004020202020204" pitchFamily="34" charset="0"/>
            </a:endParaRPr>
          </a:p>
        </p:txBody>
      </p:sp>
    </p:spTree>
    <p:extLst>
      <p:ext uri="{BB962C8B-B14F-4D97-AF65-F5344CB8AC3E}">
        <p14:creationId xmlns:p14="http://schemas.microsoft.com/office/powerpoint/2010/main" val="181419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9D327C3D-16C0-3B22-4522-9288D2C1B8DA}"/>
              </a:ext>
            </a:extLst>
          </p:cNvPr>
          <p:cNvGrpSpPr/>
          <p:nvPr/>
        </p:nvGrpSpPr>
        <p:grpSpPr>
          <a:xfrm>
            <a:off x="203364" y="113495"/>
            <a:ext cx="4185025" cy="9373540"/>
            <a:chOff x="203364" y="113495"/>
            <a:chExt cx="4185025" cy="9373540"/>
          </a:xfrm>
        </p:grpSpPr>
        <p:sp>
          <p:nvSpPr>
            <p:cNvPr id="6" name="Rectangle: Rounded Corners 5">
              <a:extLst>
                <a:ext uri="{FF2B5EF4-FFF2-40B4-BE49-F238E27FC236}">
                  <a16:creationId xmlns:a16="http://schemas.microsoft.com/office/drawing/2014/main" id="{FAB91617-5E30-B061-39A8-FB7824304248}"/>
                </a:ext>
              </a:extLst>
            </p:cNvPr>
            <p:cNvSpPr/>
            <p:nvPr/>
          </p:nvSpPr>
          <p:spPr>
            <a:xfrm>
              <a:off x="203367" y="113495"/>
              <a:ext cx="4185016"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Independent Learning</a:t>
              </a:r>
            </a:p>
            <a:p>
              <a:pPr marL="171450" indent="-171450">
                <a:buFont typeface="Arial" panose="020B0604020202020204" pitchFamily="34" charset="0"/>
                <a:buChar char="•"/>
              </a:pPr>
              <a:r>
                <a:rPr lang="en-GB" sz="800" b="1" dirty="0">
                  <a:solidFill>
                    <a:schemeClr val="tx1"/>
                  </a:solidFill>
                </a:rPr>
                <a:t>Year 1-3 </a:t>
              </a:r>
              <a:r>
                <a:rPr lang="en-GB" sz="800" dirty="0">
                  <a:solidFill>
                    <a:schemeClr val="tx1"/>
                  </a:solidFill>
                </a:rPr>
                <a:t>| I set goals for my learning. I use resources to find facts and understand the difference between fact and opinion.</a:t>
              </a:r>
            </a:p>
            <a:p>
              <a:pPr marL="171450" indent="-171450">
                <a:buFont typeface="Arial" panose="020B0604020202020204" pitchFamily="34" charset="0"/>
                <a:buChar char="•"/>
              </a:pPr>
              <a:r>
                <a:rPr lang="en-GB" sz="800" b="1" dirty="0">
                  <a:solidFill>
                    <a:schemeClr val="tx1"/>
                  </a:solidFill>
                </a:rPr>
                <a:t>Year 4-6 </a:t>
              </a:r>
              <a:r>
                <a:rPr lang="en-GB" sz="800" dirty="0">
                  <a:solidFill>
                    <a:schemeClr val="tx1"/>
                  </a:solidFill>
                </a:rPr>
                <a:t>| I ask questions of value to myself and my community.  I gather, evaluate, and interpret information to answer my questions.</a:t>
              </a:r>
            </a:p>
            <a:p>
              <a:pPr marL="171450" indent="-171450">
                <a:buFont typeface="Arial" panose="020B0604020202020204" pitchFamily="34" charset="0"/>
                <a:buChar char="•"/>
              </a:pPr>
              <a:r>
                <a:rPr lang="en-GB" sz="800" b="1" dirty="0">
                  <a:solidFill>
                    <a:schemeClr val="tx1"/>
                  </a:solidFill>
                </a:rPr>
                <a:t>Years 7-9</a:t>
              </a:r>
              <a:r>
                <a:rPr lang="en-GB" sz="800" dirty="0">
                  <a:solidFill>
                    <a:schemeClr val="tx1"/>
                  </a:solidFill>
                </a:rPr>
                <a:t> | I own my own learning because I have the skills to pursue meaningful inquiry, evaluate diverse perspectives, challenge misinformation, develop my own conclusions, and learn independently.</a:t>
              </a:r>
            </a:p>
            <a:p>
              <a:pPr marL="171450" indent="-171450">
                <a:buFont typeface="Arial" panose="020B0604020202020204" pitchFamily="34" charset="0"/>
                <a:buChar char="•"/>
              </a:pPr>
              <a:r>
                <a:rPr lang="en-GB" sz="800" b="1" dirty="0">
                  <a:solidFill>
                    <a:schemeClr val="tx1"/>
                  </a:solidFill>
                </a:rPr>
                <a:t>Years 10-13</a:t>
              </a:r>
              <a:r>
                <a:rPr lang="en-GB" sz="800" dirty="0">
                  <a:solidFill>
                    <a:schemeClr val="tx1"/>
                  </a:solidFill>
                </a:rPr>
                <a:t> | I have developed an inquiry stance.  I choose to pursue new ideas and questions by following an inquiry process and using my critical-thinking and creative skills to construct my own understandings.</a:t>
              </a:r>
            </a:p>
          </p:txBody>
        </p:sp>
        <p:sp>
          <p:nvSpPr>
            <p:cNvPr id="7" name="Rectangle: Rounded Corners 6">
              <a:extLst>
                <a:ext uri="{FF2B5EF4-FFF2-40B4-BE49-F238E27FC236}">
                  <a16:creationId xmlns:a16="http://schemas.microsoft.com/office/drawing/2014/main" id="{D9463E3A-D774-5C50-8A8C-EF942E17A6D8}"/>
                </a:ext>
              </a:extLst>
            </p:cNvPr>
            <p:cNvSpPr/>
            <p:nvPr/>
          </p:nvSpPr>
          <p:spPr>
            <a:xfrm>
              <a:off x="203364" y="1684871"/>
              <a:ext cx="4185019"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Strong Self-Identity</a:t>
              </a:r>
            </a:p>
            <a:p>
              <a:pPr marL="171450" indent="-171450">
                <a:buFont typeface="Arial" panose="020B0604020202020204" pitchFamily="34" charset="0"/>
                <a:buChar char="•"/>
              </a:pPr>
              <a:r>
                <a:rPr lang="en-GB" sz="800" b="1">
                  <a:solidFill>
                    <a:schemeClr val="tx1"/>
                  </a:solidFill>
                </a:rPr>
                <a:t>Year 1-3 </a:t>
              </a:r>
              <a:r>
                <a:rPr lang="en-GB" sz="800">
                  <a:solidFill>
                    <a:schemeClr val="tx1"/>
                  </a:solidFill>
                </a:rPr>
                <a:t>| I understand my own strengths and the importance of my own voice. I lead others by example.</a:t>
              </a:r>
            </a:p>
            <a:p>
              <a:pPr marL="171450" indent="-171450">
                <a:buFont typeface="Arial" panose="020B0604020202020204" pitchFamily="34" charset="0"/>
                <a:buChar char="•"/>
              </a:pPr>
              <a:r>
                <a:rPr lang="en-GB" sz="800" b="1">
                  <a:solidFill>
                    <a:schemeClr val="tx1"/>
                  </a:solidFill>
                </a:rPr>
                <a:t>Year 4-6 </a:t>
              </a:r>
              <a:r>
                <a:rPr lang="en-GB" sz="800">
                  <a:solidFill>
                    <a:schemeClr val="tx1"/>
                  </a:solidFill>
                </a:rPr>
                <a:t>| I recognize the many facets of my own personal identity and I like who I am.</a:t>
              </a:r>
            </a:p>
            <a:p>
              <a:pPr marL="171450" indent="-171450">
                <a:buFont typeface="Arial" panose="020B0604020202020204" pitchFamily="34" charset="0"/>
                <a:buChar char="•"/>
              </a:pPr>
              <a:r>
                <a:rPr lang="en-GB" sz="800" b="1">
                  <a:solidFill>
                    <a:schemeClr val="tx1"/>
                  </a:solidFill>
                </a:rPr>
                <a:t>Year 7-9</a:t>
              </a:r>
              <a:r>
                <a:rPr lang="en-GB" sz="800">
                  <a:solidFill>
                    <a:schemeClr val="tx1"/>
                  </a:solidFill>
                </a:rPr>
                <a:t> | I have developed the aspects of my personal identity that are the most satisfying, identity-confirming, and culturally responsive.</a:t>
              </a:r>
            </a:p>
            <a:p>
              <a:pPr marL="171450" indent="-171450">
                <a:buFont typeface="Arial" panose="020B0604020202020204" pitchFamily="34" charset="0"/>
                <a:buChar char="•"/>
              </a:pPr>
              <a:r>
                <a:rPr lang="en-GB" sz="800" b="1">
                  <a:solidFill>
                    <a:schemeClr val="tx1"/>
                  </a:solidFill>
                </a:rPr>
                <a:t>Year 10-13</a:t>
              </a:r>
              <a:r>
                <a:rPr lang="en-GB" sz="800">
                  <a:solidFill>
                    <a:schemeClr val="tx1"/>
                  </a:solidFill>
                </a:rPr>
                <a:t> | I respect myself. I am comfortable with who I am and accept others for who they are.</a:t>
              </a:r>
            </a:p>
          </p:txBody>
        </p:sp>
        <p:sp>
          <p:nvSpPr>
            <p:cNvPr id="8" name="Rectangle: Rounded Corners 7">
              <a:extLst>
                <a:ext uri="{FF2B5EF4-FFF2-40B4-BE49-F238E27FC236}">
                  <a16:creationId xmlns:a16="http://schemas.microsoft.com/office/drawing/2014/main" id="{76D75150-F01F-D024-73CD-37601B00C25B}"/>
                </a:ext>
              </a:extLst>
            </p:cNvPr>
            <p:cNvSpPr/>
            <p:nvPr/>
          </p:nvSpPr>
          <p:spPr>
            <a:xfrm>
              <a:off x="203366" y="3252978"/>
              <a:ext cx="4185019"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Social and Emotional</a:t>
              </a:r>
            </a:p>
            <a:p>
              <a:pPr marL="171450" indent="-171450">
                <a:buFont typeface="Arial" panose="020B0604020202020204" pitchFamily="34" charset="0"/>
                <a:buChar char="•"/>
              </a:pPr>
              <a:r>
                <a:rPr lang="en-GB" sz="800" b="1">
                  <a:solidFill>
                    <a:schemeClr val="tx1"/>
                  </a:solidFill>
                </a:rPr>
                <a:t>Year 1-3 </a:t>
              </a:r>
              <a:r>
                <a:rPr lang="en-GB" sz="800">
                  <a:solidFill>
                    <a:schemeClr val="tx1"/>
                  </a:solidFill>
                </a:rPr>
                <a:t>| I take actions and help build my community by paying attention to my own feelings and the feelings of others.</a:t>
              </a:r>
            </a:p>
            <a:p>
              <a:pPr marL="171450" indent="-171450">
                <a:buFont typeface="Arial" panose="020B0604020202020204" pitchFamily="34" charset="0"/>
                <a:buChar char="•"/>
              </a:pPr>
              <a:r>
                <a:rPr lang="en-GB" sz="800" b="1">
                  <a:solidFill>
                    <a:schemeClr val="tx1"/>
                  </a:solidFill>
                </a:rPr>
                <a:t>Year 4-6 </a:t>
              </a:r>
              <a:r>
                <a:rPr lang="en-GB" sz="800">
                  <a:solidFill>
                    <a:schemeClr val="tx1"/>
                  </a:solidFill>
                </a:rPr>
                <a:t>| I care about other people’s ideas and opinions and interact with them positively and responsibly both in person and online.</a:t>
              </a:r>
            </a:p>
            <a:p>
              <a:pPr marL="171450" indent="-171450">
                <a:buFont typeface="Arial" panose="020B0604020202020204" pitchFamily="34" charset="0"/>
                <a:buChar char="•"/>
              </a:pPr>
              <a:r>
                <a:rPr lang="en-GB" sz="800" b="1">
                  <a:solidFill>
                    <a:schemeClr val="tx1"/>
                  </a:solidFill>
                </a:rPr>
                <a:t>Year 7-9</a:t>
              </a:r>
              <a:r>
                <a:rPr lang="en-GB" sz="800">
                  <a:solidFill>
                    <a:schemeClr val="tx1"/>
                  </a:solidFill>
                </a:rPr>
                <a:t> | I build trusting relationships with diverse peers and adults through collaboration and communication.</a:t>
              </a:r>
            </a:p>
            <a:p>
              <a:pPr marL="171450" indent="-171450">
                <a:buFont typeface="Arial" panose="020B0604020202020204" pitchFamily="34" charset="0"/>
                <a:buChar char="•"/>
              </a:pPr>
              <a:r>
                <a:rPr lang="en-GB" sz="800" b="1">
                  <a:solidFill>
                    <a:schemeClr val="tx1"/>
                  </a:solidFill>
                </a:rPr>
                <a:t>Year 10-13</a:t>
              </a:r>
              <a:r>
                <a:rPr lang="en-GB" sz="800">
                  <a:solidFill>
                    <a:schemeClr val="tx1"/>
                  </a:solidFill>
                </a:rPr>
                <a:t> | I am empathetic.  I maintain healthy and mature relationships with my peers and my community.</a:t>
              </a:r>
              <a:endParaRPr lang="en-GB" sz="800" b="1">
                <a:solidFill>
                  <a:schemeClr val="tx1"/>
                </a:solidFill>
              </a:endParaRPr>
            </a:p>
          </p:txBody>
        </p:sp>
        <p:sp>
          <p:nvSpPr>
            <p:cNvPr id="9" name="Rectangle: Rounded Corners 8">
              <a:extLst>
                <a:ext uri="{FF2B5EF4-FFF2-40B4-BE49-F238E27FC236}">
                  <a16:creationId xmlns:a16="http://schemas.microsoft.com/office/drawing/2014/main" id="{7EA58546-72C1-11A5-52EE-440A3361200E}"/>
                </a:ext>
              </a:extLst>
            </p:cNvPr>
            <p:cNvSpPr/>
            <p:nvPr/>
          </p:nvSpPr>
          <p:spPr>
            <a:xfrm>
              <a:off x="203365" y="4821085"/>
              <a:ext cx="4185022"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Cultural Responsiveness</a:t>
              </a:r>
            </a:p>
            <a:p>
              <a:pPr marL="171450" indent="-171450">
                <a:buFont typeface="Arial" panose="020B0604020202020204" pitchFamily="34" charset="0"/>
                <a:buChar char="•"/>
              </a:pPr>
              <a:r>
                <a:rPr lang="en-GB" sz="800" b="1">
                  <a:solidFill>
                    <a:schemeClr val="tx1"/>
                  </a:solidFill>
                </a:rPr>
                <a:t>Year 1-3 </a:t>
              </a:r>
              <a:r>
                <a:rPr lang="en-GB" sz="800">
                  <a:solidFill>
                    <a:schemeClr val="tx1"/>
                  </a:solidFill>
                </a:rPr>
                <a:t>| I value the uniqueness of each person and learn from my own experiences and the experiences of others.</a:t>
              </a:r>
            </a:p>
            <a:p>
              <a:pPr marL="171450" indent="-171450">
                <a:buFont typeface="Arial" panose="020B0604020202020204" pitchFamily="34" charset="0"/>
                <a:buChar char="•"/>
              </a:pPr>
              <a:r>
                <a:rPr lang="en-GB" sz="800" b="1">
                  <a:solidFill>
                    <a:schemeClr val="tx1"/>
                  </a:solidFill>
                </a:rPr>
                <a:t>Year 4-6 </a:t>
              </a:r>
              <a:r>
                <a:rPr lang="en-GB" sz="800">
                  <a:solidFill>
                    <a:schemeClr val="tx1"/>
                  </a:solidFill>
                </a:rPr>
                <a:t>| I engage in difficult conversations, respect cultural differences, and seek diverse opinions.</a:t>
              </a:r>
            </a:p>
            <a:p>
              <a:pPr marL="171450" indent="-171450">
                <a:buFont typeface="Arial" panose="020B0604020202020204" pitchFamily="34" charset="0"/>
                <a:buChar char="•"/>
              </a:pPr>
              <a:r>
                <a:rPr lang="en-GB" sz="800" b="1">
                  <a:solidFill>
                    <a:schemeClr val="tx1"/>
                  </a:solidFill>
                </a:rPr>
                <a:t>Year 7-9</a:t>
              </a:r>
              <a:r>
                <a:rPr lang="en-GB" sz="800">
                  <a:solidFill>
                    <a:schemeClr val="tx1"/>
                  </a:solidFill>
                </a:rPr>
                <a:t> | I demonstrate respect for diverse people and perspectives.</a:t>
              </a:r>
            </a:p>
            <a:p>
              <a:pPr marL="171450" indent="-171450">
                <a:buFont typeface="Arial" panose="020B0604020202020204" pitchFamily="34" charset="0"/>
                <a:buChar char="•"/>
              </a:pPr>
              <a:r>
                <a:rPr lang="en-GB" sz="800" b="1">
                  <a:solidFill>
                    <a:schemeClr val="tx1"/>
                  </a:solidFill>
                </a:rPr>
                <a:t>Year 10-13</a:t>
              </a:r>
              <a:r>
                <a:rPr lang="en-GB" sz="800">
                  <a:solidFill>
                    <a:schemeClr val="tx1"/>
                  </a:solidFill>
                </a:rPr>
                <a:t> | I actively seek multiple perspectives.  I challenge inequity when I see it because I understand the dynamics of bias, power, and privilege.</a:t>
              </a:r>
              <a:endParaRPr lang="en-GB" sz="800" b="1">
                <a:solidFill>
                  <a:schemeClr val="tx1"/>
                </a:solidFill>
              </a:endParaRPr>
            </a:p>
          </p:txBody>
        </p:sp>
        <p:sp>
          <p:nvSpPr>
            <p:cNvPr id="10" name="Rectangle: Rounded Corners 9">
              <a:extLst>
                <a:ext uri="{FF2B5EF4-FFF2-40B4-BE49-F238E27FC236}">
                  <a16:creationId xmlns:a16="http://schemas.microsoft.com/office/drawing/2014/main" id="{10D80009-9F68-E9EC-54E9-F7A58EAF6164}"/>
                </a:ext>
              </a:extLst>
            </p:cNvPr>
            <p:cNvSpPr/>
            <p:nvPr/>
          </p:nvSpPr>
          <p:spPr>
            <a:xfrm>
              <a:off x="203364" y="6408050"/>
              <a:ext cx="4185023"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Voice and Agency</a:t>
              </a:r>
            </a:p>
            <a:p>
              <a:pPr marL="171450" indent="-171450">
                <a:buFont typeface="Arial" panose="020B0604020202020204" pitchFamily="34" charset="0"/>
                <a:buChar char="•"/>
              </a:pPr>
              <a:r>
                <a:rPr lang="en-GB" sz="800" b="1">
                  <a:solidFill>
                    <a:schemeClr val="tx1"/>
                  </a:solidFill>
                </a:rPr>
                <a:t>Year 1-3 </a:t>
              </a:r>
              <a:r>
                <a:rPr lang="en-GB" sz="800">
                  <a:solidFill>
                    <a:schemeClr val="tx1"/>
                  </a:solidFill>
                </a:rPr>
                <a:t>| I know how and when to share my ideas because I know my voice can change things.</a:t>
              </a:r>
            </a:p>
            <a:p>
              <a:pPr marL="171450" indent="-171450">
                <a:buFont typeface="Arial" panose="020B0604020202020204" pitchFamily="34" charset="0"/>
                <a:buChar char="•"/>
              </a:pPr>
              <a:r>
                <a:rPr lang="en-GB" sz="800" b="1">
                  <a:solidFill>
                    <a:schemeClr val="tx1"/>
                  </a:solidFill>
                </a:rPr>
                <a:t>Year 4-6 </a:t>
              </a:r>
              <a:r>
                <a:rPr lang="en-GB" sz="800">
                  <a:solidFill>
                    <a:schemeClr val="tx1"/>
                  </a:solidFill>
                </a:rPr>
                <a:t>| I am confident in expressing my own opinion and respecting the ideas of others.</a:t>
              </a:r>
            </a:p>
            <a:p>
              <a:pPr marL="171450" indent="-171450">
                <a:buFont typeface="Arial" panose="020B0604020202020204" pitchFamily="34" charset="0"/>
                <a:buChar char="•"/>
              </a:pPr>
              <a:r>
                <a:rPr lang="en-GB" sz="800" b="1">
                  <a:solidFill>
                    <a:schemeClr val="tx1"/>
                  </a:solidFill>
                </a:rPr>
                <a:t>Year 7-9</a:t>
              </a:r>
              <a:r>
                <a:rPr lang="en-GB" sz="800">
                  <a:solidFill>
                    <a:schemeClr val="tx1"/>
                  </a:solidFill>
                </a:rPr>
                <a:t> | I confidently express myself in a way that is unique to me and effective in communicating my knowledge, opinions, and ideas to different audiences.</a:t>
              </a:r>
            </a:p>
            <a:p>
              <a:pPr marL="171450" indent="-171450">
                <a:buFont typeface="Arial" panose="020B0604020202020204" pitchFamily="34" charset="0"/>
                <a:buChar char="•"/>
              </a:pPr>
              <a:r>
                <a:rPr lang="en-GB" sz="800" b="1">
                  <a:solidFill>
                    <a:schemeClr val="tx1"/>
                  </a:solidFill>
                </a:rPr>
                <a:t>Year 10-13</a:t>
              </a:r>
              <a:r>
                <a:rPr lang="en-GB" sz="800">
                  <a:solidFill>
                    <a:schemeClr val="tx1"/>
                  </a:solidFill>
                </a:rPr>
                <a:t> | I have the self-confidence to speak my mind, the agency to make informed decisions, and the leadership to collaborate with others to solve problems and take action.</a:t>
              </a:r>
              <a:endParaRPr lang="en-GB" sz="800" b="1">
                <a:solidFill>
                  <a:schemeClr val="tx1"/>
                </a:solidFill>
              </a:endParaRPr>
            </a:p>
          </p:txBody>
        </p:sp>
        <p:sp>
          <p:nvSpPr>
            <p:cNvPr id="11" name="Rectangle: Rounded Corners 10">
              <a:extLst>
                <a:ext uri="{FF2B5EF4-FFF2-40B4-BE49-F238E27FC236}">
                  <a16:creationId xmlns:a16="http://schemas.microsoft.com/office/drawing/2014/main" id="{C72C035B-7B33-326F-AE0A-379484473F12}"/>
                </a:ext>
              </a:extLst>
            </p:cNvPr>
            <p:cNvSpPr/>
            <p:nvPr/>
          </p:nvSpPr>
          <p:spPr>
            <a:xfrm>
              <a:off x="203364" y="7987541"/>
              <a:ext cx="4185025" cy="149949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Growth Mindset</a:t>
              </a:r>
            </a:p>
            <a:p>
              <a:pPr marL="171450" indent="-171450">
                <a:buFont typeface="Arial" panose="020B0604020202020204" pitchFamily="34" charset="0"/>
                <a:buChar char="•"/>
              </a:pPr>
              <a:r>
                <a:rPr lang="en-GB" sz="800" b="1">
                  <a:solidFill>
                    <a:schemeClr val="tx1"/>
                  </a:solidFill>
                </a:rPr>
                <a:t>Year 1-3 </a:t>
              </a:r>
              <a:r>
                <a:rPr lang="en-GB" sz="800">
                  <a:solidFill>
                    <a:schemeClr val="tx1"/>
                  </a:solidFill>
                </a:rPr>
                <a:t>| I am in charge of myself. I am excited about taking risks and following my own curiosity to learn new things.</a:t>
              </a:r>
            </a:p>
            <a:p>
              <a:pPr marL="171450" indent="-171450">
                <a:buFont typeface="Arial" panose="020B0604020202020204" pitchFamily="34" charset="0"/>
                <a:buChar char="•"/>
              </a:pPr>
              <a:r>
                <a:rPr lang="en-GB" sz="800" b="1">
                  <a:solidFill>
                    <a:schemeClr val="tx1"/>
                  </a:solidFill>
                </a:rPr>
                <a:t>Year 4-6 </a:t>
              </a:r>
              <a:r>
                <a:rPr lang="en-GB" sz="800">
                  <a:solidFill>
                    <a:schemeClr val="tx1"/>
                  </a:solidFill>
                </a:rPr>
                <a:t>| I am willing to fail, learn from failure, and change my mind when I learn new information.</a:t>
              </a:r>
            </a:p>
            <a:p>
              <a:pPr marL="171450" indent="-171450">
                <a:buFont typeface="Arial" panose="020B0604020202020204" pitchFamily="34" charset="0"/>
                <a:buChar char="•"/>
              </a:pPr>
              <a:r>
                <a:rPr lang="en-GB" sz="800" b="1">
                  <a:solidFill>
                    <a:schemeClr val="tx1"/>
                  </a:solidFill>
                </a:rPr>
                <a:t>Year 7-9</a:t>
              </a:r>
              <a:r>
                <a:rPr lang="en-GB" sz="800">
                  <a:solidFill>
                    <a:schemeClr val="tx1"/>
                  </a:solidFill>
                </a:rPr>
                <a:t> | I am persistent and keep learning.  I explore opportunities to prepare for the future.</a:t>
              </a:r>
            </a:p>
            <a:p>
              <a:pPr marL="171450" indent="-171450">
                <a:buFont typeface="Arial" panose="020B0604020202020204" pitchFamily="34" charset="0"/>
                <a:buChar char="•"/>
              </a:pPr>
              <a:r>
                <a:rPr lang="en-GB" sz="800" b="1">
                  <a:solidFill>
                    <a:schemeClr val="tx1"/>
                  </a:solidFill>
                </a:rPr>
                <a:t>Year 10-13</a:t>
              </a:r>
              <a:r>
                <a:rPr lang="en-GB" sz="800">
                  <a:solidFill>
                    <a:schemeClr val="tx1"/>
                  </a:solidFill>
                </a:rPr>
                <a:t> | I am receptive to new ideas and see mistakes and challenges to my own assumptions as new opportunities to learn.  I use information and technology to address personal issues and investigate opportunities for the future.</a:t>
              </a:r>
              <a:endParaRPr lang="en-GB" sz="800" b="1">
                <a:solidFill>
                  <a:schemeClr val="tx1"/>
                </a:solidFill>
              </a:endParaRPr>
            </a:p>
          </p:txBody>
        </p:sp>
      </p:grpSp>
      <p:sp>
        <p:nvSpPr>
          <p:cNvPr id="12" name="Rectangle: Rounded Corners 11">
            <a:extLst>
              <a:ext uri="{FF2B5EF4-FFF2-40B4-BE49-F238E27FC236}">
                <a16:creationId xmlns:a16="http://schemas.microsoft.com/office/drawing/2014/main" id="{762048FE-A59D-747D-AC05-8D1C9E1AC27D}"/>
              </a:ext>
            </a:extLst>
          </p:cNvPr>
          <p:cNvSpPr/>
          <p:nvPr/>
        </p:nvSpPr>
        <p:spPr>
          <a:xfrm>
            <a:off x="8636462" y="3309470"/>
            <a:ext cx="3961772" cy="415375"/>
          </a:xfrm>
          <a:prstGeom prst="roundRect">
            <a:avLst/>
          </a:prstGeom>
          <a:solidFill>
            <a:srgbClr val="E8505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Ethos</a:t>
            </a:r>
          </a:p>
          <a:p>
            <a:r>
              <a:rPr lang="en-GB" sz="800" dirty="0">
                <a:solidFill>
                  <a:schemeClr val="tx1"/>
                </a:solidFill>
              </a:rPr>
              <a:t>The motto of Blanchelande College is ‘Semper Fidelis’ meaning ‘Always Faithful’.</a:t>
            </a:r>
          </a:p>
        </p:txBody>
      </p:sp>
      <p:sp>
        <p:nvSpPr>
          <p:cNvPr id="13" name="Rectangle: Rounded Corners 12">
            <a:extLst>
              <a:ext uri="{FF2B5EF4-FFF2-40B4-BE49-F238E27FC236}">
                <a16:creationId xmlns:a16="http://schemas.microsoft.com/office/drawing/2014/main" id="{0F2CF0BB-9A02-55ED-1802-E6C86FB6D789}"/>
              </a:ext>
            </a:extLst>
          </p:cNvPr>
          <p:cNvSpPr/>
          <p:nvPr/>
        </p:nvSpPr>
        <p:spPr>
          <a:xfrm>
            <a:off x="8636462" y="3792246"/>
            <a:ext cx="3961772" cy="508250"/>
          </a:xfrm>
          <a:prstGeom prst="roundRect">
            <a:avLst/>
          </a:prstGeom>
          <a:solidFill>
            <a:srgbClr val="E8505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Mission</a:t>
            </a:r>
            <a:endParaRPr lang="en-GB" sz="800" dirty="0">
              <a:solidFill>
                <a:schemeClr val="tx1"/>
              </a:solidFill>
            </a:endParaRPr>
          </a:p>
          <a:p>
            <a:r>
              <a:rPr lang="en-GB" sz="800" dirty="0">
                <a:solidFill>
                  <a:schemeClr val="tx1"/>
                </a:solidFill>
              </a:rPr>
              <a:t>Blanchelande College, as a Catholic school, seeks to be a family always faithful to the example of Our Lord Jesus Christ, learning to become all that God wants us to be.</a:t>
            </a:r>
          </a:p>
        </p:txBody>
      </p:sp>
      <p:sp>
        <p:nvSpPr>
          <p:cNvPr id="15" name="Rectangle: Rounded Corners 14">
            <a:extLst>
              <a:ext uri="{FF2B5EF4-FFF2-40B4-BE49-F238E27FC236}">
                <a16:creationId xmlns:a16="http://schemas.microsoft.com/office/drawing/2014/main" id="{17AA4324-259C-B488-EFA1-AAFAD1C12A58}"/>
              </a:ext>
            </a:extLst>
          </p:cNvPr>
          <p:cNvSpPr/>
          <p:nvPr/>
        </p:nvSpPr>
        <p:spPr>
          <a:xfrm>
            <a:off x="8636456" y="4769620"/>
            <a:ext cx="3961776"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1. </a:t>
            </a:r>
            <a:r>
              <a:rPr lang="en-GB" sz="800">
                <a:solidFill>
                  <a:schemeClr val="tx1"/>
                </a:solidFill>
              </a:rPr>
              <a:t>That the Blanchelande family experiences a safe environment where each young person flourishes.</a:t>
            </a:r>
          </a:p>
        </p:txBody>
      </p:sp>
      <p:sp>
        <p:nvSpPr>
          <p:cNvPr id="16" name="Rectangle: Rounded Corners 15">
            <a:extLst>
              <a:ext uri="{FF2B5EF4-FFF2-40B4-BE49-F238E27FC236}">
                <a16:creationId xmlns:a16="http://schemas.microsoft.com/office/drawing/2014/main" id="{0905A19C-6BBA-5EBF-85F7-DB78D4EABE58}"/>
              </a:ext>
            </a:extLst>
          </p:cNvPr>
          <p:cNvSpPr/>
          <p:nvPr/>
        </p:nvSpPr>
        <p:spPr>
          <a:xfrm>
            <a:off x="8636458" y="5168610"/>
            <a:ext cx="3961776"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2. </a:t>
            </a:r>
            <a:r>
              <a:rPr lang="en-GB" sz="800">
                <a:solidFill>
                  <a:schemeClr val="tx1"/>
                </a:solidFill>
              </a:rPr>
              <a:t>That, by fostering their gifts and talents, each pupil develops their personal vocation.</a:t>
            </a:r>
          </a:p>
        </p:txBody>
      </p:sp>
      <p:sp>
        <p:nvSpPr>
          <p:cNvPr id="17" name="Rectangle: Rounded Corners 16">
            <a:extLst>
              <a:ext uri="{FF2B5EF4-FFF2-40B4-BE49-F238E27FC236}">
                <a16:creationId xmlns:a16="http://schemas.microsoft.com/office/drawing/2014/main" id="{E76918B6-7B55-4592-5B64-8EA7FDED7D54}"/>
              </a:ext>
            </a:extLst>
          </p:cNvPr>
          <p:cNvSpPr/>
          <p:nvPr/>
        </p:nvSpPr>
        <p:spPr>
          <a:xfrm>
            <a:off x="8636458" y="5572158"/>
            <a:ext cx="3961776"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3. </a:t>
            </a:r>
            <a:r>
              <a:rPr lang="en-GB" sz="800" dirty="0">
                <a:solidFill>
                  <a:schemeClr val="tx1"/>
                </a:solidFill>
              </a:rPr>
              <a:t>That the intellectual life of inquiry is directed by the search for truth, beauty and goodness.</a:t>
            </a:r>
          </a:p>
        </p:txBody>
      </p:sp>
      <p:sp>
        <p:nvSpPr>
          <p:cNvPr id="18" name="Rectangle: Rounded Corners 17">
            <a:extLst>
              <a:ext uri="{FF2B5EF4-FFF2-40B4-BE49-F238E27FC236}">
                <a16:creationId xmlns:a16="http://schemas.microsoft.com/office/drawing/2014/main" id="{4FD76E58-3D10-5E44-05F7-FE8BADD92A76}"/>
              </a:ext>
            </a:extLst>
          </p:cNvPr>
          <p:cNvSpPr/>
          <p:nvPr/>
        </p:nvSpPr>
        <p:spPr>
          <a:xfrm>
            <a:off x="8636458" y="5971148"/>
            <a:ext cx="3961774"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4. </a:t>
            </a:r>
            <a:r>
              <a:rPr lang="en-GB" sz="800">
                <a:solidFill>
                  <a:schemeClr val="tx1"/>
                </a:solidFill>
              </a:rPr>
              <a:t>That pupils learn to communicate with accuracy, logic and style.</a:t>
            </a:r>
          </a:p>
        </p:txBody>
      </p:sp>
      <p:sp>
        <p:nvSpPr>
          <p:cNvPr id="19" name="Rectangle: Rounded Corners 18">
            <a:extLst>
              <a:ext uri="{FF2B5EF4-FFF2-40B4-BE49-F238E27FC236}">
                <a16:creationId xmlns:a16="http://schemas.microsoft.com/office/drawing/2014/main" id="{3BAB7049-6F6F-319A-0E99-E88DE8FF0FB1}"/>
              </a:ext>
            </a:extLst>
          </p:cNvPr>
          <p:cNvSpPr/>
          <p:nvPr/>
        </p:nvSpPr>
        <p:spPr>
          <a:xfrm>
            <a:off x="8636458" y="6370138"/>
            <a:ext cx="3961774"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5. </a:t>
            </a:r>
            <a:r>
              <a:rPr lang="en-GB" sz="800">
                <a:solidFill>
                  <a:schemeClr val="tx1"/>
                </a:solidFill>
              </a:rPr>
              <a:t>That pupils engage in service and charity, helping others and preserving God’s creation.</a:t>
            </a:r>
          </a:p>
        </p:txBody>
      </p:sp>
      <p:sp>
        <p:nvSpPr>
          <p:cNvPr id="20" name="Rectangle: Rounded Corners 19">
            <a:extLst>
              <a:ext uri="{FF2B5EF4-FFF2-40B4-BE49-F238E27FC236}">
                <a16:creationId xmlns:a16="http://schemas.microsoft.com/office/drawing/2014/main" id="{783C75D0-C120-949C-BB62-6599D9EC3E72}"/>
              </a:ext>
            </a:extLst>
          </p:cNvPr>
          <p:cNvSpPr/>
          <p:nvPr/>
        </p:nvSpPr>
        <p:spPr>
          <a:xfrm>
            <a:off x="8636458" y="6769128"/>
            <a:ext cx="3961774"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6.</a:t>
            </a:r>
            <a:r>
              <a:rPr lang="en-GB" sz="800">
                <a:solidFill>
                  <a:schemeClr val="tx1"/>
                </a:solidFill>
              </a:rPr>
              <a:t> That pupils extend their cultural horizons and have opportunities to experience and participate in the arts.</a:t>
            </a:r>
            <a:r>
              <a:rPr lang="en-GB" sz="800" b="1">
                <a:solidFill>
                  <a:schemeClr val="tx1"/>
                </a:solidFill>
              </a:rPr>
              <a:t> </a:t>
            </a:r>
            <a:endParaRPr lang="en-GB" sz="800">
              <a:solidFill>
                <a:schemeClr val="tx1"/>
              </a:solidFill>
            </a:endParaRPr>
          </a:p>
        </p:txBody>
      </p:sp>
      <p:sp>
        <p:nvSpPr>
          <p:cNvPr id="21" name="Rectangle: Rounded Corners 20">
            <a:extLst>
              <a:ext uri="{FF2B5EF4-FFF2-40B4-BE49-F238E27FC236}">
                <a16:creationId xmlns:a16="http://schemas.microsoft.com/office/drawing/2014/main" id="{0F15DF64-A9D1-551A-06C9-EC7D244971AF}"/>
              </a:ext>
            </a:extLst>
          </p:cNvPr>
          <p:cNvSpPr/>
          <p:nvPr/>
        </p:nvSpPr>
        <p:spPr>
          <a:xfrm>
            <a:off x="8636458" y="7168118"/>
            <a:ext cx="3961774"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7. </a:t>
            </a:r>
            <a:r>
              <a:rPr lang="en-GB" sz="800">
                <a:solidFill>
                  <a:schemeClr val="tx1"/>
                </a:solidFill>
              </a:rPr>
              <a:t>That pupils nurture their health, growing in endeavour and enjoyment of true leisure.</a:t>
            </a:r>
          </a:p>
        </p:txBody>
      </p:sp>
      <p:sp>
        <p:nvSpPr>
          <p:cNvPr id="22" name="Rectangle: Rounded Corners 21">
            <a:extLst>
              <a:ext uri="{FF2B5EF4-FFF2-40B4-BE49-F238E27FC236}">
                <a16:creationId xmlns:a16="http://schemas.microsoft.com/office/drawing/2014/main" id="{DC7D2916-8047-AAE7-485F-1696B58FF876}"/>
              </a:ext>
            </a:extLst>
          </p:cNvPr>
          <p:cNvSpPr/>
          <p:nvPr/>
        </p:nvSpPr>
        <p:spPr>
          <a:xfrm>
            <a:off x="8636456" y="7567108"/>
            <a:ext cx="3961773" cy="312943"/>
          </a:xfrm>
          <a:prstGeom prst="round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Three Rules for Life </a:t>
            </a:r>
            <a:endParaRPr lang="en-GB" sz="800">
              <a:solidFill>
                <a:schemeClr val="tx1"/>
              </a:solidFill>
            </a:endParaRPr>
          </a:p>
        </p:txBody>
      </p:sp>
      <p:sp>
        <p:nvSpPr>
          <p:cNvPr id="23" name="Rectangle: Rounded Corners 22">
            <a:extLst>
              <a:ext uri="{FF2B5EF4-FFF2-40B4-BE49-F238E27FC236}">
                <a16:creationId xmlns:a16="http://schemas.microsoft.com/office/drawing/2014/main" id="{CD725101-FFA9-1493-8E22-E63019C6C718}"/>
              </a:ext>
            </a:extLst>
          </p:cNvPr>
          <p:cNvSpPr/>
          <p:nvPr/>
        </p:nvSpPr>
        <p:spPr>
          <a:xfrm>
            <a:off x="8636457" y="7968486"/>
            <a:ext cx="3961772"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1. </a:t>
            </a:r>
            <a:r>
              <a:rPr lang="en-GB" sz="800">
                <a:solidFill>
                  <a:schemeClr val="tx1"/>
                </a:solidFill>
              </a:rPr>
              <a:t>Use your talents to pursue what is good.</a:t>
            </a:r>
          </a:p>
        </p:txBody>
      </p:sp>
      <p:sp>
        <p:nvSpPr>
          <p:cNvPr id="24" name="Rectangle: Rounded Corners 23">
            <a:extLst>
              <a:ext uri="{FF2B5EF4-FFF2-40B4-BE49-F238E27FC236}">
                <a16:creationId xmlns:a16="http://schemas.microsoft.com/office/drawing/2014/main" id="{ECF2567C-C6CC-8B2A-E96F-683B4D77769B}"/>
              </a:ext>
            </a:extLst>
          </p:cNvPr>
          <p:cNvSpPr/>
          <p:nvPr/>
        </p:nvSpPr>
        <p:spPr>
          <a:xfrm>
            <a:off x="8636457" y="8372379"/>
            <a:ext cx="3961771"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2.</a:t>
            </a:r>
            <a:r>
              <a:rPr lang="en-GB" sz="800">
                <a:solidFill>
                  <a:schemeClr val="tx1"/>
                </a:solidFill>
              </a:rPr>
              <a:t> Treat other people as you would like them to treat you.</a:t>
            </a:r>
          </a:p>
        </p:txBody>
      </p:sp>
      <p:sp>
        <p:nvSpPr>
          <p:cNvPr id="361" name="TextBox 360">
            <a:extLst>
              <a:ext uri="{FF2B5EF4-FFF2-40B4-BE49-F238E27FC236}">
                <a16:creationId xmlns:a16="http://schemas.microsoft.com/office/drawing/2014/main" id="{27580D9B-756A-77D4-F138-4C0315753609}"/>
              </a:ext>
            </a:extLst>
          </p:cNvPr>
          <p:cNvSpPr txBox="1"/>
          <p:nvPr/>
        </p:nvSpPr>
        <p:spPr>
          <a:xfrm>
            <a:off x="5368975" y="318692"/>
            <a:ext cx="3204424" cy="1477328"/>
          </a:xfrm>
          <a:prstGeom prst="rect">
            <a:avLst/>
          </a:prstGeom>
          <a:noFill/>
        </p:spPr>
        <p:txBody>
          <a:bodyPr wrap="square" rtlCol="0">
            <a:spAutoFit/>
          </a:bodyPr>
          <a:lstStyle/>
          <a:p>
            <a:pPr algn="ctr"/>
            <a:r>
              <a:rPr lang="en-GB" b="1" dirty="0">
                <a:solidFill>
                  <a:srgbClr val="E85051"/>
                </a:solidFill>
                <a:latin typeface="Aptos Display" panose="020B0004020202020204" pitchFamily="34" charset="0"/>
              </a:rPr>
              <a:t>Mapping FOSIL Portrait Attributes of an Engaged and Empowered Inquirer to Blanchelande Aims Through Heroic Inquiry</a:t>
            </a:r>
          </a:p>
        </p:txBody>
      </p:sp>
      <p:sp>
        <p:nvSpPr>
          <p:cNvPr id="64" name="Rectangle: Rounded Corners 63">
            <a:extLst>
              <a:ext uri="{FF2B5EF4-FFF2-40B4-BE49-F238E27FC236}">
                <a16:creationId xmlns:a16="http://schemas.microsoft.com/office/drawing/2014/main" id="{A097E622-A890-B3A9-26A9-B9DEE0360326}"/>
              </a:ext>
            </a:extLst>
          </p:cNvPr>
          <p:cNvSpPr/>
          <p:nvPr/>
        </p:nvSpPr>
        <p:spPr>
          <a:xfrm>
            <a:off x="8636457" y="8771369"/>
            <a:ext cx="3961771" cy="31294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3</a:t>
            </a:r>
            <a:r>
              <a:rPr lang="en-GB" sz="800">
                <a:solidFill>
                  <a:schemeClr val="tx1"/>
                </a:solidFill>
              </a:rPr>
              <a:t>. Be tolerant and open to respectful debate.</a:t>
            </a:r>
          </a:p>
        </p:txBody>
      </p:sp>
      <p:sp>
        <p:nvSpPr>
          <p:cNvPr id="65" name="Rectangle: Rounded Corners 64">
            <a:extLst>
              <a:ext uri="{FF2B5EF4-FFF2-40B4-BE49-F238E27FC236}">
                <a16:creationId xmlns:a16="http://schemas.microsoft.com/office/drawing/2014/main" id="{1ACD061E-6D66-3B8B-3633-8CABA8F154BE}"/>
              </a:ext>
            </a:extLst>
          </p:cNvPr>
          <p:cNvSpPr/>
          <p:nvPr/>
        </p:nvSpPr>
        <p:spPr>
          <a:xfrm>
            <a:off x="8636456" y="4367897"/>
            <a:ext cx="3961773" cy="312943"/>
          </a:xfrm>
          <a:prstGeom prst="round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a:solidFill>
                  <a:schemeClr val="tx1"/>
                </a:solidFill>
              </a:rPr>
              <a:t>Aims</a:t>
            </a:r>
            <a:endParaRPr lang="en-GB" sz="800">
              <a:solidFill>
                <a:schemeClr val="tx1"/>
              </a:solidFill>
            </a:endParaRPr>
          </a:p>
        </p:txBody>
      </p:sp>
      <p:sp>
        <p:nvSpPr>
          <p:cNvPr id="66" name="Rectangle: Rounded Corners 65">
            <a:extLst>
              <a:ext uri="{FF2B5EF4-FFF2-40B4-BE49-F238E27FC236}">
                <a16:creationId xmlns:a16="http://schemas.microsoft.com/office/drawing/2014/main" id="{FF4CAB5D-63F0-D9AE-ECAD-CCAE38BE0D98}"/>
              </a:ext>
            </a:extLst>
          </p:cNvPr>
          <p:cNvSpPr/>
          <p:nvPr/>
        </p:nvSpPr>
        <p:spPr>
          <a:xfrm>
            <a:off x="8636457" y="9174092"/>
            <a:ext cx="3961771" cy="312943"/>
          </a:xfrm>
          <a:prstGeom prst="roundRect">
            <a:avLst/>
          </a:prstGeom>
          <a:solidFill>
            <a:srgbClr val="E85051">
              <a:alpha val="4980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a:solidFill>
                  <a:schemeClr val="tx1"/>
                </a:solidFill>
              </a:rPr>
              <a:t>‘Lord, help me to grow into the person you have made me to become.’</a:t>
            </a:r>
          </a:p>
        </p:txBody>
      </p:sp>
      <p:grpSp>
        <p:nvGrpSpPr>
          <p:cNvPr id="39" name="Group 38">
            <a:extLst>
              <a:ext uri="{FF2B5EF4-FFF2-40B4-BE49-F238E27FC236}">
                <a16:creationId xmlns:a16="http://schemas.microsoft.com/office/drawing/2014/main" id="{D87780D2-151D-EB46-08CC-1DD707F6E35E}"/>
              </a:ext>
            </a:extLst>
          </p:cNvPr>
          <p:cNvGrpSpPr/>
          <p:nvPr/>
        </p:nvGrpSpPr>
        <p:grpSpPr>
          <a:xfrm>
            <a:off x="4388383" y="863242"/>
            <a:ext cx="4248073" cy="7874046"/>
            <a:chOff x="4388383" y="863242"/>
            <a:chExt cx="4248073" cy="7874046"/>
          </a:xfrm>
        </p:grpSpPr>
        <p:cxnSp>
          <p:nvCxnSpPr>
            <p:cNvPr id="3" name="Straight Connector 2">
              <a:extLst>
                <a:ext uri="{FF2B5EF4-FFF2-40B4-BE49-F238E27FC236}">
                  <a16:creationId xmlns:a16="http://schemas.microsoft.com/office/drawing/2014/main" id="{32AE875B-BE23-679C-267D-EDF9CF33EAFF}"/>
                </a:ext>
              </a:extLst>
            </p:cNvPr>
            <p:cNvCxnSpPr>
              <a:stCxn id="15" idx="1"/>
              <a:endCxn id="7" idx="3"/>
            </p:cNvCxnSpPr>
            <p:nvPr/>
          </p:nvCxnSpPr>
          <p:spPr>
            <a:xfrm flipH="1" flipV="1">
              <a:off x="4388383" y="2434618"/>
              <a:ext cx="4248073" cy="2491474"/>
            </a:xfrm>
            <a:prstGeom prst="line">
              <a:avLst/>
            </a:prstGeom>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7E7DDF2F-8B5B-F10F-DB4C-B4C8B4E23E30}"/>
                </a:ext>
              </a:extLst>
            </p:cNvPr>
            <p:cNvCxnSpPr>
              <a:stCxn id="15" idx="1"/>
              <a:endCxn id="8" idx="3"/>
            </p:cNvCxnSpPr>
            <p:nvPr/>
          </p:nvCxnSpPr>
          <p:spPr>
            <a:xfrm flipH="1" flipV="1">
              <a:off x="4388385" y="4002725"/>
              <a:ext cx="4248071" cy="923367"/>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06DDECA9-5D25-BE73-53DC-83778242A3A3}"/>
                </a:ext>
              </a:extLst>
            </p:cNvPr>
            <p:cNvCxnSpPr>
              <a:stCxn id="15" idx="1"/>
              <a:endCxn id="9" idx="3"/>
            </p:cNvCxnSpPr>
            <p:nvPr/>
          </p:nvCxnSpPr>
          <p:spPr>
            <a:xfrm flipH="1">
              <a:off x="4388387" y="4926092"/>
              <a:ext cx="4248069" cy="644740"/>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80DEFA5-E594-33D5-A603-4159A063E878}"/>
                </a:ext>
              </a:extLst>
            </p:cNvPr>
            <p:cNvCxnSpPr>
              <a:stCxn id="15" idx="1"/>
              <a:endCxn id="10" idx="3"/>
            </p:cNvCxnSpPr>
            <p:nvPr/>
          </p:nvCxnSpPr>
          <p:spPr>
            <a:xfrm flipH="1">
              <a:off x="4388387" y="4926092"/>
              <a:ext cx="4248069" cy="2231705"/>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67AABBC1-8F09-F75D-9FA0-480DD59BE1F0}"/>
                </a:ext>
              </a:extLst>
            </p:cNvPr>
            <p:cNvCxnSpPr>
              <a:stCxn id="15" idx="1"/>
              <a:endCxn id="11" idx="3"/>
            </p:cNvCxnSpPr>
            <p:nvPr/>
          </p:nvCxnSpPr>
          <p:spPr>
            <a:xfrm flipH="1">
              <a:off x="4388389" y="4926092"/>
              <a:ext cx="4248067" cy="3811196"/>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0025458-BCAE-4DF2-3EB3-54F1C64B7CD9}"/>
                </a:ext>
              </a:extLst>
            </p:cNvPr>
            <p:cNvCxnSpPr>
              <a:stCxn id="15" idx="1"/>
              <a:endCxn id="6" idx="3"/>
            </p:cNvCxnSpPr>
            <p:nvPr/>
          </p:nvCxnSpPr>
          <p:spPr>
            <a:xfrm flipH="1" flipV="1">
              <a:off x="4388383" y="863242"/>
              <a:ext cx="4248073" cy="4062850"/>
            </a:xfrm>
            <a:prstGeom prst="line">
              <a:avLst/>
            </a:prstGeom>
            <a:ln/>
          </p:spPr>
          <p:style>
            <a:lnRef idx="2">
              <a:schemeClr val="dk1"/>
            </a:lnRef>
            <a:fillRef idx="0">
              <a:schemeClr val="dk1"/>
            </a:fillRef>
            <a:effectRef idx="1">
              <a:schemeClr val="dk1"/>
            </a:effectRef>
            <a:fontRef idx="minor">
              <a:schemeClr val="tx1"/>
            </a:fontRef>
          </p:style>
        </p:cxnSp>
      </p:grpSp>
      <p:grpSp>
        <p:nvGrpSpPr>
          <p:cNvPr id="56" name="Group 55">
            <a:extLst>
              <a:ext uri="{FF2B5EF4-FFF2-40B4-BE49-F238E27FC236}">
                <a16:creationId xmlns:a16="http://schemas.microsoft.com/office/drawing/2014/main" id="{003D7E41-21C2-E435-2E5F-B9C6D683828D}"/>
              </a:ext>
            </a:extLst>
          </p:cNvPr>
          <p:cNvGrpSpPr/>
          <p:nvPr/>
        </p:nvGrpSpPr>
        <p:grpSpPr>
          <a:xfrm>
            <a:off x="4388385" y="4002725"/>
            <a:ext cx="4248073" cy="3155072"/>
            <a:chOff x="4388385" y="4002725"/>
            <a:chExt cx="4248073" cy="3155072"/>
          </a:xfrm>
        </p:grpSpPr>
        <p:cxnSp>
          <p:nvCxnSpPr>
            <p:cNvPr id="42" name="Straight Connector 41">
              <a:extLst>
                <a:ext uri="{FF2B5EF4-FFF2-40B4-BE49-F238E27FC236}">
                  <a16:creationId xmlns:a16="http://schemas.microsoft.com/office/drawing/2014/main" id="{CE8D3C87-BC82-FB73-D524-2744B2D98946}"/>
                </a:ext>
              </a:extLst>
            </p:cNvPr>
            <p:cNvCxnSpPr>
              <a:stCxn id="19" idx="1"/>
              <a:endCxn id="8" idx="3"/>
            </p:cNvCxnSpPr>
            <p:nvPr/>
          </p:nvCxnSpPr>
          <p:spPr>
            <a:xfrm flipH="1" flipV="1">
              <a:off x="4388385" y="4002725"/>
              <a:ext cx="4248073" cy="2523885"/>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309F0AC4-A567-9D63-021D-EFC666428A7B}"/>
                </a:ext>
              </a:extLst>
            </p:cNvPr>
            <p:cNvCxnSpPr>
              <a:stCxn id="19" idx="1"/>
              <a:endCxn id="9" idx="3"/>
            </p:cNvCxnSpPr>
            <p:nvPr/>
          </p:nvCxnSpPr>
          <p:spPr>
            <a:xfrm flipH="1" flipV="1">
              <a:off x="4388387" y="5570832"/>
              <a:ext cx="4248071" cy="955778"/>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C52266C0-BCE8-D680-5707-C5F78FE93FEF}"/>
                </a:ext>
              </a:extLst>
            </p:cNvPr>
            <p:cNvCxnSpPr>
              <a:stCxn id="19" idx="1"/>
              <a:endCxn id="10" idx="3"/>
            </p:cNvCxnSpPr>
            <p:nvPr/>
          </p:nvCxnSpPr>
          <p:spPr>
            <a:xfrm flipH="1">
              <a:off x="4388387" y="6526610"/>
              <a:ext cx="4248071" cy="631187"/>
            </a:xfrm>
            <a:prstGeom prst="line">
              <a:avLst/>
            </a:prstGeom>
          </p:spPr>
          <p:style>
            <a:lnRef idx="2">
              <a:schemeClr val="accent4"/>
            </a:lnRef>
            <a:fillRef idx="0">
              <a:schemeClr val="accent4"/>
            </a:fillRef>
            <a:effectRef idx="1">
              <a:schemeClr val="accent4"/>
            </a:effectRef>
            <a:fontRef idx="minor">
              <a:schemeClr val="tx1"/>
            </a:fontRef>
          </p:style>
        </p:cxnSp>
      </p:grpSp>
      <p:pic>
        <p:nvPicPr>
          <p:cNvPr id="93" name="Picture 92" descr="A diagram of different types of people&#10;&#10;Description automatically generated">
            <a:extLst>
              <a:ext uri="{FF2B5EF4-FFF2-40B4-BE49-F238E27FC236}">
                <a16:creationId xmlns:a16="http://schemas.microsoft.com/office/drawing/2014/main" id="{2E06EBCE-4761-6C0E-E7A2-7463FDC05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4148" y="240625"/>
            <a:ext cx="3306386" cy="2958346"/>
          </a:xfrm>
          <a:prstGeom prst="rect">
            <a:avLst/>
          </a:prstGeom>
        </p:spPr>
      </p:pic>
      <p:grpSp>
        <p:nvGrpSpPr>
          <p:cNvPr id="47" name="Group 46">
            <a:extLst>
              <a:ext uri="{FF2B5EF4-FFF2-40B4-BE49-F238E27FC236}">
                <a16:creationId xmlns:a16="http://schemas.microsoft.com/office/drawing/2014/main" id="{597D4FF8-ED24-268E-E854-6F0909A77347}"/>
              </a:ext>
            </a:extLst>
          </p:cNvPr>
          <p:cNvGrpSpPr/>
          <p:nvPr/>
        </p:nvGrpSpPr>
        <p:grpSpPr>
          <a:xfrm>
            <a:off x="4388383" y="2434618"/>
            <a:ext cx="4248075" cy="6302670"/>
            <a:chOff x="4388383" y="2434618"/>
            <a:chExt cx="4248075" cy="6302670"/>
          </a:xfrm>
        </p:grpSpPr>
        <p:cxnSp>
          <p:nvCxnSpPr>
            <p:cNvPr id="4" name="Straight Connector 3">
              <a:extLst>
                <a:ext uri="{FF2B5EF4-FFF2-40B4-BE49-F238E27FC236}">
                  <a16:creationId xmlns:a16="http://schemas.microsoft.com/office/drawing/2014/main" id="{8127624F-E277-50B4-69E4-204FF192C03C}"/>
                </a:ext>
              </a:extLst>
            </p:cNvPr>
            <p:cNvCxnSpPr>
              <a:stCxn id="16" idx="1"/>
              <a:endCxn id="7" idx="3"/>
            </p:cNvCxnSpPr>
            <p:nvPr/>
          </p:nvCxnSpPr>
          <p:spPr>
            <a:xfrm flipH="1" flipV="1">
              <a:off x="4388383" y="2434618"/>
              <a:ext cx="4248075" cy="2890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360F293-4C60-1DEA-6BEF-8CC83F0129D0}"/>
                </a:ext>
              </a:extLst>
            </p:cNvPr>
            <p:cNvCxnSpPr>
              <a:stCxn id="16" idx="1"/>
              <a:endCxn id="10" idx="3"/>
            </p:cNvCxnSpPr>
            <p:nvPr/>
          </p:nvCxnSpPr>
          <p:spPr>
            <a:xfrm flipH="1">
              <a:off x="4388387" y="5325082"/>
              <a:ext cx="4248071" cy="18327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D4CA9B4-74FA-3522-3A49-34AC5CCBBD36}"/>
                </a:ext>
              </a:extLst>
            </p:cNvPr>
            <p:cNvCxnSpPr>
              <a:stCxn id="16" idx="1"/>
              <a:endCxn id="11" idx="3"/>
            </p:cNvCxnSpPr>
            <p:nvPr/>
          </p:nvCxnSpPr>
          <p:spPr>
            <a:xfrm flipH="1">
              <a:off x="4388389" y="5325082"/>
              <a:ext cx="4248069" cy="341220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2689C6AB-EB0A-1520-EEAD-B100C82FEBDB}"/>
              </a:ext>
            </a:extLst>
          </p:cNvPr>
          <p:cNvGrpSpPr/>
          <p:nvPr/>
        </p:nvGrpSpPr>
        <p:grpSpPr>
          <a:xfrm>
            <a:off x="4388383" y="863242"/>
            <a:ext cx="4248075" cy="4865388"/>
            <a:chOff x="4388383" y="863242"/>
            <a:chExt cx="4248075" cy="4865388"/>
          </a:xfrm>
        </p:grpSpPr>
        <p:cxnSp>
          <p:nvCxnSpPr>
            <p:cNvPr id="33" name="Straight Connector 32">
              <a:extLst>
                <a:ext uri="{FF2B5EF4-FFF2-40B4-BE49-F238E27FC236}">
                  <a16:creationId xmlns:a16="http://schemas.microsoft.com/office/drawing/2014/main" id="{F7CEE183-6218-0D09-493D-D082D39FC23E}"/>
                </a:ext>
              </a:extLst>
            </p:cNvPr>
            <p:cNvCxnSpPr>
              <a:cxnSpLocks/>
              <a:stCxn id="17" idx="1"/>
              <a:endCxn id="6" idx="3"/>
            </p:cNvCxnSpPr>
            <p:nvPr/>
          </p:nvCxnSpPr>
          <p:spPr>
            <a:xfrm flipH="1" flipV="1">
              <a:off x="4388383" y="863242"/>
              <a:ext cx="4248075" cy="48653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0F63D12E-749F-DF36-7631-B48949A16F06}"/>
                </a:ext>
              </a:extLst>
            </p:cNvPr>
            <p:cNvCxnSpPr>
              <a:stCxn id="17" idx="1"/>
              <a:endCxn id="8" idx="3"/>
            </p:cNvCxnSpPr>
            <p:nvPr/>
          </p:nvCxnSpPr>
          <p:spPr>
            <a:xfrm flipH="1" flipV="1">
              <a:off x="4388385" y="4002725"/>
              <a:ext cx="4248073" cy="1725905"/>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5A4C3A35-E1ED-48A5-5E4E-D917D82F2C73}"/>
                </a:ext>
              </a:extLst>
            </p:cNvPr>
            <p:cNvCxnSpPr>
              <a:stCxn id="17" idx="1"/>
              <a:endCxn id="9" idx="3"/>
            </p:cNvCxnSpPr>
            <p:nvPr/>
          </p:nvCxnSpPr>
          <p:spPr>
            <a:xfrm flipH="1" flipV="1">
              <a:off x="4388387" y="5570832"/>
              <a:ext cx="4248071" cy="157798"/>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4" name="Group 53">
            <a:extLst>
              <a:ext uri="{FF2B5EF4-FFF2-40B4-BE49-F238E27FC236}">
                <a16:creationId xmlns:a16="http://schemas.microsoft.com/office/drawing/2014/main" id="{241EE2CF-604A-1D50-3BDA-83A933E53749}"/>
              </a:ext>
            </a:extLst>
          </p:cNvPr>
          <p:cNvGrpSpPr/>
          <p:nvPr/>
        </p:nvGrpSpPr>
        <p:grpSpPr>
          <a:xfrm>
            <a:off x="4388383" y="863242"/>
            <a:ext cx="4248075" cy="6294555"/>
            <a:chOff x="4388383" y="863242"/>
            <a:chExt cx="4248075" cy="6294555"/>
          </a:xfrm>
        </p:grpSpPr>
        <p:cxnSp>
          <p:nvCxnSpPr>
            <p:cNvPr id="35" name="Straight Connector 34">
              <a:extLst>
                <a:ext uri="{FF2B5EF4-FFF2-40B4-BE49-F238E27FC236}">
                  <a16:creationId xmlns:a16="http://schemas.microsoft.com/office/drawing/2014/main" id="{539E2DA9-236D-633B-EEA7-B42303C0E353}"/>
                </a:ext>
              </a:extLst>
            </p:cNvPr>
            <p:cNvCxnSpPr>
              <a:stCxn id="18" idx="1"/>
              <a:endCxn id="8" idx="3"/>
            </p:cNvCxnSpPr>
            <p:nvPr/>
          </p:nvCxnSpPr>
          <p:spPr>
            <a:xfrm flipH="1" flipV="1">
              <a:off x="4388385" y="4002725"/>
              <a:ext cx="4248073" cy="2124895"/>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Straight Connector 36">
              <a:extLst>
                <a:ext uri="{FF2B5EF4-FFF2-40B4-BE49-F238E27FC236}">
                  <a16:creationId xmlns:a16="http://schemas.microsoft.com/office/drawing/2014/main" id="{0BD6F7CD-9551-60CD-DB1A-B76C95310DD4}"/>
                </a:ext>
              </a:extLst>
            </p:cNvPr>
            <p:cNvCxnSpPr>
              <a:cxnSpLocks/>
              <a:stCxn id="18" idx="1"/>
              <a:endCxn id="10" idx="3"/>
            </p:cNvCxnSpPr>
            <p:nvPr/>
          </p:nvCxnSpPr>
          <p:spPr>
            <a:xfrm flipH="1">
              <a:off x="4388387" y="6127620"/>
              <a:ext cx="4248071" cy="1030177"/>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Straight Connector 39">
              <a:extLst>
                <a:ext uri="{FF2B5EF4-FFF2-40B4-BE49-F238E27FC236}">
                  <a16:creationId xmlns:a16="http://schemas.microsoft.com/office/drawing/2014/main" id="{52F722D3-3147-C77D-D236-E267C2B50A3A}"/>
                </a:ext>
              </a:extLst>
            </p:cNvPr>
            <p:cNvCxnSpPr>
              <a:stCxn id="18" idx="1"/>
              <a:endCxn id="9" idx="3"/>
            </p:cNvCxnSpPr>
            <p:nvPr/>
          </p:nvCxnSpPr>
          <p:spPr>
            <a:xfrm flipH="1" flipV="1">
              <a:off x="4388387" y="5570832"/>
              <a:ext cx="4248071" cy="556788"/>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Straight Connector 40">
              <a:extLst>
                <a:ext uri="{FF2B5EF4-FFF2-40B4-BE49-F238E27FC236}">
                  <a16:creationId xmlns:a16="http://schemas.microsoft.com/office/drawing/2014/main" id="{6D05B77E-6036-E6E3-E55F-CD1152DFE230}"/>
                </a:ext>
              </a:extLst>
            </p:cNvPr>
            <p:cNvCxnSpPr>
              <a:stCxn id="18" idx="1"/>
              <a:endCxn id="6" idx="3"/>
            </p:cNvCxnSpPr>
            <p:nvPr/>
          </p:nvCxnSpPr>
          <p:spPr>
            <a:xfrm flipH="1" flipV="1">
              <a:off x="4388383" y="863242"/>
              <a:ext cx="4248075" cy="526437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58" name="Group 57">
            <a:extLst>
              <a:ext uri="{FF2B5EF4-FFF2-40B4-BE49-F238E27FC236}">
                <a16:creationId xmlns:a16="http://schemas.microsoft.com/office/drawing/2014/main" id="{DEABA558-C559-B032-38FB-E433FC3ABB01}"/>
              </a:ext>
            </a:extLst>
          </p:cNvPr>
          <p:cNvGrpSpPr/>
          <p:nvPr/>
        </p:nvGrpSpPr>
        <p:grpSpPr>
          <a:xfrm>
            <a:off x="4388383" y="2434618"/>
            <a:ext cx="4248075" cy="6302670"/>
            <a:chOff x="4388383" y="2434618"/>
            <a:chExt cx="4248075" cy="6302670"/>
          </a:xfrm>
        </p:grpSpPr>
        <p:cxnSp>
          <p:nvCxnSpPr>
            <p:cNvPr id="48" name="Straight Connector 47">
              <a:extLst>
                <a:ext uri="{FF2B5EF4-FFF2-40B4-BE49-F238E27FC236}">
                  <a16:creationId xmlns:a16="http://schemas.microsoft.com/office/drawing/2014/main" id="{B63BCCB0-D3ED-FC7A-CF25-E5C9E6DE6C0C}"/>
                </a:ext>
              </a:extLst>
            </p:cNvPr>
            <p:cNvCxnSpPr>
              <a:stCxn id="20" idx="1"/>
              <a:endCxn id="7" idx="3"/>
            </p:cNvCxnSpPr>
            <p:nvPr/>
          </p:nvCxnSpPr>
          <p:spPr>
            <a:xfrm flipH="1" flipV="1">
              <a:off x="4388383" y="2434618"/>
              <a:ext cx="4248075" cy="4490982"/>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a:extLst>
                <a:ext uri="{FF2B5EF4-FFF2-40B4-BE49-F238E27FC236}">
                  <a16:creationId xmlns:a16="http://schemas.microsoft.com/office/drawing/2014/main" id="{A596D0AA-65BD-F131-917F-82A11C578550}"/>
                </a:ext>
              </a:extLst>
            </p:cNvPr>
            <p:cNvCxnSpPr>
              <a:stCxn id="20" idx="1"/>
              <a:endCxn id="9" idx="3"/>
            </p:cNvCxnSpPr>
            <p:nvPr/>
          </p:nvCxnSpPr>
          <p:spPr>
            <a:xfrm flipH="1" flipV="1">
              <a:off x="4388387" y="5570832"/>
              <a:ext cx="4248071" cy="1354768"/>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a:extLst>
                <a:ext uri="{FF2B5EF4-FFF2-40B4-BE49-F238E27FC236}">
                  <a16:creationId xmlns:a16="http://schemas.microsoft.com/office/drawing/2014/main" id="{A521BC40-95EC-90BB-3A76-2EE3203C436F}"/>
                </a:ext>
              </a:extLst>
            </p:cNvPr>
            <p:cNvCxnSpPr>
              <a:stCxn id="20" idx="1"/>
              <a:endCxn id="10" idx="3"/>
            </p:cNvCxnSpPr>
            <p:nvPr/>
          </p:nvCxnSpPr>
          <p:spPr>
            <a:xfrm flipH="1">
              <a:off x="4388387" y="6925600"/>
              <a:ext cx="4248071" cy="232197"/>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Straight Connector 52">
              <a:extLst>
                <a:ext uri="{FF2B5EF4-FFF2-40B4-BE49-F238E27FC236}">
                  <a16:creationId xmlns:a16="http://schemas.microsoft.com/office/drawing/2014/main" id="{F92D7506-3B02-2E05-57AC-D807BCC9A867}"/>
                </a:ext>
              </a:extLst>
            </p:cNvPr>
            <p:cNvCxnSpPr>
              <a:stCxn id="20" idx="1"/>
              <a:endCxn id="11" idx="3"/>
            </p:cNvCxnSpPr>
            <p:nvPr/>
          </p:nvCxnSpPr>
          <p:spPr>
            <a:xfrm flipH="1">
              <a:off x="4388389" y="6925600"/>
              <a:ext cx="4248069" cy="1811688"/>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59" name="Group 58">
            <a:extLst>
              <a:ext uri="{FF2B5EF4-FFF2-40B4-BE49-F238E27FC236}">
                <a16:creationId xmlns:a16="http://schemas.microsoft.com/office/drawing/2014/main" id="{C859E03D-2E46-19ED-A746-B50F2183DC4A}"/>
              </a:ext>
            </a:extLst>
          </p:cNvPr>
          <p:cNvGrpSpPr/>
          <p:nvPr/>
        </p:nvGrpSpPr>
        <p:grpSpPr>
          <a:xfrm>
            <a:off x="4388383" y="2434618"/>
            <a:ext cx="4248075" cy="6302670"/>
            <a:chOff x="4388383" y="2434618"/>
            <a:chExt cx="4248075" cy="6302670"/>
          </a:xfrm>
        </p:grpSpPr>
        <p:cxnSp>
          <p:nvCxnSpPr>
            <p:cNvPr id="52" name="Straight Connector 51">
              <a:extLst>
                <a:ext uri="{FF2B5EF4-FFF2-40B4-BE49-F238E27FC236}">
                  <a16:creationId xmlns:a16="http://schemas.microsoft.com/office/drawing/2014/main" id="{CC266352-F25F-D6B8-11BF-EE9D087792F6}"/>
                </a:ext>
              </a:extLst>
            </p:cNvPr>
            <p:cNvCxnSpPr>
              <a:stCxn id="21" idx="1"/>
              <a:endCxn id="11" idx="3"/>
            </p:cNvCxnSpPr>
            <p:nvPr/>
          </p:nvCxnSpPr>
          <p:spPr>
            <a:xfrm flipH="1">
              <a:off x="4388389" y="7324590"/>
              <a:ext cx="4248069" cy="1412698"/>
            </a:xfrm>
            <a:prstGeom prst="line">
              <a:avLst/>
            </a:prstGeom>
          </p:spPr>
          <p:style>
            <a:lnRef idx="2">
              <a:schemeClr val="accent6"/>
            </a:lnRef>
            <a:fillRef idx="0">
              <a:schemeClr val="accent6"/>
            </a:fillRef>
            <a:effectRef idx="1">
              <a:schemeClr val="accent6"/>
            </a:effectRef>
            <a:fontRef idx="minor">
              <a:schemeClr val="tx1"/>
            </a:fontRef>
          </p:style>
        </p:cxnSp>
        <p:cxnSp>
          <p:nvCxnSpPr>
            <p:cNvPr id="49" name="Straight Connector 48">
              <a:extLst>
                <a:ext uri="{FF2B5EF4-FFF2-40B4-BE49-F238E27FC236}">
                  <a16:creationId xmlns:a16="http://schemas.microsoft.com/office/drawing/2014/main" id="{F04813E2-29AD-AD3F-B118-6D81F1D02834}"/>
                </a:ext>
              </a:extLst>
            </p:cNvPr>
            <p:cNvCxnSpPr>
              <a:stCxn id="21" idx="1"/>
              <a:endCxn id="8" idx="3"/>
            </p:cNvCxnSpPr>
            <p:nvPr/>
          </p:nvCxnSpPr>
          <p:spPr>
            <a:xfrm flipH="1" flipV="1">
              <a:off x="4388385" y="4002725"/>
              <a:ext cx="4248073" cy="3321865"/>
            </a:xfrm>
            <a:prstGeom prst="line">
              <a:avLst/>
            </a:prstGeom>
          </p:spPr>
          <p:style>
            <a:lnRef idx="2">
              <a:schemeClr val="accent6"/>
            </a:lnRef>
            <a:fillRef idx="0">
              <a:schemeClr val="accent6"/>
            </a:fillRef>
            <a:effectRef idx="1">
              <a:schemeClr val="accent6"/>
            </a:effectRef>
            <a:fontRef idx="minor">
              <a:schemeClr val="tx1"/>
            </a:fontRef>
          </p:style>
        </p:cxnSp>
        <p:cxnSp>
          <p:nvCxnSpPr>
            <p:cNvPr id="55" name="Straight Connector 54">
              <a:extLst>
                <a:ext uri="{FF2B5EF4-FFF2-40B4-BE49-F238E27FC236}">
                  <a16:creationId xmlns:a16="http://schemas.microsoft.com/office/drawing/2014/main" id="{4D0AFBE4-DC4B-ECA9-4BE3-8F73F711DBE6}"/>
                </a:ext>
              </a:extLst>
            </p:cNvPr>
            <p:cNvCxnSpPr>
              <a:stCxn id="21" idx="1"/>
              <a:endCxn id="10" idx="3"/>
            </p:cNvCxnSpPr>
            <p:nvPr/>
          </p:nvCxnSpPr>
          <p:spPr>
            <a:xfrm flipH="1" flipV="1">
              <a:off x="4388387" y="7157797"/>
              <a:ext cx="4248071" cy="166793"/>
            </a:xfrm>
            <a:prstGeom prst="line">
              <a:avLst/>
            </a:prstGeom>
          </p:spPr>
          <p:style>
            <a:lnRef idx="2">
              <a:schemeClr val="accent6"/>
            </a:lnRef>
            <a:fillRef idx="0">
              <a:schemeClr val="accent6"/>
            </a:fillRef>
            <a:effectRef idx="1">
              <a:schemeClr val="accent6"/>
            </a:effectRef>
            <a:fontRef idx="minor">
              <a:schemeClr val="tx1"/>
            </a:fontRef>
          </p:style>
        </p:cxnSp>
        <p:cxnSp>
          <p:nvCxnSpPr>
            <p:cNvPr id="57" name="Straight Connector 56">
              <a:extLst>
                <a:ext uri="{FF2B5EF4-FFF2-40B4-BE49-F238E27FC236}">
                  <a16:creationId xmlns:a16="http://schemas.microsoft.com/office/drawing/2014/main" id="{3F51515C-BD30-C639-FCEA-06B1DB8EC89C}"/>
                </a:ext>
              </a:extLst>
            </p:cNvPr>
            <p:cNvCxnSpPr>
              <a:stCxn id="21" idx="1"/>
              <a:endCxn id="7" idx="3"/>
            </p:cNvCxnSpPr>
            <p:nvPr/>
          </p:nvCxnSpPr>
          <p:spPr>
            <a:xfrm flipH="1" flipV="1">
              <a:off x="4388383" y="2434618"/>
              <a:ext cx="4248075" cy="4889972"/>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5894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pPr algn="ctr"/>
            <a:r>
              <a:rPr lang="en-GB" sz="4400" dirty="0">
                <a:solidFill>
                  <a:srgbClr val="E85051"/>
                </a:solidFill>
              </a:rPr>
              <a:t>“As we begin, so shall we go.”</a:t>
            </a:r>
            <a:br>
              <a:rPr lang="en-GB" sz="4400" dirty="0">
                <a:solidFill>
                  <a:srgbClr val="E85051"/>
                </a:solidFill>
              </a:rPr>
            </a:br>
            <a:r>
              <a:rPr lang="en-GB" sz="3600" dirty="0">
                <a:solidFill>
                  <a:srgbClr val="E85051"/>
                </a:solidFill>
              </a:rPr>
              <a:t>(Marshall McLuhan, 1967/1996 pp. 46-47)</a:t>
            </a:r>
          </a:p>
        </p:txBody>
      </p:sp>
      <p:sp>
        <p:nvSpPr>
          <p:cNvPr id="7" name="Text Placeholder 6">
            <a:extLst>
              <a:ext uri="{FF2B5EF4-FFF2-40B4-BE49-F238E27FC236}">
                <a16:creationId xmlns:a16="http://schemas.microsoft.com/office/drawing/2014/main" id="{344EAB17-A410-2CA4-43A7-EB5082BE120D}"/>
              </a:ext>
            </a:extLst>
          </p:cNvPr>
          <p:cNvSpPr>
            <a:spLocks noGrp="1"/>
          </p:cNvSpPr>
          <p:nvPr>
            <p:ph type="body" idx="1"/>
          </p:nvPr>
        </p:nvSpPr>
        <p:spPr/>
        <p:txBody>
          <a:bodyPr anchor="ctr"/>
          <a:lstStyle/>
          <a:p>
            <a:pPr algn="ctr"/>
            <a:r>
              <a:rPr lang="en-GB" dirty="0"/>
              <a:t>Broadening “results”</a:t>
            </a:r>
          </a:p>
        </p:txBody>
      </p:sp>
      <p:sp>
        <p:nvSpPr>
          <p:cNvPr id="8" name="Content Placeholder 7">
            <a:extLst>
              <a:ext uri="{FF2B5EF4-FFF2-40B4-BE49-F238E27FC236}">
                <a16:creationId xmlns:a16="http://schemas.microsoft.com/office/drawing/2014/main" id="{D8548BAE-6681-680A-BF9F-F60F1A25505F}"/>
              </a:ext>
            </a:extLst>
          </p:cNvPr>
          <p:cNvSpPr>
            <a:spLocks noGrp="1"/>
          </p:cNvSpPr>
          <p:nvPr>
            <p:ph sz="half" idx="2"/>
          </p:nvPr>
        </p:nvSpPr>
        <p:spPr>
          <a:xfrm>
            <a:off x="881779" y="3507105"/>
            <a:ext cx="5415676" cy="5582918"/>
          </a:xfrm>
        </p:spPr>
        <p:txBody>
          <a:bodyPr anchor="t">
            <a:normAutofit fontScale="62500" lnSpcReduction="20000"/>
          </a:bodyPr>
          <a:lstStyle/>
          <a:p>
            <a:pPr marL="0" indent="0">
              <a:buNone/>
            </a:pPr>
            <a:r>
              <a:rPr lang="en-GB" sz="4000" dirty="0">
                <a:latin typeface="Aptos" panose="020B0004020202020204" pitchFamily="34" charset="0"/>
              </a:rPr>
              <a:t>“</a:t>
            </a:r>
            <a:r>
              <a:rPr lang="en-GB" sz="4000" dirty="0">
                <a:effectLst/>
                <a:latin typeface="Aptos" panose="020B0004020202020204" pitchFamily="34" charset="0"/>
              </a:rPr>
              <a:t>There is no other foundation for the educational task than the eternal saying </a:t>
            </a:r>
            <a:r>
              <a:rPr lang="en-GB" sz="4000" i="1" dirty="0">
                <a:effectLst/>
                <a:latin typeface="Aptos" panose="020B0004020202020204" pitchFamily="34" charset="0"/>
              </a:rPr>
              <a:t>It is truth which sets man free</a:t>
            </a:r>
            <a:r>
              <a:rPr lang="en-GB" sz="4000" dirty="0">
                <a:latin typeface="Aptos" panose="020B0004020202020204" pitchFamily="34" charset="0"/>
              </a:rPr>
              <a:t> – </a:t>
            </a:r>
            <a:r>
              <a:rPr lang="en-GB" sz="4000" dirty="0">
                <a:effectLst/>
                <a:latin typeface="Aptos" panose="020B0004020202020204" pitchFamily="34" charset="0"/>
              </a:rPr>
              <a:t> education is fully human education only when it is </a:t>
            </a:r>
            <a:r>
              <a:rPr lang="en-GB" sz="4000" b="1" dirty="0">
                <a:effectLst/>
                <a:latin typeface="Aptos" panose="020B0004020202020204" pitchFamily="34" charset="0"/>
              </a:rPr>
              <a:t>liberal education</a:t>
            </a:r>
            <a:r>
              <a:rPr lang="en-GB" sz="4000" dirty="0">
                <a:effectLst/>
                <a:latin typeface="Aptos" panose="020B0004020202020204" pitchFamily="34" charset="0"/>
              </a:rPr>
              <a:t>, </a:t>
            </a:r>
            <a:r>
              <a:rPr lang="en-GB" sz="4000" b="1" dirty="0">
                <a:effectLst/>
                <a:latin typeface="Aptos" panose="020B0004020202020204" pitchFamily="34" charset="0"/>
              </a:rPr>
              <a:t>preparing the youth to exercise their power to think in a genuinely free and liberating manner</a:t>
            </a:r>
            <a:r>
              <a:rPr lang="en-GB" sz="4000" dirty="0">
                <a:effectLst/>
                <a:latin typeface="Aptos" panose="020B0004020202020204" pitchFamily="34" charset="0"/>
              </a:rPr>
              <a:t> – that is to say, when it </a:t>
            </a:r>
            <a:r>
              <a:rPr lang="en-GB" sz="4000" b="1" dirty="0">
                <a:effectLst/>
                <a:latin typeface="Aptos" panose="020B0004020202020204" pitchFamily="34" charset="0"/>
              </a:rPr>
              <a:t>equips them for truth and makes them capable of judging accordingly to the worth of evidence</a:t>
            </a:r>
            <a:r>
              <a:rPr lang="en-GB" sz="4000" dirty="0">
                <a:effectLst/>
                <a:latin typeface="Aptos" panose="020B0004020202020204" pitchFamily="34" charset="0"/>
              </a:rPr>
              <a:t>, of enjoying truth and beauty for their own sake, and of advancing, when they have become adults, towards wisdom and some understanding of those things which bring to them intimations of immortality.” (Jacques Maritain, 1962, pp. 47-48)</a:t>
            </a:r>
            <a:endParaRPr lang="en-GB" dirty="0"/>
          </a:p>
        </p:txBody>
      </p:sp>
      <p:sp>
        <p:nvSpPr>
          <p:cNvPr id="10" name="Text Placeholder 9">
            <a:extLst>
              <a:ext uri="{FF2B5EF4-FFF2-40B4-BE49-F238E27FC236}">
                <a16:creationId xmlns:a16="http://schemas.microsoft.com/office/drawing/2014/main" id="{B55A242C-DB97-C14C-9F9A-8451812BDEAA}"/>
              </a:ext>
            </a:extLst>
          </p:cNvPr>
          <p:cNvSpPr>
            <a:spLocks noGrp="1"/>
          </p:cNvSpPr>
          <p:nvPr>
            <p:ph type="body" sz="quarter" idx="3"/>
          </p:nvPr>
        </p:nvSpPr>
        <p:spPr/>
        <p:txBody>
          <a:bodyPr anchor="ctr"/>
          <a:lstStyle/>
          <a:p>
            <a:pPr algn="ctr"/>
            <a:r>
              <a:rPr lang="en-GB" dirty="0"/>
              <a:t>Narrowing “results”</a:t>
            </a:r>
          </a:p>
        </p:txBody>
      </p:sp>
      <p:sp>
        <p:nvSpPr>
          <p:cNvPr id="11" name="Content Placeholder 10">
            <a:extLst>
              <a:ext uri="{FF2B5EF4-FFF2-40B4-BE49-F238E27FC236}">
                <a16:creationId xmlns:a16="http://schemas.microsoft.com/office/drawing/2014/main" id="{FCF9ECA6-F5F6-1CBF-09A6-56A6CF77ACAA}"/>
              </a:ext>
            </a:extLst>
          </p:cNvPr>
          <p:cNvSpPr>
            <a:spLocks noGrp="1"/>
          </p:cNvSpPr>
          <p:nvPr>
            <p:ph sz="quarter" idx="4"/>
          </p:nvPr>
        </p:nvSpPr>
        <p:spPr>
          <a:xfrm>
            <a:off x="6480811" y="3507105"/>
            <a:ext cx="5442347" cy="5582918"/>
          </a:xfrm>
        </p:spPr>
        <p:txBody>
          <a:bodyPr anchor="t">
            <a:normAutofit fontScale="62500" lnSpcReduction="20000"/>
          </a:bodyPr>
          <a:lstStyle/>
          <a:p>
            <a:pPr marL="0" indent="0">
              <a:buNone/>
            </a:pPr>
            <a:r>
              <a:rPr lang="en-GB" sz="4000" dirty="0">
                <a:effectLst/>
                <a:latin typeface="Calibri" panose="020F0502020204030204" pitchFamily="34" charset="0"/>
              </a:rPr>
              <a:t>“Science, and especially empirical psychology, [which provides us with invaluable and ever-growing information], by itself, can neither primarily found nor primarily guide education, for education needs primarily to know what man is – what are the constituent principles of his being, what are his place and value in the world what is his destiny.“ (Jacques Maritain, 1962, p. 51)</a:t>
            </a:r>
            <a:endParaRPr lang="en-GB" dirty="0"/>
          </a:p>
        </p:txBody>
      </p:sp>
    </p:spTree>
    <p:extLst>
      <p:ext uri="{BB962C8B-B14F-4D97-AF65-F5344CB8AC3E}">
        <p14:creationId xmlns:p14="http://schemas.microsoft.com/office/powerpoint/2010/main" val="23204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r>
              <a:rPr lang="en-GB" sz="4400" dirty="0">
                <a:solidFill>
                  <a:srgbClr val="E85051"/>
                </a:solidFill>
              </a:rPr>
              <a:t>The Law of Unintended Consequences</a:t>
            </a:r>
          </a:p>
        </p:txBody>
      </p:sp>
      <p:sp>
        <p:nvSpPr>
          <p:cNvPr id="7" name="Text Placeholder 6">
            <a:extLst>
              <a:ext uri="{FF2B5EF4-FFF2-40B4-BE49-F238E27FC236}">
                <a16:creationId xmlns:a16="http://schemas.microsoft.com/office/drawing/2014/main" id="{344EAB17-A410-2CA4-43A7-EB5082BE120D}"/>
              </a:ext>
            </a:extLst>
          </p:cNvPr>
          <p:cNvSpPr>
            <a:spLocks noGrp="1"/>
          </p:cNvSpPr>
          <p:nvPr>
            <p:ph type="body" idx="1"/>
          </p:nvPr>
        </p:nvSpPr>
        <p:spPr/>
        <p:txBody>
          <a:bodyPr>
            <a:normAutofit fontScale="92500" lnSpcReduction="20000"/>
          </a:bodyPr>
          <a:lstStyle/>
          <a:p>
            <a:r>
              <a:rPr lang="en-GB" dirty="0"/>
              <a:t>Learning as storing [and retrieving] knowledge</a:t>
            </a:r>
          </a:p>
        </p:txBody>
      </p:sp>
      <p:sp>
        <p:nvSpPr>
          <p:cNvPr id="8" name="Content Placeholder 7">
            <a:extLst>
              <a:ext uri="{FF2B5EF4-FFF2-40B4-BE49-F238E27FC236}">
                <a16:creationId xmlns:a16="http://schemas.microsoft.com/office/drawing/2014/main" id="{D8548BAE-6681-680A-BF9F-F60F1A25505F}"/>
              </a:ext>
            </a:extLst>
          </p:cNvPr>
          <p:cNvSpPr>
            <a:spLocks noGrp="1"/>
          </p:cNvSpPr>
          <p:nvPr>
            <p:ph sz="half" idx="2"/>
          </p:nvPr>
        </p:nvSpPr>
        <p:spPr/>
        <p:txBody>
          <a:bodyPr>
            <a:normAutofit fontScale="62500" lnSpcReduction="20000"/>
          </a:bodyPr>
          <a:lstStyle/>
          <a:p>
            <a:r>
              <a:rPr lang="en-GB" sz="4000" dirty="0">
                <a:effectLst/>
                <a:latin typeface="Calibri" panose="020F0502020204030204" pitchFamily="34" charset="0"/>
              </a:rPr>
              <a:t>“Memorization is good. ‘Storing new </a:t>
            </a:r>
            <a:r>
              <a:rPr lang="en-GB" sz="4000" dirty="0">
                <a:solidFill>
                  <a:srgbClr val="E85051"/>
                </a:solidFill>
                <a:effectLst/>
                <a:latin typeface="Calibri" panose="020F0502020204030204" pitchFamily="34" charset="0"/>
              </a:rPr>
              <a:t>knowledge</a:t>
            </a:r>
            <a:r>
              <a:rPr lang="en-GB" sz="4000" dirty="0">
                <a:effectLst/>
                <a:latin typeface="Calibri" panose="020F0502020204030204" pitchFamily="34" charset="0"/>
              </a:rPr>
              <a:t> in long term memory’ is essentially all that learning is.” (Daniel Buck, 2022)</a:t>
            </a:r>
          </a:p>
        </p:txBody>
      </p:sp>
      <p:sp>
        <p:nvSpPr>
          <p:cNvPr id="10" name="Text Placeholder 9">
            <a:extLst>
              <a:ext uri="{FF2B5EF4-FFF2-40B4-BE49-F238E27FC236}">
                <a16:creationId xmlns:a16="http://schemas.microsoft.com/office/drawing/2014/main" id="{B55A242C-DB97-C14C-9F9A-8451812BDEAA}"/>
              </a:ext>
            </a:extLst>
          </p:cNvPr>
          <p:cNvSpPr>
            <a:spLocks noGrp="1"/>
          </p:cNvSpPr>
          <p:nvPr>
            <p:ph type="body" sz="quarter" idx="3"/>
          </p:nvPr>
        </p:nvSpPr>
        <p:spPr/>
        <p:txBody>
          <a:bodyPr>
            <a:normAutofit fontScale="92500" lnSpcReduction="20000"/>
          </a:bodyPr>
          <a:lstStyle/>
          <a:p>
            <a:r>
              <a:rPr lang="en-GB" dirty="0"/>
              <a:t>Learning as engagement in the process of acquiring knowledge</a:t>
            </a:r>
          </a:p>
        </p:txBody>
      </p:sp>
      <p:sp>
        <p:nvSpPr>
          <p:cNvPr id="11" name="Content Placeholder 10">
            <a:extLst>
              <a:ext uri="{FF2B5EF4-FFF2-40B4-BE49-F238E27FC236}">
                <a16:creationId xmlns:a16="http://schemas.microsoft.com/office/drawing/2014/main" id="{FCF9ECA6-F5F6-1CBF-09A6-56A6CF77ACAA}"/>
              </a:ext>
            </a:extLst>
          </p:cNvPr>
          <p:cNvSpPr>
            <a:spLocks noGrp="1"/>
          </p:cNvSpPr>
          <p:nvPr>
            <p:ph sz="quarter" idx="4"/>
          </p:nvPr>
        </p:nvSpPr>
        <p:spPr/>
        <p:txBody>
          <a:bodyPr>
            <a:normAutofit fontScale="62500" lnSpcReduction="20000"/>
          </a:bodyPr>
          <a:lstStyle/>
          <a:p>
            <a:r>
              <a:rPr lang="en-GB" dirty="0"/>
              <a:t>“The curriculum is not just a body of </a:t>
            </a:r>
            <a:r>
              <a:rPr lang="en-GB" dirty="0">
                <a:solidFill>
                  <a:srgbClr val="E85051"/>
                </a:solidFill>
              </a:rPr>
              <a:t>knowledge</a:t>
            </a:r>
            <a:r>
              <a:rPr lang="en-GB" dirty="0"/>
              <a:t>; it’s a group of communities we must encourage our students to join.” (Michael Young, 2022)</a:t>
            </a:r>
          </a:p>
          <a:p>
            <a:r>
              <a:rPr lang="en-GB" dirty="0"/>
              <a:t>“If you haven’t encouraged students to engage in the process of acquiring </a:t>
            </a:r>
            <a:r>
              <a:rPr lang="en-GB" dirty="0">
                <a:solidFill>
                  <a:srgbClr val="E85051"/>
                </a:solidFill>
              </a:rPr>
              <a:t>knowledge</a:t>
            </a:r>
            <a:r>
              <a:rPr lang="en-GB" dirty="0"/>
              <a:t>…then all you get is memorisation and reproduction in tests.” (Ditto)</a:t>
            </a:r>
          </a:p>
          <a:p>
            <a:r>
              <a:rPr lang="en-GB" dirty="0"/>
              <a:t>“Acquiring knowledge is a conversation, not a destination ... a journey we take together, not alone [because] others are always involved.” (Jonathan Rauch, 2021)</a:t>
            </a:r>
          </a:p>
        </p:txBody>
      </p:sp>
    </p:spTree>
    <p:extLst>
      <p:ext uri="{BB962C8B-B14F-4D97-AF65-F5344CB8AC3E}">
        <p14:creationId xmlns:p14="http://schemas.microsoft.com/office/powerpoint/2010/main" val="2063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r>
              <a:rPr lang="en-GB" sz="4400" dirty="0" err="1">
                <a:solidFill>
                  <a:srgbClr val="E85051"/>
                </a:solidFill>
              </a:rPr>
              <a:t>Atrophication</a:t>
            </a:r>
            <a:r>
              <a:rPr lang="en-GB" sz="4400" dirty="0">
                <a:solidFill>
                  <a:srgbClr val="E85051"/>
                </a:solidFill>
              </a:rPr>
              <a:t> of Intelligence</a:t>
            </a:r>
          </a:p>
        </p:txBody>
      </p:sp>
      <p:sp>
        <p:nvSpPr>
          <p:cNvPr id="7" name="Text Placeholder 6">
            <a:extLst>
              <a:ext uri="{FF2B5EF4-FFF2-40B4-BE49-F238E27FC236}">
                <a16:creationId xmlns:a16="http://schemas.microsoft.com/office/drawing/2014/main" id="{344EAB17-A410-2CA4-43A7-EB5082BE120D}"/>
              </a:ext>
            </a:extLst>
          </p:cNvPr>
          <p:cNvSpPr>
            <a:spLocks noGrp="1"/>
          </p:cNvSpPr>
          <p:nvPr>
            <p:ph type="body" idx="1"/>
          </p:nvPr>
        </p:nvSpPr>
        <p:spPr>
          <a:xfrm>
            <a:off x="881779" y="2353629"/>
            <a:ext cx="5415676" cy="556720"/>
          </a:xfrm>
        </p:spPr>
        <p:txBody>
          <a:bodyPr anchor="ctr">
            <a:normAutofit/>
          </a:bodyPr>
          <a:lstStyle/>
          <a:p>
            <a:r>
              <a:rPr lang="en-GB" dirty="0"/>
              <a:t>Artificial Intelligence</a:t>
            </a:r>
          </a:p>
        </p:txBody>
      </p:sp>
      <p:sp>
        <p:nvSpPr>
          <p:cNvPr id="8" name="Content Placeholder 7">
            <a:extLst>
              <a:ext uri="{FF2B5EF4-FFF2-40B4-BE49-F238E27FC236}">
                <a16:creationId xmlns:a16="http://schemas.microsoft.com/office/drawing/2014/main" id="{D8548BAE-6681-680A-BF9F-F60F1A25505F}"/>
              </a:ext>
            </a:extLst>
          </p:cNvPr>
          <p:cNvSpPr>
            <a:spLocks noGrp="1"/>
          </p:cNvSpPr>
          <p:nvPr>
            <p:ph sz="half" idx="2"/>
          </p:nvPr>
        </p:nvSpPr>
        <p:spPr>
          <a:xfrm>
            <a:off x="881779" y="3057831"/>
            <a:ext cx="5415676" cy="6246806"/>
          </a:xfrm>
        </p:spPr>
        <p:txBody>
          <a:bodyPr>
            <a:normAutofit fontScale="47500" lnSpcReduction="20000"/>
          </a:bodyPr>
          <a:lstStyle/>
          <a:p>
            <a:r>
              <a:rPr lang="en-GB" sz="4000" dirty="0">
                <a:latin typeface="Calibri" panose="020F0502020204030204" pitchFamily="34" charset="0"/>
              </a:rPr>
              <a:t>Google becomes search</a:t>
            </a:r>
          </a:p>
          <a:p>
            <a:pPr lvl="1"/>
            <a:r>
              <a:rPr lang="en-GB" sz="3440" dirty="0">
                <a:effectLst/>
                <a:latin typeface="Calibri" panose="020F0502020204030204" pitchFamily="34" charset="0"/>
              </a:rPr>
              <a:t>Popular opinion is best</a:t>
            </a:r>
          </a:p>
          <a:p>
            <a:pPr lvl="1"/>
            <a:r>
              <a:rPr lang="en-GB" sz="3440" dirty="0">
                <a:effectLst/>
                <a:latin typeface="Calibri" panose="020F0502020204030204" pitchFamily="34" charset="0"/>
              </a:rPr>
              <a:t>Wikipedia becomes the default source of all potential knowledge</a:t>
            </a:r>
          </a:p>
          <a:p>
            <a:pPr lvl="1"/>
            <a:r>
              <a:rPr lang="en-GB" sz="3440" dirty="0">
                <a:latin typeface="Calibri" panose="020F0502020204030204" pitchFamily="34" charset="0"/>
              </a:rPr>
              <a:t>Copy-and-Paste becomes the default information storage and retrieval strategy – ‘easy’ to detect</a:t>
            </a:r>
            <a:endParaRPr lang="en-GB" sz="3440" dirty="0">
              <a:effectLst/>
              <a:latin typeface="Calibri" panose="020F0502020204030204" pitchFamily="34" charset="0"/>
            </a:endParaRPr>
          </a:p>
          <a:p>
            <a:r>
              <a:rPr lang="en-GB" sz="4000" dirty="0">
                <a:latin typeface="Calibri" panose="020F0502020204030204" pitchFamily="34" charset="0"/>
              </a:rPr>
              <a:t>Google breaks search</a:t>
            </a:r>
          </a:p>
          <a:p>
            <a:pPr lvl="1"/>
            <a:r>
              <a:rPr lang="en-GB" sz="3440" dirty="0">
                <a:latin typeface="Calibri" panose="020F0502020204030204" pitchFamily="34" charset="0"/>
              </a:rPr>
              <a:t>Money is better</a:t>
            </a:r>
          </a:p>
          <a:p>
            <a:pPr lvl="1"/>
            <a:r>
              <a:rPr lang="en-GB" sz="3440" dirty="0">
                <a:latin typeface="Calibri" panose="020F0502020204030204" pitchFamily="34" charset="0"/>
              </a:rPr>
              <a:t>Enshitification (Doctorow) buries knowledge</a:t>
            </a:r>
          </a:p>
          <a:p>
            <a:pPr lvl="1"/>
            <a:r>
              <a:rPr lang="en-GB" sz="3440" dirty="0">
                <a:latin typeface="Calibri" panose="020F0502020204030204" pitchFamily="34" charset="0"/>
              </a:rPr>
              <a:t>Ditto, but complicated by rise of human paper-mills</a:t>
            </a:r>
          </a:p>
          <a:p>
            <a:r>
              <a:rPr lang="en-GB" sz="4000" dirty="0">
                <a:latin typeface="Calibri" panose="020F0502020204030204" pitchFamily="34" charset="0"/>
              </a:rPr>
              <a:t>Google kills search</a:t>
            </a:r>
          </a:p>
          <a:p>
            <a:pPr lvl="1"/>
            <a:r>
              <a:rPr lang="en-GB" sz="3440" dirty="0">
                <a:latin typeface="Calibri" panose="020F0502020204030204" pitchFamily="34" charset="0"/>
              </a:rPr>
              <a:t>Money is best</a:t>
            </a:r>
          </a:p>
          <a:p>
            <a:pPr lvl="1"/>
            <a:r>
              <a:rPr lang="en-GB" sz="3440" dirty="0">
                <a:latin typeface="Calibri" panose="020F0502020204030204" pitchFamily="34" charset="0"/>
              </a:rPr>
              <a:t>AI becomes the oracle</a:t>
            </a:r>
          </a:p>
          <a:p>
            <a:pPr lvl="1"/>
            <a:r>
              <a:rPr lang="en-GB" sz="3440" dirty="0">
                <a:latin typeface="Calibri" panose="020F0502020204030204" pitchFamily="34" charset="0"/>
              </a:rPr>
              <a:t>Ditto, but increasingly difficult to detect</a:t>
            </a:r>
          </a:p>
          <a:p>
            <a:r>
              <a:rPr lang="en-GB" sz="4000" dirty="0">
                <a:latin typeface="Calibri" panose="020F0502020204030204" pitchFamily="34" charset="0"/>
              </a:rPr>
              <a:t>Cory Doctorow</a:t>
            </a:r>
          </a:p>
          <a:p>
            <a:pPr lvl="1"/>
            <a:r>
              <a:rPr lang="en-GB" sz="3440" dirty="0">
                <a:latin typeface="Calibri" panose="020F0502020204030204" pitchFamily="34" charset="0"/>
                <a:hlinkClick r:id="rId3"/>
              </a:rPr>
              <a:t>Even if you think AI search could be good, it won't be good</a:t>
            </a:r>
            <a:r>
              <a:rPr lang="en-GB" sz="3440" dirty="0">
                <a:latin typeface="Calibri" panose="020F0502020204030204" pitchFamily="34" charset="0"/>
              </a:rPr>
              <a:t> (2024.05.15)</a:t>
            </a:r>
          </a:p>
          <a:p>
            <a:pPr lvl="1"/>
            <a:r>
              <a:rPr lang="en-GB" sz="3440" dirty="0">
                <a:latin typeface="Calibri" panose="020F0502020204030204" pitchFamily="34" charset="0"/>
              </a:rPr>
              <a:t>AI makes it even easier for Google et al to cheat</a:t>
            </a:r>
          </a:p>
          <a:p>
            <a:pPr lvl="2"/>
            <a:r>
              <a:rPr lang="en-GB" sz="2880" dirty="0">
                <a:latin typeface="Calibri" panose="020F0502020204030204" pitchFamily="34" charset="0"/>
              </a:rPr>
              <a:t>Hallucination – making stuff up – creates an epistemological, moral </a:t>
            </a:r>
            <a:r>
              <a:rPr lang="en-GB" sz="2880" i="1" dirty="0">
                <a:latin typeface="Calibri" panose="020F0502020204030204" pitchFamily="34" charset="0"/>
              </a:rPr>
              <a:t>and</a:t>
            </a:r>
            <a:r>
              <a:rPr lang="en-GB" sz="2880" dirty="0">
                <a:latin typeface="Calibri" panose="020F0502020204030204" pitchFamily="34" charset="0"/>
              </a:rPr>
              <a:t> legal “crumple zone”</a:t>
            </a:r>
          </a:p>
          <a:p>
            <a:pPr lvl="1"/>
            <a:r>
              <a:rPr lang="en-GB" sz="3440" dirty="0">
                <a:latin typeface="Calibri" panose="020F0502020204030204" pitchFamily="34" charset="0"/>
              </a:rPr>
              <a:t>AI makes it near-impossible for us not to cheat</a:t>
            </a:r>
          </a:p>
          <a:p>
            <a:r>
              <a:rPr lang="en-GB" sz="4000" dirty="0">
                <a:latin typeface="Calibri" panose="020F0502020204030204" pitchFamily="34" charset="0"/>
              </a:rPr>
              <a:t>Unless…</a:t>
            </a:r>
          </a:p>
        </p:txBody>
      </p:sp>
      <p:sp>
        <p:nvSpPr>
          <p:cNvPr id="10" name="Text Placeholder 9">
            <a:extLst>
              <a:ext uri="{FF2B5EF4-FFF2-40B4-BE49-F238E27FC236}">
                <a16:creationId xmlns:a16="http://schemas.microsoft.com/office/drawing/2014/main" id="{B55A242C-DB97-C14C-9F9A-8451812BDEAA}"/>
              </a:ext>
            </a:extLst>
          </p:cNvPr>
          <p:cNvSpPr>
            <a:spLocks noGrp="1"/>
          </p:cNvSpPr>
          <p:nvPr>
            <p:ph type="body" sz="quarter" idx="3"/>
          </p:nvPr>
        </p:nvSpPr>
        <p:spPr>
          <a:xfrm>
            <a:off x="6480811" y="2353629"/>
            <a:ext cx="5442347" cy="556720"/>
          </a:xfrm>
        </p:spPr>
        <p:txBody>
          <a:bodyPr anchor="ctr">
            <a:normAutofit/>
          </a:bodyPr>
          <a:lstStyle/>
          <a:p>
            <a:r>
              <a:rPr lang="en-GB" dirty="0"/>
              <a:t>Augmented Intelligence</a:t>
            </a:r>
          </a:p>
        </p:txBody>
      </p:sp>
      <p:sp>
        <p:nvSpPr>
          <p:cNvPr id="11" name="Content Placeholder 10">
            <a:extLst>
              <a:ext uri="{FF2B5EF4-FFF2-40B4-BE49-F238E27FC236}">
                <a16:creationId xmlns:a16="http://schemas.microsoft.com/office/drawing/2014/main" id="{FCF9ECA6-F5F6-1CBF-09A6-56A6CF77ACAA}"/>
              </a:ext>
            </a:extLst>
          </p:cNvPr>
          <p:cNvSpPr>
            <a:spLocks noGrp="1"/>
          </p:cNvSpPr>
          <p:nvPr>
            <p:ph sz="quarter" idx="4"/>
          </p:nvPr>
        </p:nvSpPr>
        <p:spPr>
          <a:xfrm>
            <a:off x="6480811" y="3057832"/>
            <a:ext cx="5442347" cy="6246806"/>
          </a:xfrm>
        </p:spPr>
        <p:txBody>
          <a:bodyPr anchor="ctr">
            <a:noAutofit/>
          </a:bodyPr>
          <a:lstStyle/>
          <a:p>
            <a:pPr marL="0" indent="0">
              <a:buNone/>
            </a:pPr>
            <a:r>
              <a:rPr lang="en-GB" sz="2000" b="0" u="none" strike="noStrike" dirty="0">
                <a:solidFill>
                  <a:srgbClr val="000000"/>
                </a:solidFill>
                <a:effectLst/>
              </a:rPr>
              <a:t>“By 'augmenting human intellect' we mean </a:t>
            </a:r>
            <a:r>
              <a:rPr lang="en-GB" sz="2000" b="1" u="none" strike="noStrike" dirty="0">
                <a:solidFill>
                  <a:srgbClr val="000000"/>
                </a:solidFill>
                <a:effectLst/>
              </a:rPr>
              <a:t>increasing the capability of a man to approach a complex problem situation, to gain comprehension to suit his particular needs, and to derive solutions to problems</a:t>
            </a:r>
            <a:r>
              <a:rPr lang="en-GB" sz="2000" b="0" u="none" strike="noStrike" dirty="0">
                <a:solidFill>
                  <a:srgbClr val="000000"/>
                </a:solidFill>
                <a:effectLst/>
              </a:rPr>
              <a:t>. Increased capability in this respect is taken to mean a mixture of the following: more-rapid comprehension, better comprehension, the possibility of gaining a useful degree of comprehension in a situation that previously was too complex, speedier solutions, better solutions, and the possibility of finding solutions to problems that before seemed insoluble.”</a:t>
            </a:r>
            <a:br>
              <a:rPr lang="en-GB" sz="2000" dirty="0"/>
            </a:br>
            <a:r>
              <a:rPr lang="en-GB" sz="2000" b="0" u="none" strike="noStrike" dirty="0">
                <a:solidFill>
                  <a:srgbClr val="000000"/>
                </a:solidFill>
                <a:effectLst/>
                <a:highlight>
                  <a:srgbClr val="FFFFFF"/>
                </a:highlight>
              </a:rPr>
              <a:t>— Doug Engelbart (1962), in his Introduction to </a:t>
            </a:r>
            <a:r>
              <a:rPr lang="en-GB" sz="2000" i="1" dirty="0"/>
              <a:t>Augmenting Human Intellect</a:t>
            </a:r>
            <a:r>
              <a:rPr lang="en-GB" sz="2000" dirty="0"/>
              <a:t>.</a:t>
            </a:r>
          </a:p>
          <a:p>
            <a:pPr marL="0" indent="0">
              <a:buNone/>
            </a:pPr>
            <a:endParaRPr lang="en-GB" sz="2000" dirty="0"/>
          </a:p>
          <a:p>
            <a:pPr marL="0" indent="0">
              <a:buNone/>
            </a:pPr>
            <a:r>
              <a:rPr lang="en-GB" sz="2000" dirty="0">
                <a:hlinkClick r:id="rId4"/>
              </a:rPr>
              <a:t>No Mo FOFO: Developing Inquirers Through Thoughtful Research Homework</a:t>
            </a:r>
            <a:r>
              <a:rPr lang="en-GB" sz="2000" dirty="0"/>
              <a:t> (INSET on 2023.01.04)</a:t>
            </a:r>
          </a:p>
        </p:txBody>
      </p:sp>
    </p:spTree>
    <p:extLst>
      <p:ext uri="{BB962C8B-B14F-4D97-AF65-F5344CB8AC3E}">
        <p14:creationId xmlns:p14="http://schemas.microsoft.com/office/powerpoint/2010/main" val="4896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E374-F6D2-8103-89F5-7BB0843696D6}"/>
              </a:ext>
            </a:extLst>
          </p:cNvPr>
          <p:cNvSpPr>
            <a:spLocks noGrp="1"/>
          </p:cNvSpPr>
          <p:nvPr>
            <p:ph type="title"/>
          </p:nvPr>
        </p:nvSpPr>
        <p:spPr>
          <a:xfrm>
            <a:off x="0" y="511177"/>
            <a:ext cx="12801600" cy="1855788"/>
          </a:xfrm>
        </p:spPr>
        <p:txBody>
          <a:bodyPr>
            <a:normAutofit/>
          </a:bodyPr>
          <a:lstStyle/>
          <a:p>
            <a:pPr algn="ctr"/>
            <a:r>
              <a:rPr lang="en-GB" sz="4000" dirty="0">
                <a:solidFill>
                  <a:srgbClr val="E85051"/>
                </a:solidFill>
              </a:rPr>
              <a:t>Engaging Students in the Process of Acquiring Knowledge</a:t>
            </a:r>
          </a:p>
        </p:txBody>
      </p:sp>
      <p:pic>
        <p:nvPicPr>
          <p:cNvPr id="18" name="Content Placeholder 17" descr="A diagram of a diagram&#10;&#10;Description automatically generated">
            <a:extLst>
              <a:ext uri="{FF2B5EF4-FFF2-40B4-BE49-F238E27FC236}">
                <a16:creationId xmlns:a16="http://schemas.microsoft.com/office/drawing/2014/main" id="{C833D206-2941-E912-8CF6-44886478CC4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82384" y="3311835"/>
            <a:ext cx="6138407" cy="4579951"/>
          </a:xfrm>
        </p:spPr>
      </p:pic>
      <p:sp>
        <p:nvSpPr>
          <p:cNvPr id="16" name="Content Placeholder 15">
            <a:extLst>
              <a:ext uri="{FF2B5EF4-FFF2-40B4-BE49-F238E27FC236}">
                <a16:creationId xmlns:a16="http://schemas.microsoft.com/office/drawing/2014/main" id="{BE1E38A5-853E-797B-8F4C-783986787102}"/>
              </a:ext>
            </a:extLst>
          </p:cNvPr>
          <p:cNvSpPr>
            <a:spLocks noGrp="1"/>
          </p:cNvSpPr>
          <p:nvPr>
            <p:ph sz="half" idx="2"/>
          </p:nvPr>
        </p:nvSpPr>
        <p:spPr>
          <a:xfrm>
            <a:off x="6480810" y="2555874"/>
            <a:ext cx="5440680" cy="5879914"/>
          </a:xfrm>
        </p:spPr>
        <p:txBody>
          <a:bodyPr anchor="ctr">
            <a:normAutofit fontScale="55000" lnSpcReduction="20000"/>
          </a:bodyPr>
          <a:lstStyle/>
          <a:p>
            <a:r>
              <a:rPr lang="en-GB" b="1" dirty="0"/>
              <a:t>Medium Term Plans</a:t>
            </a:r>
            <a:r>
              <a:rPr lang="en-GB" dirty="0"/>
              <a:t>: Foster intellectual </a:t>
            </a:r>
            <a:r>
              <a:rPr lang="en-GB" i="1" dirty="0"/>
              <a:t>and</a:t>
            </a:r>
            <a:r>
              <a:rPr lang="en-GB" dirty="0"/>
              <a:t> emotional engagement through Entry &amp; Overarching Essential Questions directed at process of acquiring the disciplinary knowledge necessary for answering Topical EQs. EQs “</a:t>
            </a:r>
            <a:r>
              <a:rPr lang="en-GB" b="1" dirty="0"/>
              <a:t>stimulate a searching effort of the mind, an anxiety to know [and understand]</a:t>
            </a:r>
            <a:r>
              <a:rPr lang="en-GB" dirty="0"/>
              <a:t>,” and so shift focus from Investigate to Construct, which weakens the incentive to copy &amp; paste. (Maritain, 1962, p. 57)</a:t>
            </a:r>
          </a:p>
          <a:p>
            <a:r>
              <a:rPr lang="en-GB" b="1" dirty="0"/>
              <a:t>MTPs</a:t>
            </a:r>
            <a:r>
              <a:rPr lang="en-GB" dirty="0"/>
              <a:t>: Explicitly reference FOSIL skill sets, which enable the knowledge-building process (see next slide).</a:t>
            </a:r>
          </a:p>
          <a:p>
            <a:r>
              <a:rPr lang="en-GB" dirty="0"/>
              <a:t> </a:t>
            </a:r>
            <a:r>
              <a:rPr lang="en-GB" b="1" dirty="0"/>
              <a:t>MTPs</a:t>
            </a:r>
            <a:r>
              <a:rPr lang="en-GB" dirty="0"/>
              <a:t>: Explicitly reference possible sources of knowledge for knowledge-building: from teacher (authority) to notes/ textbooks, to original texts (print or online).</a:t>
            </a:r>
          </a:p>
        </p:txBody>
      </p:sp>
      <p:sp>
        <p:nvSpPr>
          <p:cNvPr id="4" name="TextBox 3">
            <a:extLst>
              <a:ext uri="{FF2B5EF4-FFF2-40B4-BE49-F238E27FC236}">
                <a16:creationId xmlns:a16="http://schemas.microsoft.com/office/drawing/2014/main" id="{347FBE4F-E6CB-1CF5-4C9A-BF07FB2192FA}"/>
              </a:ext>
            </a:extLst>
          </p:cNvPr>
          <p:cNvSpPr txBox="1"/>
          <p:nvPr/>
        </p:nvSpPr>
        <p:spPr>
          <a:xfrm>
            <a:off x="182382" y="2633886"/>
            <a:ext cx="6138407" cy="584775"/>
          </a:xfrm>
          <a:prstGeom prst="rect">
            <a:avLst/>
          </a:prstGeom>
          <a:noFill/>
        </p:spPr>
        <p:txBody>
          <a:bodyPr wrap="square">
            <a:spAutoFit/>
          </a:bodyPr>
          <a:lstStyle/>
          <a:p>
            <a:pPr algn="ctr"/>
            <a:r>
              <a:rPr lang="en-GB" sz="1600" dirty="0">
                <a:effectLst/>
              </a:rPr>
              <a:t>“Only a person who has questions can have [real understanding].” (Hans-Georg Gadamer, 1994, p. 365)</a:t>
            </a:r>
          </a:p>
        </p:txBody>
      </p:sp>
      <p:sp>
        <p:nvSpPr>
          <p:cNvPr id="5" name="TextBox 4">
            <a:extLst>
              <a:ext uri="{FF2B5EF4-FFF2-40B4-BE49-F238E27FC236}">
                <a16:creationId xmlns:a16="http://schemas.microsoft.com/office/drawing/2014/main" id="{07657D98-31A5-D7FA-DA07-5E7F957A7734}"/>
              </a:ext>
            </a:extLst>
          </p:cNvPr>
          <p:cNvSpPr txBox="1"/>
          <p:nvPr/>
        </p:nvSpPr>
        <p:spPr>
          <a:xfrm>
            <a:off x="182381" y="7984960"/>
            <a:ext cx="6138407" cy="830997"/>
          </a:xfrm>
          <a:prstGeom prst="rect">
            <a:avLst/>
          </a:prstGeom>
          <a:noFill/>
        </p:spPr>
        <p:txBody>
          <a:bodyPr wrap="square">
            <a:spAutoFit/>
          </a:bodyPr>
          <a:lstStyle/>
          <a:p>
            <a:pPr algn="ctr"/>
            <a:r>
              <a:rPr lang="en-GB" sz="1600" dirty="0">
                <a:effectLst/>
              </a:rPr>
              <a:t>“The force that drives the enacted curriculum must be a pervasive spirit of inquiry, and the dominant purpose of all activities must be an increase in understanding.” (Wells, 2001, p. 7)</a:t>
            </a:r>
          </a:p>
        </p:txBody>
      </p:sp>
    </p:spTree>
    <p:extLst>
      <p:ext uri="{BB962C8B-B14F-4D97-AF65-F5344CB8AC3E}">
        <p14:creationId xmlns:p14="http://schemas.microsoft.com/office/powerpoint/2010/main" val="36388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8" ma:contentTypeDescription="Create a new document." ma:contentTypeScope="" ma:versionID="ed4a411e19a8179cd7a0ac0324a86ae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124cb94ad53b04c04f70e42c35a11160"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9F9CB1-5251-415C-B0AB-2DF8C4B08FFE}">
  <ds:schemaRefs>
    <ds:schemaRef ds:uri="http://schemas.microsoft.com/sharepoint/v3/contenttype/forms"/>
  </ds:schemaRefs>
</ds:datastoreItem>
</file>

<file path=customXml/itemProps2.xml><?xml version="1.0" encoding="utf-8"?>
<ds:datastoreItem xmlns:ds="http://schemas.openxmlformats.org/officeDocument/2006/customXml" ds:itemID="{9F924096-209E-47CB-BDA9-5E9B65F5898E}">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25CC9C-0597-4E49-AAAE-6D06B2DDF9D7}">
  <ds:schemaRefs>
    <ds:schemaRef ds:uri="23bdb189-ca16-407d-80e6-67175f129138"/>
    <ds:schemaRef ds:uri="http://purl.org/dc/terms/"/>
    <ds:schemaRef ds:uri="c3efdda0-5dc4-485e-bba7-f823408f3d9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5132</TotalTime>
  <Words>3500</Words>
  <Application>Microsoft Office PowerPoint</Application>
  <PresentationFormat>A3 Paper (297x420 mm)</PresentationFormat>
  <Paragraphs>243</Paragraphs>
  <Slides>33</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Aptos</vt:lpstr>
      <vt:lpstr>Aptos Display</vt:lpstr>
      <vt:lpstr>Arial</vt:lpstr>
      <vt:lpstr>Calibri</vt:lpstr>
      <vt:lpstr>Calibri Light</vt:lpstr>
      <vt:lpstr>Perpetua</vt:lpstr>
      <vt:lpstr>Office Theme</vt:lpstr>
      <vt:lpstr>1_office theme</vt:lpstr>
      <vt:lpstr>2_office theme</vt:lpstr>
      <vt:lpstr>Truth Matters Academic Integrity: Augmented vs Artificial Intelligence?</vt:lpstr>
      <vt:lpstr>TL;DL</vt:lpstr>
      <vt:lpstr>Results reveal a system’s design</vt:lpstr>
      <vt:lpstr>PowerPoint Presentation</vt:lpstr>
      <vt:lpstr>PowerPoint Presentation</vt:lpstr>
      <vt:lpstr>“As we begin, so shall we go.” (Marshall McLuhan, 1967/1996 pp. 46-47)</vt:lpstr>
      <vt:lpstr>The Law of Unintended Consequences</vt:lpstr>
      <vt:lpstr>Atrophication of Intelligence</vt:lpstr>
      <vt:lpstr>Engaging Students in the Process of Acquiring Knowledge</vt:lpstr>
      <vt:lpstr>FOSIL Skill Sets</vt:lpstr>
      <vt:lpstr>Portrait Attributes Year 1-3</vt:lpstr>
      <vt:lpstr>Portrait Attributes Year 4-6</vt:lpstr>
      <vt:lpstr>Portrait Attributes Year 7-9</vt:lpstr>
      <vt:lpstr>Portrait Attributes Year 10-13</vt:lpstr>
      <vt:lpstr>Transition Year Signature Work Overview FOSIL Group Forum Links</vt:lpstr>
      <vt:lpstr>Learning Skills and Attributes (Years 1-3)</vt:lpstr>
      <vt:lpstr>Learning Skills and Attributes (Year 4-6)</vt:lpstr>
      <vt:lpstr>Learning Skills and Attributes (Year 7-9)</vt:lpstr>
      <vt:lpstr>Learning Skills and Attributes (Year 10-13)</vt:lpstr>
      <vt:lpstr>The Future Needs You to Be Present Living Well in a World Worth Living In</vt:lpstr>
      <vt:lpstr>PowerPoint Presentation</vt:lpstr>
      <vt:lpstr>PowerPoint Presentation</vt:lpstr>
      <vt:lpstr>Reading for information and meaning</vt:lpstr>
      <vt:lpstr>Reading for information and meaning</vt:lpstr>
      <vt:lpstr>Essay Plan</vt:lpstr>
      <vt:lpstr>Essay Draft</vt:lpstr>
      <vt:lpstr>Essay Draft</vt:lpstr>
      <vt:lpstr>Year 9 Signature Work Essay Drafting </vt:lpstr>
      <vt:lpstr>Signature Work Inquiry Celebration Thursday 20 June, 7-8pm De La Salle Hall</vt:lpstr>
      <vt:lpstr>Reflecting on Learning</vt:lpstr>
      <vt:lpstr>GCSE English Spoken Language Endorsement</vt:lpstr>
      <vt:lpstr>Signature Work: Necessary But Not Sufficient</vt:lpstr>
      <vt:lpstr>Academic Integrity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Toerien</dc:creator>
  <cp:lastModifiedBy>Darryl Toerien</cp:lastModifiedBy>
  <cp:revision>3</cp:revision>
  <cp:lastPrinted>2024-05-29T07:26:01Z</cp:lastPrinted>
  <dcterms:created xsi:type="dcterms:W3CDTF">2024-03-12T11:01:05Z</dcterms:created>
  <dcterms:modified xsi:type="dcterms:W3CDTF">2024-05-29T13:20:46Z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