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518" r:id="rId5"/>
    <p:sldId id="531" r:id="rId6"/>
    <p:sldId id="521" r:id="rId7"/>
    <p:sldId id="523" r:id="rId8"/>
    <p:sldId id="289" r:id="rId9"/>
    <p:sldId id="278" r:id="rId10"/>
    <p:sldId id="277" r:id="rId11"/>
    <p:sldId id="284" r:id="rId12"/>
    <p:sldId id="528" r:id="rId13"/>
    <p:sldId id="524" r:id="rId14"/>
    <p:sldId id="257" r:id="rId15"/>
    <p:sldId id="530" r:id="rId16"/>
    <p:sldId id="532" r:id="rId17"/>
    <p:sldId id="287" r:id="rId18"/>
    <p:sldId id="258" r:id="rId19"/>
    <p:sldId id="290" r:id="rId20"/>
    <p:sldId id="525" r:id="rId21"/>
    <p:sldId id="534" r:id="rId22"/>
    <p:sldId id="535" r:id="rId23"/>
    <p:sldId id="538" r:id="rId24"/>
    <p:sldId id="281" r:id="rId25"/>
    <p:sldId id="537" r:id="rId26"/>
    <p:sldId id="536" r:id="rId27"/>
    <p:sldId id="291" r:id="rId28"/>
    <p:sldId id="526" r:id="rId29"/>
    <p:sldId id="288" r:id="rId30"/>
    <p:sldId id="280" r:id="rId31"/>
    <p:sldId id="286" r:id="rId32"/>
    <p:sldId id="29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5051"/>
    <a:srgbClr val="FFFBDB"/>
    <a:srgbClr val="FDEBEC"/>
    <a:srgbClr val="FAD8DB"/>
    <a:srgbClr val="FB5050"/>
    <a:srgbClr val="E63329"/>
    <a:srgbClr val="FFFF00"/>
    <a:srgbClr val="F4F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35ACD7-C053-D149-A488-14F965E14F0F}" v="121" dt="2024-11-11T21:51:51.898"/>
    <p1510:client id="{6F8377E4-75C5-B04C-B531-1EFA733E8C79}" v="18" dt="2024-11-12T00:10:15.250"/>
    <p1510:client id="{943780B9-9DCC-487D-BCBF-8D8D1C51D541}" v="312" dt="2024-11-11T16:36:16.340"/>
    <p1510:client id="{D54B84D8-4468-0840-AA4D-A98D89E0FB71}" v="1" dt="2024-11-12T00:52:42.753"/>
    <p1510:client id="{E85CF372-11C9-4AF9-9880-68FE529C7395}" v="2" dt="2024-11-12T14:04:08.805"/>
    <p1510:client id="{F5BD3ED0-67F8-9579-D669-46AC0C53B73B}" v="10" dt="2024-11-12T00:51:33.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C31DCC-5BA8-429E-A109-08D66E104399}" type="doc">
      <dgm:prSet loTypeId="urn:microsoft.com/office/officeart/2018/2/layout/IconLabelList" loCatId="icon" qsTypeId="urn:microsoft.com/office/officeart/2005/8/quickstyle/simple1" qsCatId="simple" csTypeId="urn:microsoft.com/office/officeart/2005/8/colors/accent0_3" csCatId="mainScheme" phldr="1"/>
      <dgm:spPr/>
      <dgm:t>
        <a:bodyPr/>
        <a:lstStyle/>
        <a:p>
          <a:endParaRPr lang="en-US"/>
        </a:p>
      </dgm:t>
    </dgm:pt>
    <dgm:pt modelId="{1C3D0CCB-79E3-4207-89D6-C1119BBB89D6}">
      <dgm:prSet/>
      <dgm:spPr/>
      <dgm:t>
        <a:bodyPr/>
        <a:lstStyle/>
        <a:p>
          <a:pPr>
            <a:lnSpc>
              <a:spcPct val="100000"/>
            </a:lnSpc>
          </a:pPr>
          <a:r>
            <a:rPr lang="en-GB"/>
            <a:t>Video guide</a:t>
          </a:r>
          <a:endParaRPr lang="en-US"/>
        </a:p>
      </dgm:t>
    </dgm:pt>
    <dgm:pt modelId="{8A2D0C40-B780-4BC3-BD60-B422895B7CDE}" type="parTrans" cxnId="{0EB128AB-2AE5-483B-93F8-C1FAF7F04635}">
      <dgm:prSet/>
      <dgm:spPr/>
      <dgm:t>
        <a:bodyPr/>
        <a:lstStyle/>
        <a:p>
          <a:endParaRPr lang="en-US"/>
        </a:p>
      </dgm:t>
    </dgm:pt>
    <dgm:pt modelId="{D19EDF70-8F6C-4B09-8B7F-6BA517D8CA87}" type="sibTrans" cxnId="{0EB128AB-2AE5-483B-93F8-C1FAF7F04635}">
      <dgm:prSet/>
      <dgm:spPr/>
      <dgm:t>
        <a:bodyPr/>
        <a:lstStyle/>
        <a:p>
          <a:endParaRPr lang="en-US"/>
        </a:p>
      </dgm:t>
    </dgm:pt>
    <dgm:pt modelId="{215832CD-9677-4570-BE33-822EF0D229BA}">
      <dgm:prSet/>
      <dgm:spPr/>
      <dgm:t>
        <a:bodyPr/>
        <a:lstStyle/>
        <a:p>
          <a:pPr>
            <a:lnSpc>
              <a:spcPct val="100000"/>
            </a:lnSpc>
          </a:pPr>
          <a:r>
            <a:rPr lang="en-GB"/>
            <a:t>PowerPoint slides</a:t>
          </a:r>
          <a:endParaRPr lang="en-US"/>
        </a:p>
      </dgm:t>
    </dgm:pt>
    <dgm:pt modelId="{7B0B08D1-BD8B-4DB3-A0E3-60CBFD94E83F}" type="parTrans" cxnId="{95C00C3F-9720-48C1-A7F1-47876AFF5F93}">
      <dgm:prSet/>
      <dgm:spPr/>
      <dgm:t>
        <a:bodyPr/>
        <a:lstStyle/>
        <a:p>
          <a:endParaRPr lang="en-US"/>
        </a:p>
      </dgm:t>
    </dgm:pt>
    <dgm:pt modelId="{7B93DF2E-7AE3-453D-8505-4830F35AD982}" type="sibTrans" cxnId="{95C00C3F-9720-48C1-A7F1-47876AFF5F93}">
      <dgm:prSet/>
      <dgm:spPr/>
      <dgm:t>
        <a:bodyPr/>
        <a:lstStyle/>
        <a:p>
          <a:endParaRPr lang="en-US"/>
        </a:p>
      </dgm:t>
    </dgm:pt>
    <dgm:pt modelId="{A6AB54AB-93B8-4395-BDA1-3A368755C9BE}">
      <dgm:prSet/>
      <dgm:spPr/>
      <dgm:t>
        <a:bodyPr/>
        <a:lstStyle/>
        <a:p>
          <a:pPr>
            <a:lnSpc>
              <a:spcPct val="100000"/>
            </a:lnSpc>
          </a:pPr>
          <a:r>
            <a:rPr lang="en-GB"/>
            <a:t>Feedback document</a:t>
          </a:r>
          <a:endParaRPr lang="en-US"/>
        </a:p>
      </dgm:t>
    </dgm:pt>
    <dgm:pt modelId="{CA57DEE1-65BA-4995-B3AF-98BC07BDAF71}" type="parTrans" cxnId="{781353E4-E5A3-4F6E-9288-38EC6D7DDBDA}">
      <dgm:prSet/>
      <dgm:spPr/>
      <dgm:t>
        <a:bodyPr/>
        <a:lstStyle/>
        <a:p>
          <a:endParaRPr lang="en-US"/>
        </a:p>
      </dgm:t>
    </dgm:pt>
    <dgm:pt modelId="{D5745FB7-2310-4F10-90CD-E8A774D1A7DC}" type="sibTrans" cxnId="{781353E4-E5A3-4F6E-9288-38EC6D7DDBDA}">
      <dgm:prSet/>
      <dgm:spPr/>
      <dgm:t>
        <a:bodyPr/>
        <a:lstStyle/>
        <a:p>
          <a:endParaRPr lang="en-US"/>
        </a:p>
      </dgm:t>
    </dgm:pt>
    <dgm:pt modelId="{76A7EA00-A398-4C89-84F5-D4CBAB2E96FC}" type="pres">
      <dgm:prSet presAssocID="{AEC31DCC-5BA8-429E-A109-08D66E104399}" presName="root" presStyleCnt="0">
        <dgm:presLayoutVars>
          <dgm:dir/>
          <dgm:resizeHandles val="exact"/>
        </dgm:presLayoutVars>
      </dgm:prSet>
      <dgm:spPr/>
    </dgm:pt>
    <dgm:pt modelId="{0AF95065-CAED-420A-986A-BD2FF5D663E1}" type="pres">
      <dgm:prSet presAssocID="{1C3D0CCB-79E3-4207-89D6-C1119BBB89D6}" presName="compNode" presStyleCnt="0"/>
      <dgm:spPr/>
    </dgm:pt>
    <dgm:pt modelId="{B7DBD6F0-7907-412A-80FA-532B4B4999A0}" type="pres">
      <dgm:prSet presAssocID="{1C3D0CCB-79E3-4207-89D6-C1119BBB89D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deo camera"/>
        </a:ext>
      </dgm:extLst>
    </dgm:pt>
    <dgm:pt modelId="{3987C825-19DB-4A50-93AC-69B38D824C5B}" type="pres">
      <dgm:prSet presAssocID="{1C3D0CCB-79E3-4207-89D6-C1119BBB89D6}" presName="spaceRect" presStyleCnt="0"/>
      <dgm:spPr/>
    </dgm:pt>
    <dgm:pt modelId="{DAAF1B65-0469-402E-8405-AB849102692B}" type="pres">
      <dgm:prSet presAssocID="{1C3D0CCB-79E3-4207-89D6-C1119BBB89D6}" presName="textRect" presStyleLbl="revTx" presStyleIdx="0" presStyleCnt="3">
        <dgm:presLayoutVars>
          <dgm:chMax val="1"/>
          <dgm:chPref val="1"/>
        </dgm:presLayoutVars>
      </dgm:prSet>
      <dgm:spPr/>
    </dgm:pt>
    <dgm:pt modelId="{17AFC9F7-702E-4E46-BBD3-09967A0DC812}" type="pres">
      <dgm:prSet presAssocID="{D19EDF70-8F6C-4B09-8B7F-6BA517D8CA87}" presName="sibTrans" presStyleCnt="0"/>
      <dgm:spPr/>
    </dgm:pt>
    <dgm:pt modelId="{73B0E1B3-A4AD-4C51-B4E3-A2222820DAEA}" type="pres">
      <dgm:prSet presAssocID="{215832CD-9677-4570-BE33-822EF0D229BA}" presName="compNode" presStyleCnt="0"/>
      <dgm:spPr/>
    </dgm:pt>
    <dgm:pt modelId="{C7F03CCB-DFF0-47DC-815A-FCED7AB1552A}" type="pres">
      <dgm:prSet presAssocID="{215832CD-9677-4570-BE33-822EF0D229BA}"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extLst>
        <a:ext uri="{E40237B7-FDA0-4F09-8148-C483321AD2D9}">
          <dgm14:cNvPr xmlns:dgm14="http://schemas.microsoft.com/office/drawing/2010/diagram" id="0" name="" descr="Lightbulb"/>
        </a:ext>
      </dgm:extLst>
    </dgm:pt>
    <dgm:pt modelId="{6746103A-CC43-4F8F-A9CD-0C51EA1C7C08}" type="pres">
      <dgm:prSet presAssocID="{215832CD-9677-4570-BE33-822EF0D229BA}" presName="spaceRect" presStyleCnt="0"/>
      <dgm:spPr/>
    </dgm:pt>
    <dgm:pt modelId="{372DCA4C-B136-4A0D-B3D1-1B7EB3A74D48}" type="pres">
      <dgm:prSet presAssocID="{215832CD-9677-4570-BE33-822EF0D229BA}" presName="textRect" presStyleLbl="revTx" presStyleIdx="1" presStyleCnt="3">
        <dgm:presLayoutVars>
          <dgm:chMax val="1"/>
          <dgm:chPref val="1"/>
        </dgm:presLayoutVars>
      </dgm:prSet>
      <dgm:spPr/>
    </dgm:pt>
    <dgm:pt modelId="{7D5B7AA1-0A1F-4435-B1B4-A8897366411E}" type="pres">
      <dgm:prSet presAssocID="{7B93DF2E-7AE3-453D-8505-4830F35AD982}" presName="sibTrans" presStyleCnt="0"/>
      <dgm:spPr/>
    </dgm:pt>
    <dgm:pt modelId="{E3032CEA-2188-45A1-A180-95C689681E74}" type="pres">
      <dgm:prSet presAssocID="{A6AB54AB-93B8-4395-BDA1-3A368755C9BE}" presName="compNode" presStyleCnt="0"/>
      <dgm:spPr/>
    </dgm:pt>
    <dgm:pt modelId="{B2DFFF14-B0DB-4174-9F3D-A13279DF54E6}" type="pres">
      <dgm:prSet presAssocID="{A6AB54AB-93B8-4395-BDA1-3A368755C9BE}" presName="iconRect" presStyleLbl="node1" presStyleIdx="2" presStyleCnt="3"/>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l="-4000" r="-4000"/>
          </a:stretch>
        </a:blipFill>
      </dgm:spPr>
      <dgm:extLst>
        <a:ext uri="{E40237B7-FDA0-4F09-8148-C483321AD2D9}">
          <dgm14:cNvPr xmlns:dgm14="http://schemas.microsoft.com/office/drawing/2010/diagram" id="0" name="" descr="Document"/>
        </a:ext>
      </dgm:extLst>
    </dgm:pt>
    <dgm:pt modelId="{0B21FA09-C46E-4CB7-A6C0-4F572E3B8722}" type="pres">
      <dgm:prSet presAssocID="{A6AB54AB-93B8-4395-BDA1-3A368755C9BE}" presName="spaceRect" presStyleCnt="0"/>
      <dgm:spPr/>
    </dgm:pt>
    <dgm:pt modelId="{3BCE527A-028F-4700-B959-0C6A4DC29513}" type="pres">
      <dgm:prSet presAssocID="{A6AB54AB-93B8-4395-BDA1-3A368755C9BE}" presName="textRect" presStyleLbl="revTx" presStyleIdx="2" presStyleCnt="3">
        <dgm:presLayoutVars>
          <dgm:chMax val="1"/>
          <dgm:chPref val="1"/>
        </dgm:presLayoutVars>
      </dgm:prSet>
      <dgm:spPr/>
    </dgm:pt>
  </dgm:ptLst>
  <dgm:cxnLst>
    <dgm:cxn modelId="{CA70DD1B-6022-451E-A9EF-D4D5CA6ED4E9}" type="presOf" srcId="{AEC31DCC-5BA8-429E-A109-08D66E104399}" destId="{76A7EA00-A398-4C89-84F5-D4CBAB2E96FC}" srcOrd="0" destOrd="0" presId="urn:microsoft.com/office/officeart/2018/2/layout/IconLabelList"/>
    <dgm:cxn modelId="{D1546229-D060-4633-886F-A26925C88D78}" type="presOf" srcId="{215832CD-9677-4570-BE33-822EF0D229BA}" destId="{372DCA4C-B136-4A0D-B3D1-1B7EB3A74D48}" srcOrd="0" destOrd="0" presId="urn:microsoft.com/office/officeart/2018/2/layout/IconLabelList"/>
    <dgm:cxn modelId="{95C00C3F-9720-48C1-A7F1-47876AFF5F93}" srcId="{AEC31DCC-5BA8-429E-A109-08D66E104399}" destId="{215832CD-9677-4570-BE33-822EF0D229BA}" srcOrd="1" destOrd="0" parTransId="{7B0B08D1-BD8B-4DB3-A0E3-60CBFD94E83F}" sibTransId="{7B93DF2E-7AE3-453D-8505-4830F35AD982}"/>
    <dgm:cxn modelId="{6868E560-FCEF-49CE-8C9A-B14E4D448152}" type="presOf" srcId="{A6AB54AB-93B8-4395-BDA1-3A368755C9BE}" destId="{3BCE527A-028F-4700-B959-0C6A4DC29513}" srcOrd="0" destOrd="0" presId="urn:microsoft.com/office/officeart/2018/2/layout/IconLabelList"/>
    <dgm:cxn modelId="{0EB128AB-2AE5-483B-93F8-C1FAF7F04635}" srcId="{AEC31DCC-5BA8-429E-A109-08D66E104399}" destId="{1C3D0CCB-79E3-4207-89D6-C1119BBB89D6}" srcOrd="0" destOrd="0" parTransId="{8A2D0C40-B780-4BC3-BD60-B422895B7CDE}" sibTransId="{D19EDF70-8F6C-4B09-8B7F-6BA517D8CA87}"/>
    <dgm:cxn modelId="{7B20E5B9-EDA9-4657-A90E-CD21968729A2}" type="presOf" srcId="{1C3D0CCB-79E3-4207-89D6-C1119BBB89D6}" destId="{DAAF1B65-0469-402E-8405-AB849102692B}" srcOrd="0" destOrd="0" presId="urn:microsoft.com/office/officeart/2018/2/layout/IconLabelList"/>
    <dgm:cxn modelId="{781353E4-E5A3-4F6E-9288-38EC6D7DDBDA}" srcId="{AEC31DCC-5BA8-429E-A109-08D66E104399}" destId="{A6AB54AB-93B8-4395-BDA1-3A368755C9BE}" srcOrd="2" destOrd="0" parTransId="{CA57DEE1-65BA-4995-B3AF-98BC07BDAF71}" sibTransId="{D5745FB7-2310-4F10-90CD-E8A774D1A7DC}"/>
    <dgm:cxn modelId="{4E48132F-FF73-4CA2-9A8A-01842804D351}" type="presParOf" srcId="{76A7EA00-A398-4C89-84F5-D4CBAB2E96FC}" destId="{0AF95065-CAED-420A-986A-BD2FF5D663E1}" srcOrd="0" destOrd="0" presId="urn:microsoft.com/office/officeart/2018/2/layout/IconLabelList"/>
    <dgm:cxn modelId="{B5075E51-2884-4868-8898-F6388452842E}" type="presParOf" srcId="{0AF95065-CAED-420A-986A-BD2FF5D663E1}" destId="{B7DBD6F0-7907-412A-80FA-532B4B4999A0}" srcOrd="0" destOrd="0" presId="urn:microsoft.com/office/officeart/2018/2/layout/IconLabelList"/>
    <dgm:cxn modelId="{9FA41B7F-F775-4254-A76A-AEAAE76CF1F6}" type="presParOf" srcId="{0AF95065-CAED-420A-986A-BD2FF5D663E1}" destId="{3987C825-19DB-4A50-93AC-69B38D824C5B}" srcOrd="1" destOrd="0" presId="urn:microsoft.com/office/officeart/2018/2/layout/IconLabelList"/>
    <dgm:cxn modelId="{2481E412-A3ED-456B-B903-49EA69B32787}" type="presParOf" srcId="{0AF95065-CAED-420A-986A-BD2FF5D663E1}" destId="{DAAF1B65-0469-402E-8405-AB849102692B}" srcOrd="2" destOrd="0" presId="urn:microsoft.com/office/officeart/2018/2/layout/IconLabelList"/>
    <dgm:cxn modelId="{53AEC575-EDA1-4A64-9287-CC60819921D5}" type="presParOf" srcId="{76A7EA00-A398-4C89-84F5-D4CBAB2E96FC}" destId="{17AFC9F7-702E-4E46-BBD3-09967A0DC812}" srcOrd="1" destOrd="0" presId="urn:microsoft.com/office/officeart/2018/2/layout/IconLabelList"/>
    <dgm:cxn modelId="{19B7CCC9-EA35-44EE-A9B4-7B4119158A2F}" type="presParOf" srcId="{76A7EA00-A398-4C89-84F5-D4CBAB2E96FC}" destId="{73B0E1B3-A4AD-4C51-B4E3-A2222820DAEA}" srcOrd="2" destOrd="0" presId="urn:microsoft.com/office/officeart/2018/2/layout/IconLabelList"/>
    <dgm:cxn modelId="{B863B723-CFC6-4715-A27A-7D37BC91E5C9}" type="presParOf" srcId="{73B0E1B3-A4AD-4C51-B4E3-A2222820DAEA}" destId="{C7F03CCB-DFF0-47DC-815A-FCED7AB1552A}" srcOrd="0" destOrd="0" presId="urn:microsoft.com/office/officeart/2018/2/layout/IconLabelList"/>
    <dgm:cxn modelId="{7CF4DFFD-8588-4C96-B5D1-9D219A8E8FB1}" type="presParOf" srcId="{73B0E1B3-A4AD-4C51-B4E3-A2222820DAEA}" destId="{6746103A-CC43-4F8F-A9CD-0C51EA1C7C08}" srcOrd="1" destOrd="0" presId="urn:microsoft.com/office/officeart/2018/2/layout/IconLabelList"/>
    <dgm:cxn modelId="{AB9CFD6E-B5C3-4193-B0F3-8A2CEDE2F5DF}" type="presParOf" srcId="{73B0E1B3-A4AD-4C51-B4E3-A2222820DAEA}" destId="{372DCA4C-B136-4A0D-B3D1-1B7EB3A74D48}" srcOrd="2" destOrd="0" presId="urn:microsoft.com/office/officeart/2018/2/layout/IconLabelList"/>
    <dgm:cxn modelId="{E8809BA8-1648-4F3B-A6A1-24A8C08E8160}" type="presParOf" srcId="{76A7EA00-A398-4C89-84F5-D4CBAB2E96FC}" destId="{7D5B7AA1-0A1F-4435-B1B4-A8897366411E}" srcOrd="3" destOrd="0" presId="urn:microsoft.com/office/officeart/2018/2/layout/IconLabelList"/>
    <dgm:cxn modelId="{76E5D094-26E2-4845-BEA7-BD00F7E53F3D}" type="presParOf" srcId="{76A7EA00-A398-4C89-84F5-D4CBAB2E96FC}" destId="{E3032CEA-2188-45A1-A180-95C689681E74}" srcOrd="4" destOrd="0" presId="urn:microsoft.com/office/officeart/2018/2/layout/IconLabelList"/>
    <dgm:cxn modelId="{1B730027-E59E-4E35-B253-EDCBFB5E84BE}" type="presParOf" srcId="{E3032CEA-2188-45A1-A180-95C689681E74}" destId="{B2DFFF14-B0DB-4174-9F3D-A13279DF54E6}" srcOrd="0" destOrd="0" presId="urn:microsoft.com/office/officeart/2018/2/layout/IconLabelList"/>
    <dgm:cxn modelId="{DF984535-8009-4623-88C0-A0EC73359174}" type="presParOf" srcId="{E3032CEA-2188-45A1-A180-95C689681E74}" destId="{0B21FA09-C46E-4CB7-A6C0-4F572E3B8722}" srcOrd="1" destOrd="0" presId="urn:microsoft.com/office/officeart/2018/2/layout/IconLabelList"/>
    <dgm:cxn modelId="{AA758229-81A2-4C00-B65B-A2E575C0484E}" type="presParOf" srcId="{E3032CEA-2188-45A1-A180-95C689681E74}" destId="{3BCE527A-028F-4700-B959-0C6A4DC2951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BD6F0-7907-412A-80FA-532B4B4999A0}">
      <dsp:nvSpPr>
        <dsp:cNvPr id="0" name=""/>
        <dsp:cNvSpPr/>
      </dsp:nvSpPr>
      <dsp:spPr>
        <a:xfrm>
          <a:off x="1212569" y="987878"/>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AF1B65-0469-402E-8405-AB849102692B}">
      <dsp:nvSpPr>
        <dsp:cNvPr id="0" name=""/>
        <dsp:cNvSpPr/>
      </dsp:nvSpPr>
      <dsp:spPr>
        <a:xfrm>
          <a:off x="417971" y="2644665"/>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pPr>
          <a:r>
            <a:rPr lang="en-GB" sz="2500" kern="1200"/>
            <a:t>Video guide</a:t>
          </a:r>
          <a:endParaRPr lang="en-US" sz="2500" kern="1200"/>
        </a:p>
      </dsp:txBody>
      <dsp:txXfrm>
        <a:off x="417971" y="2644665"/>
        <a:ext cx="2889450" cy="720000"/>
      </dsp:txXfrm>
    </dsp:sp>
    <dsp:sp modelId="{C7F03CCB-DFF0-47DC-815A-FCED7AB1552A}">
      <dsp:nvSpPr>
        <dsp:cNvPr id="0" name=""/>
        <dsp:cNvSpPr/>
      </dsp:nvSpPr>
      <dsp:spPr>
        <a:xfrm>
          <a:off x="4607673" y="987878"/>
          <a:ext cx="1300252" cy="130025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2DCA4C-B136-4A0D-B3D1-1B7EB3A74D48}">
      <dsp:nvSpPr>
        <dsp:cNvPr id="0" name=""/>
        <dsp:cNvSpPr/>
      </dsp:nvSpPr>
      <dsp:spPr>
        <a:xfrm>
          <a:off x="3813075" y="2644665"/>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pPr>
          <a:r>
            <a:rPr lang="en-GB" sz="2500" kern="1200"/>
            <a:t>PowerPoint slides</a:t>
          </a:r>
          <a:endParaRPr lang="en-US" sz="2500" kern="1200"/>
        </a:p>
      </dsp:txBody>
      <dsp:txXfrm>
        <a:off x="3813075" y="2644665"/>
        <a:ext cx="2889450" cy="720000"/>
      </dsp:txXfrm>
    </dsp:sp>
    <dsp:sp modelId="{B2DFFF14-B0DB-4174-9F3D-A13279DF54E6}">
      <dsp:nvSpPr>
        <dsp:cNvPr id="0" name=""/>
        <dsp:cNvSpPr/>
      </dsp:nvSpPr>
      <dsp:spPr>
        <a:xfrm>
          <a:off x="8002777" y="987878"/>
          <a:ext cx="1300252" cy="1300252"/>
        </a:xfrm>
        <a:prstGeom prst="rect">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l="-4000" r="-4000"/>
          </a:stretch>
        </a:blip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CE527A-028F-4700-B959-0C6A4DC29513}">
      <dsp:nvSpPr>
        <dsp:cNvPr id="0" name=""/>
        <dsp:cNvSpPr/>
      </dsp:nvSpPr>
      <dsp:spPr>
        <a:xfrm>
          <a:off x="7208178" y="2644665"/>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pPr>
          <a:r>
            <a:rPr lang="en-GB" sz="2500" kern="1200"/>
            <a:t>Feedback document</a:t>
          </a:r>
          <a:endParaRPr lang="en-US" sz="2500" kern="1200"/>
        </a:p>
      </dsp:txBody>
      <dsp:txXfrm>
        <a:off x="7208178" y="2644665"/>
        <a:ext cx="28894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990364-C755-4055-8585-8A2735AC41F8}" type="datetimeFigureOut">
              <a:rPr lang="en-GB" smtClean="0"/>
              <a:t>12/11/2024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11D2C-2F7A-453F-8B94-0CC87B7FE934}" type="slidenum">
              <a:rPr lang="en-GB" smtClean="0"/>
              <a:t>‹#›</a:t>
            </a:fld>
            <a:endParaRPr lang="en-GB"/>
          </a:p>
        </p:txBody>
      </p:sp>
    </p:spTree>
    <p:extLst>
      <p:ext uri="{BB962C8B-B14F-4D97-AF65-F5344CB8AC3E}">
        <p14:creationId xmlns:p14="http://schemas.microsoft.com/office/powerpoint/2010/main" val="873094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INSET on responsible use of AI is only intended to be the beginning of a conversation. It should take about half an hour to forty minutes, and I make no excuses for the fact that we can’t cover everything, so we will move quite fast and I will often direct you to external links if there are things that you might want to investigate further. So let’s get started!</a:t>
            </a:r>
          </a:p>
        </p:txBody>
      </p:sp>
      <p:sp>
        <p:nvSpPr>
          <p:cNvPr id="4" name="Slide Number Placeholder 3"/>
          <p:cNvSpPr>
            <a:spLocks noGrp="1"/>
          </p:cNvSpPr>
          <p:nvPr>
            <p:ph type="sldNum" sz="quarter" idx="5"/>
          </p:nvPr>
        </p:nvSpPr>
        <p:spPr/>
        <p:txBody>
          <a:bodyPr/>
          <a:lstStyle/>
          <a:p>
            <a:fld id="{EED85C98-1F69-48FE-9C11-EFF7DB6E8C8F}" type="slidenum">
              <a:rPr lang="en-GB" smtClean="0"/>
              <a:t>1</a:t>
            </a:fld>
            <a:endParaRPr lang="en-GB"/>
          </a:p>
        </p:txBody>
      </p:sp>
    </p:spTree>
    <p:extLst>
      <p:ext uri="{BB962C8B-B14F-4D97-AF65-F5344CB8AC3E}">
        <p14:creationId xmlns:p14="http://schemas.microsoft.com/office/powerpoint/2010/main" val="784109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362C0-509B-505C-1E1E-B56F591F6B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180D20-D60A-FFDF-2967-31CFBFA48C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EEE632-38D6-72A7-9182-9D87FA61CD1C}"/>
              </a:ext>
            </a:extLst>
          </p:cNvPr>
          <p:cNvSpPr>
            <a:spLocks noGrp="1"/>
          </p:cNvSpPr>
          <p:nvPr>
            <p:ph type="body" idx="1"/>
          </p:nvPr>
        </p:nvSpPr>
        <p:spPr/>
        <p:txBody>
          <a:bodyPr/>
          <a:lstStyle/>
          <a:p>
            <a:r>
              <a:rPr lang="en-GB"/>
              <a:t>This section on student use of AI will be the longest, as I suspect it is what concerns colleagues the most.</a:t>
            </a:r>
          </a:p>
        </p:txBody>
      </p:sp>
      <p:sp>
        <p:nvSpPr>
          <p:cNvPr id="4" name="Slide Number Placeholder 3">
            <a:extLst>
              <a:ext uri="{FF2B5EF4-FFF2-40B4-BE49-F238E27FC236}">
                <a16:creationId xmlns:a16="http://schemas.microsoft.com/office/drawing/2014/main" id="{3E4F77D1-F994-2AFF-7EDB-0EE4FB11AFB2}"/>
              </a:ext>
            </a:extLst>
          </p:cNvPr>
          <p:cNvSpPr>
            <a:spLocks noGrp="1"/>
          </p:cNvSpPr>
          <p:nvPr>
            <p:ph type="sldNum" sz="quarter" idx="5"/>
          </p:nvPr>
        </p:nvSpPr>
        <p:spPr/>
        <p:txBody>
          <a:bodyPr/>
          <a:lstStyle/>
          <a:p>
            <a:fld id="{EED85C98-1F69-48FE-9C11-EFF7DB6E8C8F}" type="slidenum">
              <a:rPr lang="en-GB" smtClean="0"/>
              <a:t>10</a:t>
            </a:fld>
            <a:endParaRPr lang="en-GB"/>
          </a:p>
        </p:txBody>
      </p:sp>
    </p:spTree>
    <p:extLst>
      <p:ext uri="{BB962C8B-B14F-4D97-AF65-F5344CB8AC3E}">
        <p14:creationId xmlns:p14="http://schemas.microsoft.com/office/powerpoint/2010/main" val="4053632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may have seen this display in the Library, which I put up as part of the Y12 Interrobang!? course. The AI debate is often very polarised between the cheerleaders and the doomsayers, and this invites students to try to find a middle ground for between opportunity and threat.</a:t>
            </a:r>
          </a:p>
        </p:txBody>
      </p:sp>
      <p:sp>
        <p:nvSpPr>
          <p:cNvPr id="4" name="Slide Number Placeholder 3"/>
          <p:cNvSpPr>
            <a:spLocks noGrp="1"/>
          </p:cNvSpPr>
          <p:nvPr>
            <p:ph type="sldNum" sz="quarter" idx="5"/>
          </p:nvPr>
        </p:nvSpPr>
        <p:spPr/>
        <p:txBody>
          <a:bodyPr/>
          <a:lstStyle/>
          <a:p>
            <a:fld id="{AF511D2C-2F7A-453F-8B94-0CC87B7FE934}" type="slidenum">
              <a:rPr lang="en-GB" smtClean="0"/>
              <a:t>11</a:t>
            </a:fld>
            <a:endParaRPr lang="en-GB"/>
          </a:p>
        </p:txBody>
      </p:sp>
    </p:spTree>
    <p:extLst>
      <p:ext uri="{BB962C8B-B14F-4D97-AF65-F5344CB8AC3E}">
        <p14:creationId xmlns:p14="http://schemas.microsoft.com/office/powerpoint/2010/main" val="2100888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key to students using AI well is for them to start thinking of it as a ‘tool for thinking with’ rather than an answer factory. Having said that, I haven’t yet found an AI tool I would whole heartedly recommend to students. The only ones I might recommend are pre-AI packages that have started integrating AI tools e.g. Canva, much of the Office suite</a:t>
            </a:r>
          </a:p>
          <a:p>
            <a:endParaRPr lang="en-GB"/>
          </a:p>
          <a:p>
            <a:r>
              <a:rPr lang="en-GB"/>
              <a:t>Beyond that, generally, I find that I spend so long trying to verify or source the answers they give, or playing with prompts to get the results I want that it would be quicker just to do the work myself! Fun to play with, but nothing I would use for serious work. However, I will mention a few I have tried.</a:t>
            </a:r>
          </a:p>
          <a:p>
            <a:endParaRPr lang="en-GB"/>
          </a:p>
          <a:p>
            <a:r>
              <a:rPr lang="en-GB" b="1"/>
              <a:t>Elicit</a:t>
            </a:r>
            <a:r>
              <a:rPr lang="en-GB"/>
              <a:t> searches, summarises and compares research papers. I’ve found it hugely frustrating because it was a very interesting tool that changed its business model three times in the space of a year, so it was hard to know what might be free and what you might need to pay for on each visit. Currently there is reasonable limited access for free, but I don’t want to spend too much time on it because I don’t know when it will change again. I want to try Research Rabbit because that claims it will stay free.</a:t>
            </a:r>
          </a:p>
          <a:p>
            <a:endParaRPr lang="en-GB"/>
          </a:p>
          <a:p>
            <a:r>
              <a:rPr lang="en-GB"/>
              <a:t>Like many of us I have played with ChatGPT, Copilot, Google Gemini. I’ve suggested a prompt on the Library display for students about using AI to generate some revision questions (in this case for a GCSE Physics topic), because if students are going to play they need some advice on writing sensible prompts. I do have some real concerns about directing students to use AI though. I don’t have time to go into all of them here but have provided links for those who are interested to an article questioning whether the new ‘search the web’ tool in ChatGPT is as helpful as it appears, and another about the phenomenon of AI sycophancy – a form of hallucination where AI tends to agree with users even if they are wrong.</a:t>
            </a:r>
          </a:p>
          <a:p>
            <a:endParaRPr lang="en-GB"/>
          </a:p>
          <a:p>
            <a:r>
              <a:rPr lang="en-GB"/>
              <a:t>I’ve used image generation tools, which again are fun but have rarely produced a result that was worth the time it took me to produce it.</a:t>
            </a:r>
          </a:p>
          <a:p>
            <a:endParaRPr lang="en-GB"/>
          </a:p>
          <a:p>
            <a:r>
              <a:rPr lang="en-GB"/>
              <a:t>Finally, I’ve recently tried Google’s </a:t>
            </a:r>
            <a:r>
              <a:rPr lang="en-GB" err="1"/>
              <a:t>NotebookLM</a:t>
            </a:r>
            <a:r>
              <a:rPr lang="en-GB"/>
              <a:t> which on the surface seemed to solve some of the issues with not knowing where AI was sourcing information from. With </a:t>
            </a:r>
            <a:r>
              <a:rPr lang="en-GB" err="1"/>
              <a:t>NotebookLM</a:t>
            </a:r>
            <a:r>
              <a:rPr lang="en-GB"/>
              <a:t> you upload the documents you want it to work from and it will do all sorts of clever things, like provide comparisons and timelines, and even write a scarily convincing audio podcast. I thought it could make a great revision tool…except that it does currently have an 18+ age restriction so children would have to get their parents to work with them on it. Beyond this it is initially impressive…except that when I generated a podcast using the Library webpage it had serious (and very convincing) hallucinations about what FOSIL stood for – click the link to read my full review and listen to the podcast. I would have concerns about using it, even for revision.</a:t>
            </a:r>
            <a:br>
              <a:rPr lang="en-GB"/>
            </a:br>
            <a:br>
              <a:rPr lang="en-GB"/>
            </a:br>
            <a:r>
              <a:rPr lang="en-GB"/>
              <a:t>My question always when recommending an AI tool to students would by ”why is this better than other conventional sources and tools designed for students at this level?” and if I can’t answer that I don’t think I would use it.</a:t>
            </a:r>
          </a:p>
        </p:txBody>
      </p:sp>
      <p:sp>
        <p:nvSpPr>
          <p:cNvPr id="4" name="Slide Number Placeholder 3"/>
          <p:cNvSpPr>
            <a:spLocks noGrp="1"/>
          </p:cNvSpPr>
          <p:nvPr>
            <p:ph type="sldNum" sz="quarter" idx="5"/>
          </p:nvPr>
        </p:nvSpPr>
        <p:spPr/>
        <p:txBody>
          <a:bodyPr/>
          <a:lstStyle/>
          <a:p>
            <a:fld id="{AF511D2C-2F7A-453F-8B94-0CC87B7FE934}" type="slidenum">
              <a:rPr lang="en-GB" smtClean="0"/>
              <a:t>12</a:t>
            </a:fld>
            <a:endParaRPr lang="en-GB"/>
          </a:p>
        </p:txBody>
      </p:sp>
    </p:spTree>
    <p:extLst>
      <p:ext uri="{BB962C8B-B14F-4D97-AF65-F5344CB8AC3E}">
        <p14:creationId xmlns:p14="http://schemas.microsoft.com/office/powerpoint/2010/main" val="692572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major concern many staff have is student misuse of AI to do their work for them. If possible, prevention is better than cure as I do sometimes feel that students don’t really understand what the problem is. We need consistent messaging about Academic Integrity all the way up the school, accompanied by appropriate consequences (see the Academic Integrity policy). Key messages for students are:</a:t>
            </a:r>
          </a:p>
          <a:p>
            <a:r>
              <a:rPr lang="en-GB"/>
              <a:t>Is this use of AI helping me to learn or robbing me of a learning opportunity</a:t>
            </a:r>
          </a:p>
          <a:p>
            <a:r>
              <a:rPr lang="en-GB"/>
              <a:t>AND If you aren’t willing to acknowledge in your work that you used AI then this is clearly a dishonest use</a:t>
            </a:r>
          </a:p>
          <a:p>
            <a:endParaRPr lang="en-GB"/>
          </a:p>
          <a:p>
            <a:r>
              <a:rPr lang="en-GB"/>
              <a:t>As staff we need to learn to spot the signs of AI. I don’t have time to go into this now, but the JCQ document linked earlier has some really helpful guidance here.</a:t>
            </a:r>
          </a:p>
        </p:txBody>
      </p:sp>
      <p:sp>
        <p:nvSpPr>
          <p:cNvPr id="4" name="Slide Number Placeholder 3"/>
          <p:cNvSpPr>
            <a:spLocks noGrp="1"/>
          </p:cNvSpPr>
          <p:nvPr>
            <p:ph type="sldNum" sz="quarter" idx="5"/>
          </p:nvPr>
        </p:nvSpPr>
        <p:spPr/>
        <p:txBody>
          <a:bodyPr/>
          <a:lstStyle/>
          <a:p>
            <a:fld id="{AF511D2C-2F7A-453F-8B94-0CC87B7FE934}" type="slidenum">
              <a:rPr lang="en-GB" smtClean="0"/>
              <a:t>13</a:t>
            </a:fld>
            <a:endParaRPr lang="en-GB"/>
          </a:p>
        </p:txBody>
      </p:sp>
    </p:spTree>
    <p:extLst>
      <p:ext uri="{BB962C8B-B14F-4D97-AF65-F5344CB8AC3E}">
        <p14:creationId xmlns:p14="http://schemas.microsoft.com/office/powerpoint/2010/main" val="1057163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AI detection tools are, of course helpful where AI use is suspected, and can provide a starting point for a conversation with the student. Note that these are not 100% accurate and will give both false positives (which are more likely for EAL students) and negatives (which are more likely if students have edited an AI generated text).</a:t>
            </a:r>
          </a:p>
          <a:p>
            <a:endParaRPr lang="en-GB"/>
          </a:p>
          <a:p>
            <a:r>
              <a:rPr lang="en-GB"/>
              <a:t>You can see here that we are beginning to see tools offering to ‘humanise’ and AI text, so it will always be an arms race, and detectors alone are not the solution just another tool in our box.</a:t>
            </a:r>
          </a:p>
        </p:txBody>
      </p:sp>
      <p:sp>
        <p:nvSpPr>
          <p:cNvPr id="4" name="Slide Number Placeholder 3"/>
          <p:cNvSpPr>
            <a:spLocks noGrp="1"/>
          </p:cNvSpPr>
          <p:nvPr>
            <p:ph type="sldNum" sz="quarter" idx="5"/>
          </p:nvPr>
        </p:nvSpPr>
        <p:spPr/>
        <p:txBody>
          <a:bodyPr/>
          <a:lstStyle/>
          <a:p>
            <a:fld id="{AF511D2C-2F7A-453F-8B94-0CC87B7FE934}" type="slidenum">
              <a:rPr lang="en-GB" smtClean="0"/>
              <a:t>14</a:t>
            </a:fld>
            <a:endParaRPr lang="en-GB"/>
          </a:p>
        </p:txBody>
      </p:sp>
    </p:spTree>
    <p:extLst>
      <p:ext uri="{BB962C8B-B14F-4D97-AF65-F5344CB8AC3E}">
        <p14:creationId xmlns:p14="http://schemas.microsoft.com/office/powerpoint/2010/main" val="727022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 would regard these as the key golden rules of AI use. What do you think?</a:t>
            </a:r>
          </a:p>
        </p:txBody>
      </p:sp>
      <p:sp>
        <p:nvSpPr>
          <p:cNvPr id="4" name="Slide Number Placeholder 3"/>
          <p:cNvSpPr>
            <a:spLocks noGrp="1"/>
          </p:cNvSpPr>
          <p:nvPr>
            <p:ph type="sldNum" sz="quarter" idx="5"/>
          </p:nvPr>
        </p:nvSpPr>
        <p:spPr/>
        <p:txBody>
          <a:bodyPr/>
          <a:lstStyle/>
          <a:p>
            <a:fld id="{AF511D2C-2F7A-453F-8B94-0CC87B7FE934}" type="slidenum">
              <a:rPr lang="en-GB" smtClean="0"/>
              <a:t>15</a:t>
            </a:fld>
            <a:endParaRPr lang="en-GB"/>
          </a:p>
        </p:txBody>
      </p:sp>
    </p:spTree>
    <p:extLst>
      <p:ext uri="{BB962C8B-B14F-4D97-AF65-F5344CB8AC3E}">
        <p14:creationId xmlns:p14="http://schemas.microsoft.com/office/powerpoint/2010/main" val="89729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Pause the video here and discuss any positive or negative examples you have come across in your teaching of student AI use. Spend no more than seven minutes on this discussion – you don’t need to address all the questions – and don’t forget to make notes.</a:t>
            </a:r>
          </a:p>
        </p:txBody>
      </p:sp>
      <p:sp>
        <p:nvSpPr>
          <p:cNvPr id="4" name="Slide Number Placeholder 3"/>
          <p:cNvSpPr>
            <a:spLocks noGrp="1"/>
          </p:cNvSpPr>
          <p:nvPr>
            <p:ph type="sldNum" sz="quarter" idx="5"/>
          </p:nvPr>
        </p:nvSpPr>
        <p:spPr/>
        <p:txBody>
          <a:bodyPr/>
          <a:lstStyle/>
          <a:p>
            <a:fld id="{AF511D2C-2F7A-453F-8B94-0CC87B7FE934}" type="slidenum">
              <a:rPr lang="en-GB" smtClean="0"/>
              <a:t>16</a:t>
            </a:fld>
            <a:endParaRPr lang="en-GB"/>
          </a:p>
        </p:txBody>
      </p:sp>
    </p:spTree>
    <p:extLst>
      <p:ext uri="{BB962C8B-B14F-4D97-AF65-F5344CB8AC3E}">
        <p14:creationId xmlns:p14="http://schemas.microsoft.com/office/powerpoint/2010/main" val="2867718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58177-2A03-3976-82E4-0243E2D8A2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F2FB4-3D36-5075-1984-3955C01E2D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2E112F-B255-BAD8-F6CC-3B5ACF97207B}"/>
              </a:ext>
            </a:extLst>
          </p:cNvPr>
          <p:cNvSpPr>
            <a:spLocks noGrp="1"/>
          </p:cNvSpPr>
          <p:nvPr>
            <p:ph type="body" idx="1"/>
          </p:nvPr>
        </p:nvSpPr>
        <p:spPr/>
        <p:txBody>
          <a:bodyPr/>
          <a:lstStyle/>
          <a:p>
            <a:r>
              <a:rPr lang="en-GB"/>
              <a:t>We now have a shorter segment on staff use of AI and how we can model responsible use to our students.</a:t>
            </a:r>
          </a:p>
        </p:txBody>
      </p:sp>
      <p:sp>
        <p:nvSpPr>
          <p:cNvPr id="4" name="Slide Number Placeholder 3">
            <a:extLst>
              <a:ext uri="{FF2B5EF4-FFF2-40B4-BE49-F238E27FC236}">
                <a16:creationId xmlns:a16="http://schemas.microsoft.com/office/drawing/2014/main" id="{38AEA3CB-11E2-B144-E16F-C7C9AC364EF5}"/>
              </a:ext>
            </a:extLst>
          </p:cNvPr>
          <p:cNvSpPr>
            <a:spLocks noGrp="1"/>
          </p:cNvSpPr>
          <p:nvPr>
            <p:ph type="sldNum" sz="quarter" idx="5"/>
          </p:nvPr>
        </p:nvSpPr>
        <p:spPr/>
        <p:txBody>
          <a:bodyPr/>
          <a:lstStyle/>
          <a:p>
            <a:fld id="{EED85C98-1F69-48FE-9C11-EFF7DB6E8C8F}" type="slidenum">
              <a:rPr lang="en-GB" smtClean="0"/>
              <a:t>17</a:t>
            </a:fld>
            <a:endParaRPr lang="en-GB"/>
          </a:p>
        </p:txBody>
      </p:sp>
    </p:spTree>
    <p:extLst>
      <p:ext uri="{BB962C8B-B14F-4D97-AF65-F5344CB8AC3E}">
        <p14:creationId xmlns:p14="http://schemas.microsoft.com/office/powerpoint/2010/main" val="528030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a UK government press release from August 2024, discussing how the government is developing generative AI tools to help teachers with their day-to-day jobs. So how could teachers use AI?</a:t>
            </a:r>
          </a:p>
          <a:p>
            <a:pPr marL="228600" indent="-228600">
              <a:buAutoNum type="arabicPeriod"/>
            </a:pPr>
            <a:r>
              <a:rPr lang="en-GB"/>
              <a:t>To generate lesson content: this could be anything from starter activities to lesson ideas to images to assessments…</a:t>
            </a:r>
          </a:p>
          <a:p>
            <a:pPr marL="228600" indent="-228600">
              <a:buAutoNum type="arabicPeriod"/>
            </a:pPr>
            <a:r>
              <a:rPr lang="en-GB"/>
              <a:t>To generate homework tasks or questions: I saw generative AI used from very early on to source exam style questions and mark schemes</a:t>
            </a:r>
          </a:p>
          <a:p>
            <a:pPr marL="228600" indent="-228600">
              <a:buAutoNum type="arabicPeriod"/>
            </a:pPr>
            <a:r>
              <a:rPr lang="en-GB"/>
              <a:t>To generate letters, reports and references: these can be quite controversial uses and there will be an opportunity to discuss these shortly</a:t>
            </a:r>
          </a:p>
          <a:p>
            <a:pPr marL="228600" indent="-228600">
              <a:buAutoNum type="arabicPeriod"/>
            </a:pPr>
            <a:r>
              <a:rPr lang="en-GB"/>
              <a:t>To do admin tasks like arranging match schedules for tournaments</a:t>
            </a:r>
          </a:p>
          <a:p>
            <a:pPr marL="228600" indent="-228600">
              <a:buAutoNum type="arabicPeriod"/>
            </a:pPr>
            <a:r>
              <a:rPr lang="en-GB"/>
              <a:t>For marking: This sounds quite far fetched but I have a friend on a distance learning university course who has been explicitly told that some of her assignments will be marked by AI. The link gives a video example. This brings us back to the cartoon at the start…</a:t>
            </a:r>
          </a:p>
          <a:p>
            <a:pPr marL="228600" indent="-228600">
              <a:buAutoNum type="arabicPeriod"/>
            </a:pPr>
            <a:endParaRPr lang="en-GB"/>
          </a:p>
        </p:txBody>
      </p:sp>
      <p:sp>
        <p:nvSpPr>
          <p:cNvPr id="4" name="Slide Number Placeholder 3"/>
          <p:cNvSpPr>
            <a:spLocks noGrp="1"/>
          </p:cNvSpPr>
          <p:nvPr>
            <p:ph type="sldNum" sz="quarter" idx="5"/>
          </p:nvPr>
        </p:nvSpPr>
        <p:spPr/>
        <p:txBody>
          <a:bodyPr/>
          <a:lstStyle/>
          <a:p>
            <a:fld id="{AF511D2C-2F7A-453F-8B94-0CC87B7FE934}" type="slidenum">
              <a:rPr lang="en-GB" smtClean="0"/>
              <a:t>18</a:t>
            </a:fld>
            <a:endParaRPr lang="en-GB"/>
          </a:p>
        </p:txBody>
      </p:sp>
    </p:spTree>
    <p:extLst>
      <p:ext uri="{BB962C8B-B14F-4D97-AF65-F5344CB8AC3E}">
        <p14:creationId xmlns:p14="http://schemas.microsoft.com/office/powerpoint/2010/main" val="62349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lots of AI tools teachers can use but Magic School is an example that keeps cropping up – note that like most AI tools it starts with a warning that the content it generates may not be accurate, that you should adapt what it gives you and that you mustn’t upload private student data. I did try to get it to generate some jokes for my presentation but they were so awful I couldn’t use them! You’ll find them on the PowerPoint if you are curious.</a:t>
            </a:r>
          </a:p>
        </p:txBody>
      </p:sp>
      <p:sp>
        <p:nvSpPr>
          <p:cNvPr id="4" name="Slide Number Placeholder 3"/>
          <p:cNvSpPr>
            <a:spLocks noGrp="1"/>
          </p:cNvSpPr>
          <p:nvPr>
            <p:ph type="sldNum" sz="quarter" idx="5"/>
          </p:nvPr>
        </p:nvSpPr>
        <p:spPr/>
        <p:txBody>
          <a:bodyPr/>
          <a:lstStyle/>
          <a:p>
            <a:fld id="{AF511D2C-2F7A-453F-8B94-0CC87B7FE934}" type="slidenum">
              <a:rPr lang="en-GB" smtClean="0"/>
              <a:t>19</a:t>
            </a:fld>
            <a:endParaRPr lang="en-GB"/>
          </a:p>
        </p:txBody>
      </p:sp>
    </p:spTree>
    <p:extLst>
      <p:ext uri="{BB962C8B-B14F-4D97-AF65-F5344CB8AC3E}">
        <p14:creationId xmlns:p14="http://schemas.microsoft.com/office/powerpoint/2010/main" val="3927525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will need this video guide, a copy of the PowerPoint, which contains all the links, and a copy of the feedback document to type your notes in. Don’t try to answer all the questions during the discussion sections, choose those which particularly interest the group you are with.</a:t>
            </a:r>
          </a:p>
        </p:txBody>
      </p:sp>
      <p:sp>
        <p:nvSpPr>
          <p:cNvPr id="4" name="Slide Number Placeholder 3"/>
          <p:cNvSpPr>
            <a:spLocks noGrp="1"/>
          </p:cNvSpPr>
          <p:nvPr>
            <p:ph type="sldNum" sz="quarter" idx="5"/>
          </p:nvPr>
        </p:nvSpPr>
        <p:spPr/>
        <p:txBody>
          <a:bodyPr/>
          <a:lstStyle/>
          <a:p>
            <a:fld id="{AF511D2C-2F7A-453F-8B94-0CC87B7FE934}" type="slidenum">
              <a:rPr lang="en-GB" smtClean="0"/>
              <a:t>2</a:t>
            </a:fld>
            <a:endParaRPr lang="en-GB"/>
          </a:p>
        </p:txBody>
      </p:sp>
    </p:spTree>
    <p:extLst>
      <p:ext uri="{BB962C8B-B14F-4D97-AF65-F5344CB8AC3E}">
        <p14:creationId xmlns:p14="http://schemas.microsoft.com/office/powerpoint/2010/main" val="2552294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Looking at some of the things Magic School claims to do gives us an idea of the more and less controversial tools available, such as:</a:t>
            </a:r>
          </a:p>
          <a:p>
            <a:r>
              <a:rPr lang="en-GB"/>
              <a:t>generating a piece of text that uses a specific list of vocabulary in context</a:t>
            </a:r>
          </a:p>
          <a:p>
            <a:r>
              <a:rPr lang="en-GB"/>
              <a:t>coming up with some novel ideas for lesson hooks</a:t>
            </a:r>
          </a:p>
          <a:p>
            <a:r>
              <a:rPr lang="en-GB"/>
              <a:t>Writing social media posts</a:t>
            </a:r>
          </a:p>
          <a:p>
            <a:r>
              <a:rPr lang="en-GB"/>
              <a:t>And generating teacher observations and student references and reports. You can also see an example of a student report I have generated on the PPT – I wasn’t overly impressed.</a:t>
            </a:r>
          </a:p>
        </p:txBody>
      </p:sp>
      <p:sp>
        <p:nvSpPr>
          <p:cNvPr id="4" name="Slide Number Placeholder 3"/>
          <p:cNvSpPr>
            <a:spLocks noGrp="1"/>
          </p:cNvSpPr>
          <p:nvPr>
            <p:ph type="sldNum" sz="quarter" idx="5"/>
          </p:nvPr>
        </p:nvSpPr>
        <p:spPr/>
        <p:txBody>
          <a:bodyPr/>
          <a:lstStyle/>
          <a:p>
            <a:fld id="{AF511D2C-2F7A-453F-8B94-0CC87B7FE934}" type="slidenum">
              <a:rPr lang="en-GB" smtClean="0"/>
              <a:t>21</a:t>
            </a:fld>
            <a:endParaRPr lang="en-GB"/>
          </a:p>
        </p:txBody>
      </p:sp>
    </p:spTree>
    <p:extLst>
      <p:ext uri="{BB962C8B-B14F-4D97-AF65-F5344CB8AC3E}">
        <p14:creationId xmlns:p14="http://schemas.microsoft.com/office/powerpoint/2010/main" val="245506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511D2C-2F7A-453F-8B94-0CC87B7FE934}" type="slidenum">
              <a:rPr lang="en-GB" smtClean="0"/>
              <a:t>22</a:t>
            </a:fld>
            <a:endParaRPr lang="en-GB"/>
          </a:p>
        </p:txBody>
      </p:sp>
    </p:spTree>
    <p:extLst>
      <p:ext uri="{BB962C8B-B14F-4D97-AF65-F5344CB8AC3E}">
        <p14:creationId xmlns:p14="http://schemas.microsoft.com/office/powerpoint/2010/main" val="366123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41FC4-618A-93FD-0EA2-AFA7920C75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5522E2-F4A1-8987-C314-08185B474D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B2DAF-5AD7-5976-EB71-C6758B03750A}"/>
              </a:ext>
            </a:extLst>
          </p:cNvPr>
          <p:cNvSpPr>
            <a:spLocks noGrp="1"/>
          </p:cNvSpPr>
          <p:nvPr>
            <p:ph type="body" idx="1"/>
          </p:nvPr>
        </p:nvSpPr>
        <p:spPr/>
        <p:txBody>
          <a:bodyPr/>
          <a:lstStyle/>
          <a:p>
            <a:r>
              <a:rPr lang="en-GB"/>
              <a:t>As with students, we also need to follow the golden rules. How will this use impact learning for my students, does it make us more or less creative and CRITICALLY would I be prepared to declare this use of AI. For example, if you used it to write a letter to parents, create a lesson or edit a social media post, would you declare that? If not then I would say, just like the students, you shouldn’t use it. Declaring our use of AI is good modelling, and hiding it suggests we are using it in a way that we are ashamed of – not a good example for our students.</a:t>
            </a:r>
          </a:p>
        </p:txBody>
      </p:sp>
      <p:sp>
        <p:nvSpPr>
          <p:cNvPr id="4" name="Slide Number Placeholder 3">
            <a:extLst>
              <a:ext uri="{FF2B5EF4-FFF2-40B4-BE49-F238E27FC236}">
                <a16:creationId xmlns:a16="http://schemas.microsoft.com/office/drawing/2014/main" id="{7464F3E4-C201-BAAD-DA00-93DF89A35E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511D2C-2F7A-453F-8B94-0CC87B7FE93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56584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Pause the video now and discuss staff use of AI as a group. Spend no more than seven minutes on this, and don’t forget to make notes. You do not have to answer all the questions.</a:t>
            </a:r>
          </a:p>
        </p:txBody>
      </p:sp>
      <p:sp>
        <p:nvSpPr>
          <p:cNvPr id="4" name="Slide Number Placeholder 3"/>
          <p:cNvSpPr>
            <a:spLocks noGrp="1"/>
          </p:cNvSpPr>
          <p:nvPr>
            <p:ph type="sldNum" sz="quarter" idx="5"/>
          </p:nvPr>
        </p:nvSpPr>
        <p:spPr/>
        <p:txBody>
          <a:bodyPr/>
          <a:lstStyle/>
          <a:p>
            <a:fld id="{AF511D2C-2F7A-453F-8B94-0CC87B7FE934}" type="slidenum">
              <a:rPr lang="en-GB" smtClean="0"/>
              <a:t>24</a:t>
            </a:fld>
            <a:endParaRPr lang="en-GB"/>
          </a:p>
        </p:txBody>
      </p:sp>
    </p:spTree>
    <p:extLst>
      <p:ext uri="{BB962C8B-B14F-4D97-AF65-F5344CB8AC3E}">
        <p14:creationId xmlns:p14="http://schemas.microsoft.com/office/powerpoint/2010/main" val="3771219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B3FA1-79E7-7BBC-32D0-F28595CC18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5E758-C00D-0AC5-1CAA-B6A3ADB9BC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46AE68-3923-56E5-E6F0-6F36430113C8}"/>
              </a:ext>
            </a:extLst>
          </p:cNvPr>
          <p:cNvSpPr>
            <a:spLocks noGrp="1"/>
          </p:cNvSpPr>
          <p:nvPr>
            <p:ph type="body" idx="1"/>
          </p:nvPr>
        </p:nvSpPr>
        <p:spPr/>
        <p:txBody>
          <a:bodyPr/>
          <a:lstStyle/>
          <a:p>
            <a:r>
              <a:rPr lang="en-GB"/>
              <a:t>Finally, as this is such a big and fast moving area, we will look at where to find more information.</a:t>
            </a:r>
          </a:p>
        </p:txBody>
      </p:sp>
      <p:sp>
        <p:nvSpPr>
          <p:cNvPr id="4" name="Slide Number Placeholder 3">
            <a:extLst>
              <a:ext uri="{FF2B5EF4-FFF2-40B4-BE49-F238E27FC236}">
                <a16:creationId xmlns:a16="http://schemas.microsoft.com/office/drawing/2014/main" id="{B3F78438-3226-1E2D-882D-617FF6EDEFEB}"/>
              </a:ext>
            </a:extLst>
          </p:cNvPr>
          <p:cNvSpPr>
            <a:spLocks noGrp="1"/>
          </p:cNvSpPr>
          <p:nvPr>
            <p:ph type="sldNum" sz="quarter" idx="5"/>
          </p:nvPr>
        </p:nvSpPr>
        <p:spPr/>
        <p:txBody>
          <a:bodyPr/>
          <a:lstStyle/>
          <a:p>
            <a:fld id="{EED85C98-1F69-48FE-9C11-EFF7DB6E8C8F}" type="slidenum">
              <a:rPr lang="en-GB" smtClean="0"/>
              <a:t>25</a:t>
            </a:fld>
            <a:endParaRPr lang="en-GB"/>
          </a:p>
        </p:txBody>
      </p:sp>
    </p:spTree>
    <p:extLst>
      <p:ext uri="{BB962C8B-B14F-4D97-AF65-F5344CB8AC3E}">
        <p14:creationId xmlns:p14="http://schemas.microsoft.com/office/powerpoint/2010/main" val="1160008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Students have had a number of central training sessions to supplement what you do in the classroom. Jane did an assembly for Lower Seniors (so the current Y8-10) last summer, and delivers and assembly on exam regulations for Y11 and 13 every summer term.</a:t>
            </a:r>
          </a:p>
          <a:p>
            <a:r>
              <a:rPr lang="en-GB"/>
              <a:t>Those of you involved in induction day this September will remember that Years 10 and 11 had a session on Learning and AI (linked here if you want to review it), and my focus for the six week Interrobang!? course this year has been the impact of AI on the subjects our students are studying, with some discussion of academic integrity. That is also linked here.</a:t>
            </a:r>
          </a:p>
        </p:txBody>
      </p:sp>
      <p:sp>
        <p:nvSpPr>
          <p:cNvPr id="4" name="Slide Number Placeholder 3"/>
          <p:cNvSpPr>
            <a:spLocks noGrp="1"/>
          </p:cNvSpPr>
          <p:nvPr>
            <p:ph type="sldNum" sz="quarter" idx="5"/>
          </p:nvPr>
        </p:nvSpPr>
        <p:spPr/>
        <p:txBody>
          <a:bodyPr/>
          <a:lstStyle/>
          <a:p>
            <a:fld id="{AF511D2C-2F7A-453F-8B94-0CC87B7FE934}" type="slidenum">
              <a:rPr lang="en-GB" smtClean="0"/>
              <a:t>26</a:t>
            </a:fld>
            <a:endParaRPr lang="en-GB"/>
          </a:p>
        </p:txBody>
      </p:sp>
    </p:spTree>
    <p:extLst>
      <p:ext uri="{BB962C8B-B14F-4D97-AF65-F5344CB8AC3E}">
        <p14:creationId xmlns:p14="http://schemas.microsoft.com/office/powerpoint/2010/main" val="982726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 stay up to date by subscribing to a number of </a:t>
            </a:r>
            <a:r>
              <a:rPr lang="en-GB" err="1"/>
              <a:t>substacks</a:t>
            </a:r>
            <a:r>
              <a:rPr lang="en-GB"/>
              <a:t> (email newsletters) that give me a range of points of view and ideas. These are the six I use (linked on slide) but there are lots of options. I and others also post on the FOSIL group every now and then about AI. You can join and subscribe for free if you want to receive updates.</a:t>
            </a:r>
          </a:p>
        </p:txBody>
      </p:sp>
      <p:sp>
        <p:nvSpPr>
          <p:cNvPr id="4" name="Slide Number Placeholder 3"/>
          <p:cNvSpPr>
            <a:spLocks noGrp="1"/>
          </p:cNvSpPr>
          <p:nvPr>
            <p:ph type="sldNum" sz="quarter" idx="5"/>
          </p:nvPr>
        </p:nvSpPr>
        <p:spPr/>
        <p:txBody>
          <a:bodyPr/>
          <a:lstStyle/>
          <a:p>
            <a:fld id="{AF511D2C-2F7A-453F-8B94-0CC87B7FE934}" type="slidenum">
              <a:rPr lang="en-GB" smtClean="0"/>
              <a:t>27</a:t>
            </a:fld>
            <a:endParaRPr lang="en-GB"/>
          </a:p>
        </p:txBody>
      </p:sp>
    </p:spTree>
    <p:extLst>
      <p:ext uri="{BB962C8B-B14F-4D97-AF65-F5344CB8AC3E}">
        <p14:creationId xmlns:p14="http://schemas.microsoft.com/office/powerpoint/2010/main" val="1443605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just a taster of one of my </a:t>
            </a:r>
            <a:r>
              <a:rPr lang="en-GB" err="1"/>
              <a:t>substacks</a:t>
            </a:r>
            <a:r>
              <a:rPr lang="en-GB"/>
              <a:t> – Gary Marcus has been warning for some time that just adding more computational power to AI won’t solve problems like hallucinations, which would require a complete redesign, and indications are that he may be right….</a:t>
            </a:r>
          </a:p>
        </p:txBody>
      </p:sp>
      <p:sp>
        <p:nvSpPr>
          <p:cNvPr id="4" name="Slide Number Placeholder 3"/>
          <p:cNvSpPr>
            <a:spLocks noGrp="1"/>
          </p:cNvSpPr>
          <p:nvPr>
            <p:ph type="sldNum" sz="quarter" idx="5"/>
          </p:nvPr>
        </p:nvSpPr>
        <p:spPr/>
        <p:txBody>
          <a:bodyPr/>
          <a:lstStyle/>
          <a:p>
            <a:fld id="{AF511D2C-2F7A-453F-8B94-0CC87B7FE934}" type="slidenum">
              <a:rPr lang="en-GB" smtClean="0"/>
              <a:t>28</a:t>
            </a:fld>
            <a:endParaRPr lang="en-GB"/>
          </a:p>
        </p:txBody>
      </p:sp>
    </p:spTree>
    <p:extLst>
      <p:ext uri="{BB962C8B-B14F-4D97-AF65-F5344CB8AC3E}">
        <p14:creationId xmlns:p14="http://schemas.microsoft.com/office/powerpoint/2010/main" val="3741716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the final discussion. Please stop the video now and spend a few minutes discussing what training on AI you think staff and students need next (if any) remembering to make some notes in the document. Thank you for making it this far, and do come and have a chat if you have any questions.</a:t>
            </a:r>
          </a:p>
        </p:txBody>
      </p:sp>
      <p:sp>
        <p:nvSpPr>
          <p:cNvPr id="4" name="Slide Number Placeholder 3"/>
          <p:cNvSpPr>
            <a:spLocks noGrp="1"/>
          </p:cNvSpPr>
          <p:nvPr>
            <p:ph type="sldNum" sz="quarter" idx="5"/>
          </p:nvPr>
        </p:nvSpPr>
        <p:spPr/>
        <p:txBody>
          <a:bodyPr/>
          <a:lstStyle/>
          <a:p>
            <a:fld id="{AF511D2C-2F7A-453F-8B94-0CC87B7FE934}" type="slidenum">
              <a:rPr lang="en-GB" smtClean="0"/>
              <a:t>29</a:t>
            </a:fld>
            <a:endParaRPr lang="en-GB"/>
          </a:p>
        </p:txBody>
      </p:sp>
    </p:spTree>
    <p:extLst>
      <p:ext uri="{BB962C8B-B14F-4D97-AF65-F5344CB8AC3E}">
        <p14:creationId xmlns:p14="http://schemas.microsoft.com/office/powerpoint/2010/main" val="366425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video will give the session structure, but there will be three opportunities for you to pause the video and discuss your thoughts in your group. You may find it helpful to set a timer for the discussion sections. Don’t forget to provide some feedback in the Word document. The session will be divided into the following sections:</a:t>
            </a:r>
          </a:p>
          <a:p>
            <a:r>
              <a:rPr lang="en-GB"/>
              <a:t>1. An overview of AI in the context of school policies and Joint Council for Qualifications policies</a:t>
            </a:r>
          </a:p>
          <a:p>
            <a:r>
              <a:rPr lang="en-GB"/>
              <a:t>2. Student use of AI</a:t>
            </a:r>
          </a:p>
          <a:p>
            <a:r>
              <a:rPr lang="en-GB"/>
              <a:t>3. Staff use of AI</a:t>
            </a:r>
          </a:p>
          <a:p>
            <a:r>
              <a:rPr lang="en-GB"/>
              <a:t>4. Further resources and training</a:t>
            </a:r>
          </a:p>
        </p:txBody>
      </p:sp>
      <p:sp>
        <p:nvSpPr>
          <p:cNvPr id="4" name="Slide Number Placeholder 3"/>
          <p:cNvSpPr>
            <a:spLocks noGrp="1"/>
          </p:cNvSpPr>
          <p:nvPr>
            <p:ph type="sldNum" sz="quarter" idx="5"/>
          </p:nvPr>
        </p:nvSpPr>
        <p:spPr/>
        <p:txBody>
          <a:bodyPr/>
          <a:lstStyle/>
          <a:p>
            <a:fld id="{AF511D2C-2F7A-453F-8B94-0CC87B7FE934}" type="slidenum">
              <a:rPr lang="en-GB" smtClean="0"/>
              <a:t>3</a:t>
            </a:fld>
            <a:endParaRPr lang="en-GB"/>
          </a:p>
        </p:txBody>
      </p:sp>
    </p:spTree>
    <p:extLst>
      <p:ext uri="{BB962C8B-B14F-4D97-AF65-F5344CB8AC3E}">
        <p14:creationId xmlns:p14="http://schemas.microsoft.com/office/powerpoint/2010/main" val="1604952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4DAD5-D395-1976-B04B-809882EDD3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0644D3-D2BD-34D3-809F-74038F8728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7F8754-8691-6818-1475-15DF4CF687CF}"/>
              </a:ext>
            </a:extLst>
          </p:cNvPr>
          <p:cNvSpPr>
            <a:spLocks noGrp="1"/>
          </p:cNvSpPr>
          <p:nvPr>
            <p:ph type="body" idx="1"/>
          </p:nvPr>
        </p:nvSpPr>
        <p:spPr/>
        <p:txBody>
          <a:bodyPr/>
          <a:lstStyle/>
          <a:p>
            <a:r>
              <a:rPr lang="en-GB"/>
              <a:t>So let’s begin with the formal policies</a:t>
            </a:r>
          </a:p>
        </p:txBody>
      </p:sp>
      <p:sp>
        <p:nvSpPr>
          <p:cNvPr id="4" name="Slide Number Placeholder 3">
            <a:extLst>
              <a:ext uri="{FF2B5EF4-FFF2-40B4-BE49-F238E27FC236}">
                <a16:creationId xmlns:a16="http://schemas.microsoft.com/office/drawing/2014/main" id="{08F086BB-055E-CB07-7712-9FCB19EB4E24}"/>
              </a:ext>
            </a:extLst>
          </p:cNvPr>
          <p:cNvSpPr>
            <a:spLocks noGrp="1"/>
          </p:cNvSpPr>
          <p:nvPr>
            <p:ph type="sldNum" sz="quarter" idx="5"/>
          </p:nvPr>
        </p:nvSpPr>
        <p:spPr/>
        <p:txBody>
          <a:bodyPr/>
          <a:lstStyle/>
          <a:p>
            <a:fld id="{EED85C98-1F69-48FE-9C11-EFF7DB6E8C8F}" type="slidenum">
              <a:rPr lang="en-GB" smtClean="0"/>
              <a:t>4</a:t>
            </a:fld>
            <a:endParaRPr lang="en-GB"/>
          </a:p>
        </p:txBody>
      </p:sp>
    </p:spTree>
    <p:extLst>
      <p:ext uri="{BB962C8B-B14F-4D97-AF65-F5344CB8AC3E}">
        <p14:creationId xmlns:p14="http://schemas.microsoft.com/office/powerpoint/2010/main" val="2153909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most relevant school policy for AI is the Academic Integrity Policy, which is available on Staff Links and linked directly from this presentation. I don’t have time to go through the whole policy now but please do read it through.</a:t>
            </a:r>
          </a:p>
        </p:txBody>
      </p:sp>
      <p:sp>
        <p:nvSpPr>
          <p:cNvPr id="4" name="Slide Number Placeholder 3"/>
          <p:cNvSpPr>
            <a:spLocks noGrp="1"/>
          </p:cNvSpPr>
          <p:nvPr>
            <p:ph type="sldNum" sz="quarter" idx="5"/>
          </p:nvPr>
        </p:nvSpPr>
        <p:spPr/>
        <p:txBody>
          <a:bodyPr/>
          <a:lstStyle/>
          <a:p>
            <a:fld id="{AF511D2C-2F7A-453F-8B94-0CC87B7FE934}" type="slidenum">
              <a:rPr lang="en-GB" smtClean="0"/>
              <a:t>5</a:t>
            </a:fld>
            <a:endParaRPr lang="en-GB"/>
          </a:p>
        </p:txBody>
      </p:sp>
    </p:spTree>
    <p:extLst>
      <p:ext uri="{BB962C8B-B14F-4D97-AF65-F5344CB8AC3E}">
        <p14:creationId xmlns:p14="http://schemas.microsoft.com/office/powerpoint/2010/main" val="1120684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Our definition of academic integrity is really about being responsible and trustworthy – the kind of people who produce legitimate, authentic and honest scholarly work just because it is the right thing to do. This is a character that we need to actively build in our students through modelling and safe, structured learning opportunities all the way up the school from the start of Primary. It is important to note that while the policy addresses academic dishonesty and misconduct the starting point and focus should always be positively building academic integrity.</a:t>
            </a:r>
          </a:p>
        </p:txBody>
      </p:sp>
      <p:sp>
        <p:nvSpPr>
          <p:cNvPr id="4" name="Slide Number Placeholder 3"/>
          <p:cNvSpPr>
            <a:spLocks noGrp="1"/>
          </p:cNvSpPr>
          <p:nvPr>
            <p:ph type="sldNum" sz="quarter" idx="5"/>
          </p:nvPr>
        </p:nvSpPr>
        <p:spPr/>
        <p:txBody>
          <a:bodyPr/>
          <a:lstStyle/>
          <a:p>
            <a:fld id="{AF511D2C-2F7A-453F-8B94-0CC87B7FE934}" type="slidenum">
              <a:rPr lang="en-GB" smtClean="0"/>
              <a:t>6</a:t>
            </a:fld>
            <a:endParaRPr lang="en-GB"/>
          </a:p>
        </p:txBody>
      </p:sp>
    </p:spTree>
    <p:extLst>
      <p:ext uri="{BB962C8B-B14F-4D97-AF65-F5344CB8AC3E}">
        <p14:creationId xmlns:p14="http://schemas.microsoft.com/office/powerpoint/2010/main" val="3011503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terms of AI itself, the policy focuses on the principle that “work produced by AI is not your own” and that it needs to be suitably acknowledged. There are many other ethical and legal issues with AI which we don’t have time to deal with here, but consistently approaching AI from a standpoint of academic integrity will help us to make the right decisions. Please come and talk to us in the Library if you have questions or concerns.</a:t>
            </a:r>
          </a:p>
        </p:txBody>
      </p:sp>
      <p:sp>
        <p:nvSpPr>
          <p:cNvPr id="4" name="Slide Number Placeholder 3"/>
          <p:cNvSpPr>
            <a:spLocks noGrp="1"/>
          </p:cNvSpPr>
          <p:nvPr>
            <p:ph type="sldNum" sz="quarter" idx="5"/>
          </p:nvPr>
        </p:nvSpPr>
        <p:spPr/>
        <p:txBody>
          <a:bodyPr/>
          <a:lstStyle/>
          <a:p>
            <a:fld id="{AF511D2C-2F7A-453F-8B94-0CC87B7FE934}" type="slidenum">
              <a:rPr lang="en-GB" smtClean="0"/>
              <a:t>7</a:t>
            </a:fld>
            <a:endParaRPr lang="en-GB"/>
          </a:p>
        </p:txBody>
      </p:sp>
    </p:spTree>
    <p:extLst>
      <p:ext uri="{BB962C8B-B14F-4D97-AF65-F5344CB8AC3E}">
        <p14:creationId xmlns:p14="http://schemas.microsoft.com/office/powerpoint/2010/main" val="1979006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those subjects with coursework elements, JCQ have produced this very helpful guide (linked here) which is definitely worth reading, particularly for those cases where students might have legitimate uses for AI and need to acknowledge those appropriately.</a:t>
            </a:r>
          </a:p>
        </p:txBody>
      </p:sp>
      <p:sp>
        <p:nvSpPr>
          <p:cNvPr id="4" name="Slide Number Placeholder 3"/>
          <p:cNvSpPr>
            <a:spLocks noGrp="1"/>
          </p:cNvSpPr>
          <p:nvPr>
            <p:ph type="sldNum" sz="quarter" idx="5"/>
          </p:nvPr>
        </p:nvSpPr>
        <p:spPr/>
        <p:txBody>
          <a:bodyPr/>
          <a:lstStyle/>
          <a:p>
            <a:fld id="{AF511D2C-2F7A-453F-8B94-0CC87B7FE934}" type="slidenum">
              <a:rPr lang="en-GB" smtClean="0"/>
              <a:t>8</a:t>
            </a:fld>
            <a:endParaRPr lang="en-GB"/>
          </a:p>
        </p:txBody>
      </p:sp>
    </p:spTree>
    <p:extLst>
      <p:ext uri="{BB962C8B-B14F-4D97-AF65-F5344CB8AC3E}">
        <p14:creationId xmlns:p14="http://schemas.microsoft.com/office/powerpoint/2010/main" val="1310744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JCQ have also produced this helpful guide for students (linked), which covers AI in both coursework and exam situations.</a:t>
            </a:r>
          </a:p>
        </p:txBody>
      </p:sp>
      <p:sp>
        <p:nvSpPr>
          <p:cNvPr id="4" name="Slide Number Placeholder 3"/>
          <p:cNvSpPr>
            <a:spLocks noGrp="1"/>
          </p:cNvSpPr>
          <p:nvPr>
            <p:ph type="sldNum" sz="quarter" idx="5"/>
          </p:nvPr>
        </p:nvSpPr>
        <p:spPr/>
        <p:txBody>
          <a:bodyPr/>
          <a:lstStyle/>
          <a:p>
            <a:fld id="{AF511D2C-2F7A-453F-8B94-0CC87B7FE934}" type="slidenum">
              <a:rPr lang="en-GB" smtClean="0"/>
              <a:t>9</a:t>
            </a:fld>
            <a:endParaRPr lang="en-GB"/>
          </a:p>
        </p:txBody>
      </p:sp>
    </p:spTree>
    <p:extLst>
      <p:ext uri="{BB962C8B-B14F-4D97-AF65-F5344CB8AC3E}">
        <p14:creationId xmlns:p14="http://schemas.microsoft.com/office/powerpoint/2010/main" val="201249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hyperlink" Target="https://leonfurze.com/2024/11/11/synthetic-sycophants-why-yes-bots-are-a-problem-for-education/" TargetMode="External"/><Relationship Id="rId13" Type="http://schemas.openxmlformats.org/officeDocument/2006/relationships/hyperlink" Target="https://www.perplexity.ai/" TargetMode="External"/><Relationship Id="rId3" Type="http://schemas.openxmlformats.org/officeDocument/2006/relationships/notesSlide" Target="../notesSlides/notesSlide12.xml"/><Relationship Id="rId7" Type="http://schemas.openxmlformats.org/officeDocument/2006/relationships/hyperlink" Target="https://www.whytryai.com/p/are-we-even-ready-for-ai-search" TargetMode="External"/><Relationship Id="rId12" Type="http://schemas.openxmlformats.org/officeDocument/2006/relationships/hyperlink" Target="https://www.explainpaper.com/" TargetMode="Externa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s://elicit.com/" TargetMode="External"/><Relationship Id="rId11" Type="http://schemas.openxmlformats.org/officeDocument/2006/relationships/hyperlink" Target="https://typeset.io/" TargetMode="External"/><Relationship Id="rId5" Type="http://schemas.openxmlformats.org/officeDocument/2006/relationships/image" Target="../media/image18.png"/><Relationship Id="rId10" Type="http://schemas.openxmlformats.org/officeDocument/2006/relationships/hyperlink" Target="https://www.researchrabbit.ai/" TargetMode="External"/><Relationship Id="rId4" Type="http://schemas.openxmlformats.org/officeDocument/2006/relationships/image" Target="../media/image17.png"/><Relationship Id="rId9" Type="http://schemas.openxmlformats.org/officeDocument/2006/relationships/hyperlink" Target="https://fosil.org.uk/forums/topic/chatgpt-et-al/page/2/#post-84824"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hyperlink" Target="https://freeaitextclassifier.com/" TargetMode="External"/><Relationship Id="rId3" Type="http://schemas.openxmlformats.org/officeDocument/2006/relationships/notesSlide" Target="../notesSlides/notesSlide14.xml"/><Relationship Id="rId7" Type="http://schemas.openxmlformats.org/officeDocument/2006/relationships/hyperlink" Target="https://www.zerogpt.com/" TargetMode="Externa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https://gptzero.me/" TargetMode="External"/><Relationship Id="rId5" Type="http://schemas.openxmlformats.org/officeDocument/2006/relationships/image" Target="../media/image20.png"/><Relationship Id="rId10" Type="http://schemas.openxmlformats.org/officeDocument/2006/relationships/hyperlink" Target="https://undetectable.ai/" TargetMode="External"/><Relationship Id="rId4" Type="http://schemas.openxmlformats.org/officeDocument/2006/relationships/image" Target="../media/image19.png"/><Relationship Id="rId9" Type="http://schemas.openxmlformats.org/officeDocument/2006/relationships/hyperlink" Target="https://sapling.ai/ai-content-detecto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hyperlink" Target="https://www.prpeak.com/opinion/cartoon-homework-assignments-7489368" TargetMode="Externa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25.png"/><Relationship Id="rId5" Type="http://schemas.openxmlformats.org/officeDocument/2006/relationships/hyperlink" Target="https://www.gov.uk/government/news/teachers-to-get-more-trustworthy-ai-tech-as-generative-tools-learn-from-new-bank-of-lesson-plans-and-curriculums-helping-them-mark-homework-and-save" TargetMode="External"/><Relationship Id="rId4" Type="http://schemas.openxmlformats.org/officeDocument/2006/relationships/hyperlink" Target="https://marking.ai/"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blanchelandesch.sharepoint.com/:p:/s/AcademicExams/EaKX9L-R1b1LhCtIemf62oMB2hBomqRUADHgEpMSdt4GFg?e=5V7Ax1" TargetMode="External"/><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s://blanchelande.libguides.com/interrobang" TargetMode="Externa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s://www.whytryai.com/" TargetMode="External"/><Relationship Id="rId3" Type="http://schemas.openxmlformats.org/officeDocument/2006/relationships/hyperlink" Target="https://elissamalespina.substack.com/" TargetMode="External"/><Relationship Id="rId7" Type="http://schemas.openxmlformats.org/officeDocument/2006/relationships/hyperlink" Target="https://mikecaulfield.substack.com/" TargetMode="External"/><Relationship Id="rId12" Type="http://schemas.openxmlformats.org/officeDocument/2006/relationships/image" Target="../media/image41.png"/><Relationship Id="rId2" Type="http://schemas.openxmlformats.org/officeDocument/2006/relationships/notesSlide" Target="../notesSlides/notesSlide26.xml"/><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hyperlink" Target="https://garymarcus.substack.com/" TargetMode="External"/><Relationship Id="rId5" Type="http://schemas.openxmlformats.org/officeDocument/2006/relationships/hyperlink" Target="https://aiguide.substack.com/" TargetMode="External"/><Relationship Id="rId15" Type="http://schemas.openxmlformats.org/officeDocument/2006/relationships/hyperlink" Target="https://fosil.org.uk/forums/topic/chatgpt-et-al/page/2/#post-84827" TargetMode="External"/><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hyperlink" Target="https://nicolehennig.substack.com/" TargetMode="External"/><Relationship Id="rId1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blanchelandesch.sharepoint.com/:w:/r/sites/Librarystaff/Shared%20Documents/2-Legal-and-Financial/Policies/2023-Academic-Integrity-Policy-Final-Draft.docx?d=wee5616cecdb54bc88bdc7672f63f6853&amp;csf=1&amp;web=1&amp;e=DbSiY9"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blanchelandesch.sharepoint.com/:w:/r/sites/Librarystaff/Shared%20Documents/2-Legal-and-Financial/Policies/2023-Academic-Integrity-Policy-Final-Draft.docx?d=wee5616cecdb54bc88bdc7672f63f6853&amp;csf=1&amp;web=1&amp;e=DbSiY9"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blanchelandesch.sharepoint.com/:w:/r/sites/Librarystaff/Shared%20Documents/2-Legal-and-Financial/Policies/2023-Academic-Integrity-Policy-Final-Draft.docx?d=wee5616cecdb54bc88bdc7672f63f6853&amp;csf=1&amp;web=1&amp;e=DbSiY9"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www.jcq.org.uk/wp-content/uploads/2024/07/AI-Use-in-Assessments_Feb24_v6.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www.jcq.org.uk/wp-content/uploads/2024/02/JCQ-AI-poster-for-students-2.pdf"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D8DB">
            <a:alpha val="3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F66A-6B20-4B48-9EA7-A16AF52BA20C}"/>
              </a:ext>
            </a:extLst>
          </p:cNvPr>
          <p:cNvSpPr>
            <a:spLocks noGrp="1"/>
          </p:cNvSpPr>
          <p:nvPr>
            <p:ph type="title"/>
          </p:nvPr>
        </p:nvSpPr>
        <p:spPr>
          <a:xfrm>
            <a:off x="231584" y="1263989"/>
            <a:ext cx="11728831" cy="1325563"/>
          </a:xfrm>
        </p:spPr>
        <p:txBody>
          <a:bodyPr>
            <a:normAutofit/>
          </a:bodyPr>
          <a:lstStyle/>
          <a:p>
            <a:pPr algn="ctr"/>
            <a:r>
              <a:rPr lang="en-GB" sz="6600" b="1">
                <a:solidFill>
                  <a:srgbClr val="E85051"/>
                </a:solidFill>
              </a:rPr>
              <a:t>Responsible use of AI</a:t>
            </a:r>
          </a:p>
        </p:txBody>
      </p:sp>
      <p:sp>
        <p:nvSpPr>
          <p:cNvPr id="4" name="Subtitle 2">
            <a:extLst>
              <a:ext uri="{FF2B5EF4-FFF2-40B4-BE49-F238E27FC236}">
                <a16:creationId xmlns:a16="http://schemas.microsoft.com/office/drawing/2014/main" id="{1D1589A7-651B-4DB6-8958-7FE68FAEA4E0}"/>
              </a:ext>
            </a:extLst>
          </p:cNvPr>
          <p:cNvSpPr txBox="1">
            <a:spLocks/>
          </p:cNvSpPr>
          <p:nvPr/>
        </p:nvSpPr>
        <p:spPr>
          <a:xfrm>
            <a:off x="1393371" y="3048688"/>
            <a:ext cx="9144000" cy="213359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a:t>Departmental meeting INSET</a:t>
            </a:r>
            <a:endParaRPr lang="en-GB"/>
          </a:p>
          <a:p>
            <a:pPr marL="0" indent="0" algn="ctr">
              <a:buNone/>
            </a:pPr>
            <a:endParaRPr lang="en-GB" sz="2000"/>
          </a:p>
          <a:p>
            <a:pPr marL="0" indent="0" algn="ctr">
              <a:buNone/>
            </a:pPr>
            <a:r>
              <a:rPr lang="en-GB"/>
              <a:t>12</a:t>
            </a:r>
            <a:r>
              <a:rPr lang="en-GB" baseline="30000"/>
              <a:t>th</a:t>
            </a:r>
            <a:r>
              <a:rPr lang="en-GB"/>
              <a:t> November 2024</a:t>
            </a:r>
          </a:p>
          <a:p>
            <a:pPr marL="0" indent="0" algn="ctr">
              <a:buNone/>
            </a:pPr>
            <a:r>
              <a:rPr lang="en-GB"/>
              <a:t>Darryl Toerien | Jenny Toerien</a:t>
            </a:r>
            <a:endParaRPr lang="en-GB">
              <a:cs typeface="Calibri"/>
            </a:endParaRPr>
          </a:p>
          <a:p>
            <a:pPr marL="0" indent="0" algn="ctr">
              <a:buNone/>
            </a:pPr>
            <a:r>
              <a:rPr lang="en-GB" sz="1800"/>
              <a:t>toeriend@blanchelande.sch.gg | toerienj@blanchelande.sch.gg</a:t>
            </a:r>
          </a:p>
          <a:p>
            <a:endParaRPr lang="en-GB"/>
          </a:p>
        </p:txBody>
      </p:sp>
      <p:grpSp>
        <p:nvGrpSpPr>
          <p:cNvPr id="7" name="Group 6">
            <a:extLst>
              <a:ext uri="{FF2B5EF4-FFF2-40B4-BE49-F238E27FC236}">
                <a16:creationId xmlns:a16="http://schemas.microsoft.com/office/drawing/2014/main" id="{AA20AD73-35BE-B0DB-3F2C-34BA650D4A34}"/>
              </a:ext>
            </a:extLst>
          </p:cNvPr>
          <p:cNvGrpSpPr/>
          <p:nvPr/>
        </p:nvGrpSpPr>
        <p:grpSpPr>
          <a:xfrm>
            <a:off x="0" y="5544013"/>
            <a:ext cx="12203875" cy="1325563"/>
            <a:chOff x="11875" y="5544013"/>
            <a:chExt cx="12192000" cy="1325563"/>
          </a:xfrm>
        </p:grpSpPr>
        <p:sp>
          <p:nvSpPr>
            <p:cNvPr id="8" name="Rectangle 7">
              <a:extLst>
                <a:ext uri="{FF2B5EF4-FFF2-40B4-BE49-F238E27FC236}">
                  <a16:creationId xmlns:a16="http://schemas.microsoft.com/office/drawing/2014/main" id="{4FB42F73-318D-6BE1-536F-46B3E9EC992B}"/>
                </a:ext>
              </a:extLst>
            </p:cNvPr>
            <p:cNvSpPr/>
            <p:nvPr/>
          </p:nvSpPr>
          <p:spPr>
            <a:xfrm>
              <a:off x="11875" y="5544013"/>
              <a:ext cx="12192000" cy="1325563"/>
            </a:xfrm>
            <a:prstGeom prst="rect">
              <a:avLst/>
            </a:prstGeom>
            <a:solidFill>
              <a:srgbClr val="E6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71D5709B-C217-7721-96F4-B1C5BC0AA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90" y="5710387"/>
              <a:ext cx="839692" cy="1032121"/>
            </a:xfrm>
            <a:prstGeom prst="rect">
              <a:avLst/>
            </a:prstGeom>
          </p:spPr>
        </p:pic>
        <p:sp>
          <p:nvSpPr>
            <p:cNvPr id="10" name="TextBox 9">
              <a:extLst>
                <a:ext uri="{FF2B5EF4-FFF2-40B4-BE49-F238E27FC236}">
                  <a16:creationId xmlns:a16="http://schemas.microsoft.com/office/drawing/2014/main" id="{D00AA1B4-AC01-1116-6FBE-A6084BBC1D30}"/>
                </a:ext>
              </a:extLst>
            </p:cNvPr>
            <p:cNvSpPr txBox="1"/>
            <p:nvPr/>
          </p:nvSpPr>
          <p:spPr>
            <a:xfrm>
              <a:off x="5777888" y="5849956"/>
              <a:ext cx="5171954" cy="892552"/>
            </a:xfrm>
            <a:prstGeom prst="rect">
              <a:avLst/>
            </a:prstGeom>
            <a:noFill/>
          </p:spPr>
          <p:txBody>
            <a:bodyPr wrap="square" rtlCol="0">
              <a:spAutoFit/>
            </a:bodyPr>
            <a:lstStyle/>
            <a:p>
              <a:pPr algn="r"/>
              <a:r>
                <a:rPr lang="en-GB" sz="2800">
                  <a:solidFill>
                    <a:schemeClr val="bg1"/>
                  </a:solidFill>
                  <a:latin typeface="Perpetua" panose="02020502060401020303" pitchFamily="18" charset="0"/>
                </a:rPr>
                <a:t>Blanchelande College Libraries</a:t>
              </a:r>
            </a:p>
            <a:p>
              <a:pPr algn="r"/>
              <a:r>
                <a:rPr lang="en-GB" sz="2400" i="1">
                  <a:solidFill>
                    <a:schemeClr val="bg1"/>
                  </a:solidFill>
                  <a:latin typeface="Perpetua" panose="02020502060401020303" pitchFamily="18" charset="0"/>
                </a:rPr>
                <a:t>Enabling Heroic Inquiry</a:t>
              </a:r>
            </a:p>
          </p:txBody>
        </p:sp>
        <p:pic>
          <p:nvPicPr>
            <p:cNvPr id="11" name="Picture 10" descr="Graphical user interface, application&#10;&#10;Description automatically generated">
              <a:extLst>
                <a:ext uri="{FF2B5EF4-FFF2-40B4-BE49-F238E27FC236}">
                  <a16:creationId xmlns:a16="http://schemas.microsoft.com/office/drawing/2014/main" id="{DC90A5F6-FDF0-6BD3-261F-DBBB7180340D}"/>
                </a:ext>
              </a:extLst>
            </p:cNvPr>
            <p:cNvPicPr>
              <a:picLocks noChangeAspect="1"/>
            </p:cNvPicPr>
            <p:nvPr/>
          </p:nvPicPr>
          <p:blipFill rotWithShape="1">
            <a:blip r:embed="rId4" cstate="screen">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p:blipFill>
          <p:spPr>
            <a:xfrm>
              <a:off x="11069505" y="5603981"/>
              <a:ext cx="981136" cy="1206260"/>
            </a:xfrm>
            <a:prstGeom prst="rect">
              <a:avLst/>
            </a:prstGeom>
          </p:spPr>
        </p:pic>
      </p:grpSp>
    </p:spTree>
    <p:extLst>
      <p:ext uri="{BB962C8B-B14F-4D97-AF65-F5344CB8AC3E}">
        <p14:creationId xmlns:p14="http://schemas.microsoft.com/office/powerpoint/2010/main" val="4000606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D8DB">
            <a:alpha val="30000"/>
          </a:srgbClr>
        </a:solidFill>
        <a:effectLst/>
      </p:bgPr>
    </p:bg>
    <p:spTree>
      <p:nvGrpSpPr>
        <p:cNvPr id="1" name="">
          <a:extLst>
            <a:ext uri="{FF2B5EF4-FFF2-40B4-BE49-F238E27FC236}">
              <a16:creationId xmlns:a16="http://schemas.microsoft.com/office/drawing/2014/main" id="{7C4D6F7D-2BD0-499F-97A6-D343CFE1D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C24A08-422A-237C-B372-F3A1FBA4C259}"/>
              </a:ext>
            </a:extLst>
          </p:cNvPr>
          <p:cNvSpPr>
            <a:spLocks noGrp="1"/>
          </p:cNvSpPr>
          <p:nvPr>
            <p:ph type="title"/>
          </p:nvPr>
        </p:nvSpPr>
        <p:spPr>
          <a:xfrm>
            <a:off x="231584" y="2103437"/>
            <a:ext cx="11728831" cy="1325563"/>
          </a:xfrm>
        </p:spPr>
        <p:txBody>
          <a:bodyPr>
            <a:normAutofit/>
          </a:bodyPr>
          <a:lstStyle/>
          <a:p>
            <a:pPr algn="ctr"/>
            <a:r>
              <a:rPr lang="en-GB" sz="6600">
                <a:solidFill>
                  <a:srgbClr val="E85051"/>
                </a:solidFill>
              </a:rPr>
              <a:t>2. Student use of AI</a:t>
            </a:r>
          </a:p>
        </p:txBody>
      </p:sp>
      <p:grpSp>
        <p:nvGrpSpPr>
          <p:cNvPr id="7" name="Group 6">
            <a:extLst>
              <a:ext uri="{FF2B5EF4-FFF2-40B4-BE49-F238E27FC236}">
                <a16:creationId xmlns:a16="http://schemas.microsoft.com/office/drawing/2014/main" id="{5D55E954-C566-8222-DA9E-6BABD2759C81}"/>
              </a:ext>
            </a:extLst>
          </p:cNvPr>
          <p:cNvGrpSpPr/>
          <p:nvPr/>
        </p:nvGrpSpPr>
        <p:grpSpPr>
          <a:xfrm>
            <a:off x="0" y="5544013"/>
            <a:ext cx="12203875" cy="1325563"/>
            <a:chOff x="11875" y="5544013"/>
            <a:chExt cx="12192000" cy="1325563"/>
          </a:xfrm>
        </p:grpSpPr>
        <p:sp>
          <p:nvSpPr>
            <p:cNvPr id="8" name="Rectangle 7">
              <a:extLst>
                <a:ext uri="{FF2B5EF4-FFF2-40B4-BE49-F238E27FC236}">
                  <a16:creationId xmlns:a16="http://schemas.microsoft.com/office/drawing/2014/main" id="{B9A72037-1949-8E64-F0EF-C1BD7C4B735C}"/>
                </a:ext>
              </a:extLst>
            </p:cNvPr>
            <p:cNvSpPr/>
            <p:nvPr/>
          </p:nvSpPr>
          <p:spPr>
            <a:xfrm>
              <a:off x="11875" y="5544013"/>
              <a:ext cx="12192000" cy="1325563"/>
            </a:xfrm>
            <a:prstGeom prst="rect">
              <a:avLst/>
            </a:prstGeom>
            <a:solidFill>
              <a:srgbClr val="E6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68AED63D-619C-1D8E-E62F-643ECB555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90" y="5710387"/>
              <a:ext cx="839692" cy="1032121"/>
            </a:xfrm>
            <a:prstGeom prst="rect">
              <a:avLst/>
            </a:prstGeom>
          </p:spPr>
        </p:pic>
        <p:sp>
          <p:nvSpPr>
            <p:cNvPr id="10" name="TextBox 9">
              <a:extLst>
                <a:ext uri="{FF2B5EF4-FFF2-40B4-BE49-F238E27FC236}">
                  <a16:creationId xmlns:a16="http://schemas.microsoft.com/office/drawing/2014/main" id="{76149BCF-0D09-0551-FD42-E887FD31D464}"/>
                </a:ext>
              </a:extLst>
            </p:cNvPr>
            <p:cNvSpPr txBox="1"/>
            <p:nvPr/>
          </p:nvSpPr>
          <p:spPr>
            <a:xfrm>
              <a:off x="5777888" y="5849956"/>
              <a:ext cx="5171954" cy="892552"/>
            </a:xfrm>
            <a:prstGeom prst="rect">
              <a:avLst/>
            </a:prstGeom>
            <a:noFill/>
          </p:spPr>
          <p:txBody>
            <a:bodyPr wrap="square" rtlCol="0">
              <a:spAutoFit/>
            </a:bodyPr>
            <a:lstStyle/>
            <a:p>
              <a:pPr algn="r"/>
              <a:r>
                <a:rPr lang="en-GB" sz="2800">
                  <a:solidFill>
                    <a:schemeClr val="bg1"/>
                  </a:solidFill>
                  <a:latin typeface="Perpetua" panose="02020502060401020303" pitchFamily="18" charset="0"/>
                </a:rPr>
                <a:t>Blanchelande College Libraries</a:t>
              </a:r>
            </a:p>
            <a:p>
              <a:pPr algn="r"/>
              <a:r>
                <a:rPr lang="en-GB" sz="2400" i="1">
                  <a:solidFill>
                    <a:schemeClr val="bg1"/>
                  </a:solidFill>
                  <a:latin typeface="Perpetua" panose="02020502060401020303" pitchFamily="18" charset="0"/>
                </a:rPr>
                <a:t>Enabling Heroic Inquiry</a:t>
              </a:r>
            </a:p>
          </p:txBody>
        </p:sp>
        <p:pic>
          <p:nvPicPr>
            <p:cNvPr id="11" name="Picture 10" descr="Graphical user interface, application&#10;&#10;Description automatically generated">
              <a:extLst>
                <a:ext uri="{FF2B5EF4-FFF2-40B4-BE49-F238E27FC236}">
                  <a16:creationId xmlns:a16="http://schemas.microsoft.com/office/drawing/2014/main" id="{9845AE74-4074-FFA0-CEFB-BD4580142618}"/>
                </a:ext>
              </a:extLst>
            </p:cNvPr>
            <p:cNvPicPr>
              <a:picLocks noChangeAspect="1"/>
            </p:cNvPicPr>
            <p:nvPr/>
          </p:nvPicPr>
          <p:blipFill rotWithShape="1">
            <a:blip r:embed="rId4" cstate="screen">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p:blipFill>
          <p:spPr>
            <a:xfrm>
              <a:off x="11069505" y="5603981"/>
              <a:ext cx="981136" cy="1206260"/>
            </a:xfrm>
            <a:prstGeom prst="rect">
              <a:avLst/>
            </a:prstGeom>
          </p:spPr>
        </p:pic>
      </p:grpSp>
    </p:spTree>
    <p:extLst>
      <p:ext uri="{BB962C8B-B14F-4D97-AF65-F5344CB8AC3E}">
        <p14:creationId xmlns:p14="http://schemas.microsoft.com/office/powerpoint/2010/main" val="3850982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D8DB">
            <a:alpha val="30000"/>
          </a:srgbClr>
        </a:solidFill>
        <a:effectLst/>
      </p:bgPr>
    </p:bg>
    <p:spTree>
      <p:nvGrpSpPr>
        <p:cNvPr id="1" name="">
          <a:extLst>
            <a:ext uri="{FF2B5EF4-FFF2-40B4-BE49-F238E27FC236}">
              <a16:creationId xmlns:a16="http://schemas.microsoft.com/office/drawing/2014/main" id="{84064138-99DD-92DB-FF47-50E221143D53}"/>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1D0A800C-3745-345D-7E3B-139FE9F7CB0A}"/>
              </a:ext>
            </a:extLst>
          </p:cNvPr>
          <p:cNvGrpSpPr/>
          <p:nvPr/>
        </p:nvGrpSpPr>
        <p:grpSpPr>
          <a:xfrm>
            <a:off x="986790" y="-706818"/>
            <a:ext cx="10494010" cy="7870508"/>
            <a:chOff x="-130810" y="-783018"/>
            <a:chExt cx="12643944" cy="9482958"/>
          </a:xfrm>
        </p:grpSpPr>
        <p:pic>
          <p:nvPicPr>
            <p:cNvPr id="6" name="Picture 5" descr="A bulletin board with many posters&#10;&#10;Description automatically generated">
              <a:extLst>
                <a:ext uri="{FF2B5EF4-FFF2-40B4-BE49-F238E27FC236}">
                  <a16:creationId xmlns:a16="http://schemas.microsoft.com/office/drawing/2014/main" id="{0B527FAB-E9F0-03A6-0447-472CC00A716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30810" y="-783018"/>
              <a:ext cx="12643944" cy="9482958"/>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AC7F32EA-0C7D-34E3-913B-5B3E4EF494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3313" y="5159267"/>
              <a:ext cx="1994641" cy="2881148"/>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9B30152C-23C2-8577-EF38-EB8C1A476B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1971" y="5143501"/>
              <a:ext cx="1994641" cy="2881149"/>
            </a:xfrm>
            <a:prstGeom prst="rect">
              <a:avLst/>
            </a:prstGeom>
          </p:spPr>
        </p:pic>
      </p:grpSp>
    </p:spTree>
    <p:extLst>
      <p:ext uri="{BB962C8B-B14F-4D97-AF65-F5344CB8AC3E}">
        <p14:creationId xmlns:p14="http://schemas.microsoft.com/office/powerpoint/2010/main" val="258641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D8DB">
            <a:alpha val="30000"/>
          </a:srgbClr>
        </a:solidFill>
        <a:effectLst/>
      </p:bgPr>
    </p:bg>
    <p:spTree>
      <p:nvGrpSpPr>
        <p:cNvPr id="1" name="">
          <a:extLst>
            <a:ext uri="{FF2B5EF4-FFF2-40B4-BE49-F238E27FC236}">
              <a16:creationId xmlns:a16="http://schemas.microsoft.com/office/drawing/2014/main" id="{E5105AC3-3B84-4890-758E-DDCDDB293DA3}"/>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A64D57EA-850C-AC12-E30A-98B733784563}"/>
              </a:ext>
            </a:extLst>
          </p:cNvPr>
          <p:cNvGrpSpPr/>
          <p:nvPr/>
        </p:nvGrpSpPr>
        <p:grpSpPr>
          <a:xfrm>
            <a:off x="373039" y="260413"/>
            <a:ext cx="4590940" cy="6337174"/>
            <a:chOff x="4223313" y="5143501"/>
            <a:chExt cx="2098658" cy="2896914"/>
          </a:xfrm>
        </p:grpSpPr>
        <p:pic>
          <p:nvPicPr>
            <p:cNvPr id="12" name="Picture 11" descr="A screenshot of a computer&#10;&#10;Description automatically generated">
              <a:extLst>
                <a:ext uri="{FF2B5EF4-FFF2-40B4-BE49-F238E27FC236}">
                  <a16:creationId xmlns:a16="http://schemas.microsoft.com/office/drawing/2014/main" id="{4B55206E-462F-3A3E-CF58-AB6D31018B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3313" y="5159267"/>
              <a:ext cx="1994641" cy="2881148"/>
            </a:xfrm>
            <a:prstGeom prst="rect">
              <a:avLst/>
            </a:prstGeom>
            <a:ln>
              <a:noFill/>
            </a:ln>
            <a:effectLst>
              <a:outerShdw blurRad="292100" dist="139700" dir="2700000" algn="tl" rotWithShape="0">
                <a:srgbClr val="333333">
                  <a:alpha val="65000"/>
                </a:srgbClr>
              </a:outerShdw>
            </a:effectLst>
          </p:spPr>
        </p:pic>
        <p:pic>
          <p:nvPicPr>
            <p:cNvPr id="14" name="Picture 13" descr="A screenshot of a cell phone&#10;&#10;Description automatically generated">
              <a:extLst>
                <a:ext uri="{FF2B5EF4-FFF2-40B4-BE49-F238E27FC236}">
                  <a16:creationId xmlns:a16="http://schemas.microsoft.com/office/drawing/2014/main" id="{D78D2294-7BFC-CEE4-5FAC-DA544E89A226}"/>
                </a:ext>
              </a:extLst>
            </p:cNvPr>
            <p:cNvPicPr>
              <a:picLocks noChangeAspect="1"/>
            </p:cNvPicPr>
            <p:nvPr/>
          </p:nvPicPr>
          <p:blipFill>
            <a:blip r:embed="rId5">
              <a:extLst>
                <a:ext uri="{28A0092B-C50C-407E-A947-70E740481C1C}">
                  <a14:useLocalDpi xmlns:a14="http://schemas.microsoft.com/office/drawing/2010/main" val="0"/>
                </a:ext>
              </a:extLst>
            </a:blip>
            <a:srcRect l="-1048" r="100000"/>
            <a:stretch/>
          </p:blipFill>
          <p:spPr>
            <a:xfrm>
              <a:off x="6301071" y="5143501"/>
              <a:ext cx="20900" cy="2881149"/>
            </a:xfrm>
            <a:prstGeom prst="rect">
              <a:avLst/>
            </a:prstGeom>
            <a:ln>
              <a:noFill/>
            </a:ln>
            <a:effectLst>
              <a:outerShdw blurRad="292100" dist="139700" dir="2700000" algn="tl" rotWithShape="0">
                <a:srgbClr val="333333">
                  <a:alpha val="65000"/>
                </a:srgbClr>
              </a:outerShdw>
            </a:effectLst>
          </p:spPr>
        </p:pic>
      </p:grpSp>
      <p:sp>
        <p:nvSpPr>
          <p:cNvPr id="2" name="TextBox 1">
            <a:extLst>
              <a:ext uri="{FF2B5EF4-FFF2-40B4-BE49-F238E27FC236}">
                <a16:creationId xmlns:a16="http://schemas.microsoft.com/office/drawing/2014/main" id="{F4002372-2888-1FF1-A1BE-6B077460A05D}"/>
              </a:ext>
            </a:extLst>
          </p:cNvPr>
          <p:cNvSpPr txBox="1"/>
          <p:nvPr/>
        </p:nvSpPr>
        <p:spPr>
          <a:xfrm>
            <a:off x="4918258" y="331764"/>
            <a:ext cx="7154679" cy="6494085"/>
          </a:xfrm>
          <a:prstGeom prst="rect">
            <a:avLst/>
          </a:prstGeom>
          <a:noFill/>
        </p:spPr>
        <p:txBody>
          <a:bodyPr wrap="square" lIns="91440" tIns="45720" rIns="91440" bIns="45720" rtlCol="0" anchor="t">
            <a:spAutoFit/>
          </a:bodyPr>
          <a:lstStyle/>
          <a:p>
            <a:r>
              <a:rPr lang="en-GB" sz="3200" b="1"/>
              <a:t>Tools I’ve tried:</a:t>
            </a:r>
          </a:p>
          <a:p>
            <a:pPr marL="285750" indent="-285750">
              <a:buFont typeface="Arial" panose="020B0604020202020204" pitchFamily="34" charset="0"/>
              <a:buChar char="•"/>
            </a:pPr>
            <a:r>
              <a:rPr lang="en-GB" sz="3200">
                <a:hlinkClick r:id="rId6"/>
              </a:rPr>
              <a:t>Elicit</a:t>
            </a:r>
            <a:endParaRPr lang="en-GB" sz="3200"/>
          </a:p>
          <a:p>
            <a:pPr marL="285750" indent="-285750">
              <a:buFont typeface="Arial" panose="020B0604020202020204" pitchFamily="34" charset="0"/>
              <a:buChar char="•"/>
            </a:pPr>
            <a:r>
              <a:rPr lang="en-GB" sz="3200"/>
              <a:t>ChatGPT, Copilot &amp; Google Gemini: </a:t>
            </a:r>
          </a:p>
          <a:p>
            <a:pPr marL="742950" lvl="1" indent="-285750">
              <a:buFont typeface="Arial" panose="020B0604020202020204" pitchFamily="34" charset="0"/>
              <a:buChar char="•"/>
            </a:pPr>
            <a:r>
              <a:rPr lang="en-GB" sz="3200">
                <a:hlinkClick r:id="rId7"/>
              </a:rPr>
              <a:t>Link to article about AI Search</a:t>
            </a:r>
            <a:endParaRPr lang="en-GB" sz="3200"/>
          </a:p>
          <a:p>
            <a:pPr marL="742950" lvl="1" indent="-285750">
              <a:buFont typeface="Arial" panose="020B0604020202020204" pitchFamily="34" charset="0"/>
              <a:buChar char="•"/>
            </a:pPr>
            <a:r>
              <a:rPr lang="en-GB" sz="3200">
                <a:hlinkClick r:id="rId8"/>
              </a:rPr>
              <a:t>Link to article about AI sycophancy</a:t>
            </a:r>
            <a:endParaRPr lang="en-GB" sz="3200"/>
          </a:p>
          <a:p>
            <a:pPr marL="285750" indent="-285750">
              <a:buFont typeface="Arial" panose="020B0604020202020204" pitchFamily="34" charset="0"/>
              <a:buChar char="•"/>
            </a:pPr>
            <a:r>
              <a:rPr lang="en-GB" sz="3200"/>
              <a:t>A variety of image generation tools</a:t>
            </a:r>
          </a:p>
          <a:p>
            <a:pPr marL="285750" indent="-285750">
              <a:buFont typeface="Arial" panose="020B0604020202020204" pitchFamily="34" charset="0"/>
              <a:buChar char="•"/>
            </a:pPr>
            <a:r>
              <a:rPr lang="en-GB" sz="3200" err="1"/>
              <a:t>NotebookLM</a:t>
            </a:r>
            <a:r>
              <a:rPr lang="en-GB" sz="3200"/>
              <a:t>: </a:t>
            </a:r>
            <a:r>
              <a:rPr lang="en-GB" sz="3200">
                <a:hlinkClick r:id="rId9"/>
              </a:rPr>
              <a:t>Link to my full review</a:t>
            </a:r>
            <a:endParaRPr lang="en-GB" sz="3200"/>
          </a:p>
          <a:p>
            <a:pPr marL="285750" indent="-285750">
              <a:buFont typeface="Arial" panose="020B0604020202020204" pitchFamily="34" charset="0"/>
              <a:buChar char="•"/>
            </a:pPr>
            <a:endParaRPr lang="en-GB" sz="3200"/>
          </a:p>
          <a:p>
            <a:r>
              <a:rPr lang="en-GB" sz="3200" b="1"/>
              <a:t>Tools I’d like to try:</a:t>
            </a:r>
          </a:p>
          <a:p>
            <a:pPr marL="457200" indent="-457200">
              <a:buFont typeface="Arial" panose="020B0604020202020204" pitchFamily="34" charset="0"/>
              <a:buChar char="•"/>
            </a:pPr>
            <a:r>
              <a:rPr lang="en-GB" sz="3200">
                <a:hlinkClick r:id="rId10"/>
              </a:rPr>
              <a:t>Research Rabbit</a:t>
            </a:r>
            <a:r>
              <a:rPr lang="en-GB" sz="3200"/>
              <a:t> (free)</a:t>
            </a:r>
          </a:p>
          <a:p>
            <a:pPr marL="457200" indent="-457200">
              <a:buFont typeface="Arial" panose="020B0604020202020204" pitchFamily="34" charset="0"/>
              <a:buChar char="•"/>
            </a:pPr>
            <a:r>
              <a:rPr lang="en-GB" sz="3200">
                <a:hlinkClick r:id="rId11"/>
              </a:rPr>
              <a:t>SciSpace</a:t>
            </a:r>
            <a:r>
              <a:rPr lang="en-GB" sz="3200"/>
              <a:t> (freemium)</a:t>
            </a:r>
          </a:p>
          <a:p>
            <a:pPr marL="457200" indent="-457200">
              <a:buFont typeface="Arial" panose="020B0604020202020204" pitchFamily="34" charset="0"/>
              <a:buChar char="•"/>
            </a:pPr>
            <a:r>
              <a:rPr lang="en-GB" sz="3200">
                <a:hlinkClick r:id="rId12"/>
              </a:rPr>
              <a:t>Explain paper</a:t>
            </a:r>
            <a:r>
              <a:rPr lang="en-GB" sz="3200"/>
              <a:t> (freemium)</a:t>
            </a:r>
          </a:p>
          <a:p>
            <a:pPr marL="457200" indent="-457200">
              <a:buFont typeface="Arial" panose="020B0604020202020204" pitchFamily="34" charset="0"/>
              <a:buChar char="•"/>
            </a:pPr>
            <a:r>
              <a:rPr lang="en-GB" sz="3200">
                <a:hlinkClick r:id="rId13"/>
              </a:rPr>
              <a:t>Perplexity AI </a:t>
            </a:r>
            <a:r>
              <a:rPr lang="en-GB" sz="3200"/>
              <a:t>(freemium)</a:t>
            </a:r>
          </a:p>
        </p:txBody>
      </p:sp>
    </p:spTree>
    <p:custDataLst>
      <p:tags r:id="rId1"/>
    </p:custDataLst>
    <p:extLst>
      <p:ext uri="{BB962C8B-B14F-4D97-AF65-F5344CB8AC3E}">
        <p14:creationId xmlns:p14="http://schemas.microsoft.com/office/powerpoint/2010/main" val="420192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D8DB">
            <a:alpha val="30000"/>
          </a:srgbClr>
        </a:solidFill>
        <a:effectLst/>
      </p:bgPr>
    </p:bg>
    <p:spTree>
      <p:nvGrpSpPr>
        <p:cNvPr id="1" name="">
          <a:extLst>
            <a:ext uri="{FF2B5EF4-FFF2-40B4-BE49-F238E27FC236}">
              <a16:creationId xmlns:a16="http://schemas.microsoft.com/office/drawing/2014/main" id="{D816A54D-2F8C-0E4E-D6E4-36C35E8CE812}"/>
            </a:ext>
          </a:extLst>
        </p:cNvPr>
        <p:cNvGrpSpPr/>
        <p:nvPr/>
      </p:nvGrpSpPr>
      <p:grpSpPr>
        <a:xfrm>
          <a:off x="0" y="0"/>
          <a:ext cx="0" cy="0"/>
          <a:chOff x="0" y="0"/>
          <a:chExt cx="0" cy="0"/>
        </a:xfrm>
      </p:grpSpPr>
      <p:pic>
        <p:nvPicPr>
          <p:cNvPr id="14" name="Picture 13" descr="A screenshot of a cell phone&#10;&#10;Description automatically generated">
            <a:extLst>
              <a:ext uri="{FF2B5EF4-FFF2-40B4-BE49-F238E27FC236}">
                <a16:creationId xmlns:a16="http://schemas.microsoft.com/office/drawing/2014/main" id="{96C9515A-CA6C-584A-1A34-88856247C28A}"/>
              </a:ext>
            </a:extLst>
          </p:cNvPr>
          <p:cNvPicPr>
            <a:picLocks noChangeAspect="1"/>
          </p:cNvPicPr>
          <p:nvPr/>
        </p:nvPicPr>
        <p:blipFill>
          <a:blip r:embed="rId4">
            <a:extLst>
              <a:ext uri="{28A0092B-C50C-407E-A947-70E740481C1C}">
                <a14:useLocalDpi xmlns:a14="http://schemas.microsoft.com/office/drawing/2010/main" val="0"/>
              </a:ext>
            </a:extLst>
          </a:blip>
          <a:srcRect l="-11" r="-8"/>
          <a:stretch/>
        </p:blipFill>
        <p:spPr>
          <a:xfrm>
            <a:off x="7439426" y="154401"/>
            <a:ext cx="4363397" cy="6302687"/>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07340589-79F6-8084-2B38-DDC955C4AA61}"/>
              </a:ext>
            </a:extLst>
          </p:cNvPr>
          <p:cNvSpPr txBox="1"/>
          <p:nvPr/>
        </p:nvSpPr>
        <p:spPr>
          <a:xfrm>
            <a:off x="284747" y="154401"/>
            <a:ext cx="6801853" cy="5509200"/>
          </a:xfrm>
          <a:prstGeom prst="rect">
            <a:avLst/>
          </a:prstGeom>
          <a:noFill/>
        </p:spPr>
        <p:txBody>
          <a:bodyPr wrap="square" rtlCol="0">
            <a:spAutoFit/>
          </a:bodyPr>
          <a:lstStyle/>
          <a:p>
            <a:r>
              <a:rPr lang="en-GB" sz="3200" b="1"/>
              <a:t>Student misuse of AI</a:t>
            </a:r>
          </a:p>
          <a:p>
            <a:pPr marL="457200" indent="-457200">
              <a:buFont typeface="Arial" panose="020B0604020202020204" pitchFamily="34" charset="0"/>
              <a:buChar char="•"/>
            </a:pPr>
            <a:r>
              <a:rPr lang="en-GB" sz="3200"/>
              <a:t>Prevention is better than cure</a:t>
            </a:r>
          </a:p>
          <a:p>
            <a:pPr marL="914400" lvl="1" indent="-457200">
              <a:buFont typeface="Wingdings" pitchFamily="2" charset="2"/>
              <a:buChar char="Ø"/>
            </a:pPr>
            <a:r>
              <a:rPr lang="en-GB" sz="3200" i="1"/>
              <a:t>“Is this use of AI helping me to learn or robbing me of a learning opportunity?”</a:t>
            </a:r>
          </a:p>
          <a:p>
            <a:pPr marL="914400" lvl="1" indent="-457200">
              <a:buFont typeface="Wingdings" pitchFamily="2" charset="2"/>
              <a:buChar char="Ø"/>
            </a:pPr>
            <a:r>
              <a:rPr lang="en-GB" sz="3200" i="1"/>
              <a:t>“If you aren’t willing to acknowledge in your work that you used AI, then the use is clearly dishonest”</a:t>
            </a:r>
          </a:p>
          <a:p>
            <a:pPr marL="457200" indent="-457200">
              <a:buFont typeface="Arial" panose="020B0604020202020204" pitchFamily="34" charset="0"/>
              <a:buChar char="•"/>
            </a:pPr>
            <a:r>
              <a:rPr lang="en-GB" sz="3200"/>
              <a:t>Learn to spot the signs of AI, and to use detectors where necessary</a:t>
            </a:r>
          </a:p>
        </p:txBody>
      </p:sp>
    </p:spTree>
    <p:custDataLst>
      <p:tags r:id="rId1"/>
    </p:custDataLst>
    <p:extLst>
      <p:ext uri="{BB962C8B-B14F-4D97-AF65-F5344CB8AC3E}">
        <p14:creationId xmlns:p14="http://schemas.microsoft.com/office/powerpoint/2010/main" val="84568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D8DB">
            <a:alpha val="30000"/>
          </a:srgbClr>
        </a:solidFill>
        <a:effectLst/>
      </p:bgPr>
    </p:bg>
    <p:spTree>
      <p:nvGrpSpPr>
        <p:cNvPr id="1" name="">
          <a:extLst>
            <a:ext uri="{FF2B5EF4-FFF2-40B4-BE49-F238E27FC236}">
              <a16:creationId xmlns:a16="http://schemas.microsoft.com/office/drawing/2014/main" id="{546CF8C8-226C-E5EB-B91F-80CD601DE443}"/>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8240BEE8-0D31-E60C-B36F-1863839517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02" y="288348"/>
            <a:ext cx="6084598" cy="38901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preview">
            <a:extLst>
              <a:ext uri="{FF2B5EF4-FFF2-40B4-BE49-F238E27FC236}">
                <a16:creationId xmlns:a16="http://schemas.microsoft.com/office/drawing/2014/main" id="{FE30E2E8-29C7-FFF7-5F8D-66C01A28A2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5517" y="4067118"/>
            <a:ext cx="6498648" cy="340346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3BA6A729-BFDD-C014-FB9E-4F67A014D4FC}"/>
              </a:ext>
            </a:extLst>
          </p:cNvPr>
          <p:cNvSpPr>
            <a:spLocks noGrp="1"/>
          </p:cNvSpPr>
          <p:nvPr>
            <p:ph idx="1"/>
          </p:nvPr>
        </p:nvSpPr>
        <p:spPr>
          <a:xfrm>
            <a:off x="6635894" y="1758456"/>
            <a:ext cx="4986083" cy="1999156"/>
          </a:xfrm>
        </p:spPr>
        <p:txBody>
          <a:bodyPr>
            <a:normAutofit fontScale="92500" lnSpcReduction="20000"/>
          </a:bodyPr>
          <a:lstStyle/>
          <a:p>
            <a:pPr marL="323850" indent="-323850" algn="l">
              <a:lnSpc>
                <a:spcPct val="100000"/>
              </a:lnSpc>
              <a:buFont typeface="+mj-lt"/>
              <a:buAutoNum type="arabicPeriod"/>
            </a:pPr>
            <a:r>
              <a:rPr lang="en-GB" sz="2400" b="0" i="0">
                <a:solidFill>
                  <a:srgbClr val="242424"/>
                </a:solidFill>
                <a:effectLst/>
                <a:hlinkClick r:id="rId6"/>
              </a:rPr>
              <a:t>GPTzero</a:t>
            </a:r>
            <a:endParaRPr lang="en-GB" sz="2400" b="0" i="0">
              <a:solidFill>
                <a:srgbClr val="242424"/>
              </a:solidFill>
              <a:effectLst/>
            </a:endParaRPr>
          </a:p>
          <a:p>
            <a:pPr marL="323850" indent="-323850" algn="l">
              <a:lnSpc>
                <a:spcPct val="100000"/>
              </a:lnSpc>
              <a:buFont typeface="+mj-lt"/>
              <a:buAutoNum type="arabicPeriod"/>
            </a:pPr>
            <a:r>
              <a:rPr lang="en-GB" altLang="en-US" sz="2400" b="0" i="0" err="1">
                <a:solidFill>
                  <a:srgbClr val="242424"/>
                </a:solidFill>
                <a:effectLst/>
                <a:hlinkClick r:id="rId7"/>
              </a:rPr>
              <a:t>ZeroGPT</a:t>
            </a:r>
            <a:endParaRPr lang="en-GB" altLang="en-US" sz="2400" b="0" i="0">
              <a:solidFill>
                <a:srgbClr val="242424"/>
              </a:solidFill>
              <a:effectLst/>
            </a:endParaRPr>
          </a:p>
          <a:p>
            <a:pPr marL="323850" indent="-323850" algn="l">
              <a:lnSpc>
                <a:spcPct val="100000"/>
              </a:lnSpc>
              <a:buFont typeface="+mj-lt"/>
              <a:buAutoNum type="arabicPeriod"/>
            </a:pPr>
            <a:r>
              <a:rPr kumimoji="0" lang="en-US" altLang="en-US" sz="2400" b="0" i="0" u="none" strike="noStrike" cap="none" normalizeH="0" baseline="0">
                <a:ln>
                  <a:noFill/>
                </a:ln>
                <a:solidFill>
                  <a:srgbClr val="000000"/>
                </a:solidFill>
                <a:effectLst/>
                <a:hlinkClick r:id="rId8"/>
              </a:rPr>
              <a:t>AI </a:t>
            </a:r>
            <a:r>
              <a:rPr lang="en-US" altLang="en-US" sz="2400">
                <a:solidFill>
                  <a:srgbClr val="000000"/>
                </a:solidFill>
                <a:hlinkClick r:id="rId8"/>
              </a:rPr>
              <a:t>T</a:t>
            </a:r>
            <a:r>
              <a:rPr kumimoji="0" lang="en-US" altLang="en-US" sz="2400" b="0" i="0" u="none" strike="noStrike" cap="none" normalizeH="0" baseline="0">
                <a:ln>
                  <a:noFill/>
                </a:ln>
                <a:solidFill>
                  <a:srgbClr val="000000"/>
                </a:solidFill>
                <a:effectLst/>
                <a:hlinkClick r:id="rId8"/>
              </a:rPr>
              <a:t>ext Classifier</a:t>
            </a:r>
            <a:endParaRPr kumimoji="0" lang="en-US" altLang="en-US" sz="2400" b="0" i="0" u="none" strike="noStrike" cap="none" normalizeH="0" baseline="0">
              <a:ln>
                <a:noFill/>
              </a:ln>
              <a:solidFill>
                <a:srgbClr val="000000"/>
              </a:solidFill>
              <a:effectLst/>
            </a:endParaRPr>
          </a:p>
          <a:p>
            <a:pPr marL="323850" indent="-323850" algn="l">
              <a:lnSpc>
                <a:spcPct val="100000"/>
              </a:lnSpc>
              <a:buFont typeface="+mj-lt"/>
              <a:buAutoNum type="arabicPeriod"/>
            </a:pPr>
            <a:r>
              <a:rPr lang="en-US" altLang="en-US" sz="2400">
                <a:solidFill>
                  <a:srgbClr val="000000"/>
                </a:solidFill>
                <a:hlinkClick r:id="rId9"/>
              </a:rPr>
              <a:t>Sapling AI content detector</a:t>
            </a:r>
            <a:endParaRPr lang="en-US" altLang="en-US" sz="2400">
              <a:solidFill>
                <a:srgbClr val="000000"/>
              </a:solidFill>
            </a:endParaRPr>
          </a:p>
          <a:p>
            <a:pPr marL="323850" indent="-323850" algn="l">
              <a:lnSpc>
                <a:spcPct val="100000"/>
              </a:lnSpc>
              <a:buFont typeface="+mj-lt"/>
              <a:buAutoNum type="arabicPeriod"/>
            </a:pPr>
            <a:r>
              <a:rPr kumimoji="0" lang="en-US" altLang="en-US" sz="2400" b="0" i="0" u="none" strike="noStrike" cap="none" normalizeH="0" baseline="0">
                <a:ln>
                  <a:noFill/>
                </a:ln>
                <a:solidFill>
                  <a:srgbClr val="000000"/>
                </a:solidFill>
                <a:effectLst/>
                <a:hlinkClick r:id="rId10"/>
              </a:rPr>
              <a:t>Undetectable AI</a:t>
            </a:r>
            <a:endParaRPr kumimoji="0" lang="en-US" altLang="en-US" sz="2400" b="0" i="0" u="none" strike="noStrike" cap="none" normalizeH="0" baseline="0">
              <a:ln>
                <a:noFill/>
              </a:ln>
              <a:solidFill>
                <a:srgbClr val="000000"/>
              </a:solidFill>
              <a:effectLst/>
            </a:endParaRPr>
          </a:p>
          <a:p>
            <a:pPr marL="0" indent="0">
              <a:lnSpc>
                <a:spcPct val="100000"/>
              </a:lnSpc>
              <a:spcAft>
                <a:spcPts val="800"/>
              </a:spcAft>
              <a:buNone/>
            </a:pPr>
            <a:endParaRPr kumimoji="0" lang="en-US" altLang="en-US" sz="2400" b="0" i="0" u="none" strike="noStrike" cap="none" normalizeH="0" baseline="0">
              <a:ln>
                <a:noFill/>
              </a:ln>
              <a:solidFill>
                <a:schemeClr val="tx1"/>
              </a:solidFill>
              <a:effectLst/>
            </a:endParaRPr>
          </a:p>
        </p:txBody>
      </p:sp>
      <p:sp>
        <p:nvSpPr>
          <p:cNvPr id="3" name="TextBox 2">
            <a:extLst>
              <a:ext uri="{FF2B5EF4-FFF2-40B4-BE49-F238E27FC236}">
                <a16:creationId xmlns:a16="http://schemas.microsoft.com/office/drawing/2014/main" id="{8B542F34-4691-0B24-A0CC-DA86124AD97C}"/>
              </a:ext>
            </a:extLst>
          </p:cNvPr>
          <p:cNvSpPr txBox="1"/>
          <p:nvPr/>
        </p:nvSpPr>
        <p:spPr>
          <a:xfrm>
            <a:off x="6457950" y="476683"/>
            <a:ext cx="5722648" cy="1200329"/>
          </a:xfrm>
          <a:prstGeom prst="rect">
            <a:avLst/>
          </a:prstGeom>
          <a:noFill/>
        </p:spPr>
        <p:txBody>
          <a:bodyPr wrap="square" rtlCol="0">
            <a:spAutoFit/>
          </a:bodyPr>
          <a:lstStyle/>
          <a:p>
            <a:pPr algn="ctr"/>
            <a:r>
              <a:rPr lang="en-US" sz="3600" b="1">
                <a:solidFill>
                  <a:srgbClr val="E85051"/>
                </a:solidFill>
              </a:rPr>
              <a:t>Free and Freemium</a:t>
            </a:r>
            <a:br>
              <a:rPr lang="en-US" sz="3600" b="1">
                <a:solidFill>
                  <a:srgbClr val="E85051"/>
                </a:solidFill>
              </a:rPr>
            </a:br>
            <a:r>
              <a:rPr lang="en-US" sz="3600" b="1">
                <a:solidFill>
                  <a:srgbClr val="E85051"/>
                </a:solidFill>
              </a:rPr>
              <a:t>AI detection tools</a:t>
            </a:r>
          </a:p>
        </p:txBody>
      </p:sp>
      <p:sp>
        <p:nvSpPr>
          <p:cNvPr id="4" name="TextBox 3">
            <a:extLst>
              <a:ext uri="{FF2B5EF4-FFF2-40B4-BE49-F238E27FC236}">
                <a16:creationId xmlns:a16="http://schemas.microsoft.com/office/drawing/2014/main" id="{F42ECDB6-DD0C-79D8-F8A9-D0A7A172C961}"/>
              </a:ext>
            </a:extLst>
          </p:cNvPr>
          <p:cNvSpPr txBox="1"/>
          <p:nvPr/>
        </p:nvSpPr>
        <p:spPr>
          <a:xfrm>
            <a:off x="7986713" y="3855291"/>
            <a:ext cx="3857625" cy="1815882"/>
          </a:xfrm>
          <a:prstGeom prst="rect">
            <a:avLst/>
          </a:prstGeom>
          <a:noFill/>
        </p:spPr>
        <p:txBody>
          <a:bodyPr wrap="square" rtlCol="0">
            <a:spAutoFit/>
          </a:bodyPr>
          <a:lstStyle/>
          <a:p>
            <a:pPr algn="ctr"/>
            <a:r>
              <a:rPr lang="en-US" sz="2800" b="1"/>
              <a:t>By themselves AI detectors are not a solution</a:t>
            </a:r>
          </a:p>
          <a:p>
            <a:pPr algn="ctr"/>
            <a:endParaRPr lang="en-GB" sz="2800" b="1"/>
          </a:p>
        </p:txBody>
      </p:sp>
    </p:spTree>
    <p:custDataLst>
      <p:tags r:id="rId1"/>
    </p:custDataLst>
    <p:extLst>
      <p:ext uri="{BB962C8B-B14F-4D97-AF65-F5344CB8AC3E}">
        <p14:creationId xmlns:p14="http://schemas.microsoft.com/office/powerpoint/2010/main" val="218966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D8DB">
            <a:alpha val="30000"/>
          </a:srgbClr>
        </a:solidFill>
        <a:effectLst/>
      </p:bgPr>
    </p:bg>
    <p:spTree>
      <p:nvGrpSpPr>
        <p:cNvPr id="1" name="">
          <a:extLst>
            <a:ext uri="{FF2B5EF4-FFF2-40B4-BE49-F238E27FC236}">
              <a16:creationId xmlns:a16="http://schemas.microsoft.com/office/drawing/2014/main" id="{D1CFD83B-40B9-394A-A090-A0990962636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935DE6-D371-1C80-8502-9485AF300FB1}"/>
              </a:ext>
            </a:extLst>
          </p:cNvPr>
          <p:cNvSpPr>
            <a:spLocks noGrp="1"/>
          </p:cNvSpPr>
          <p:nvPr>
            <p:ph idx="1"/>
          </p:nvPr>
        </p:nvSpPr>
        <p:spPr>
          <a:xfrm>
            <a:off x="1809762" y="1543050"/>
            <a:ext cx="8534400" cy="4743450"/>
          </a:xfrm>
          <a:solidFill>
            <a:srgbClr val="FFFBDB"/>
          </a:solidFill>
        </p:spPr>
        <p:txBody>
          <a:bodyPr lIns="360000" rIns="360000" anchor="ctr">
            <a:normAutofit/>
          </a:bodyPr>
          <a:lstStyle/>
          <a:p>
            <a:pPr marL="514350" indent="-514350">
              <a:buFont typeface="+mj-lt"/>
              <a:buAutoNum type="arabicPeriod"/>
            </a:pPr>
            <a:r>
              <a:rPr lang="en-US" sz="3600">
                <a:latin typeface="Bradley Hand" pitchFamily="2" charset="77"/>
              </a:rPr>
              <a:t>Does this use of AI get in the way of my learning or help me to learn?</a:t>
            </a:r>
          </a:p>
          <a:p>
            <a:pPr marL="514350" indent="-514350">
              <a:buFont typeface="+mj-lt"/>
              <a:buAutoNum type="arabicPeriod"/>
            </a:pPr>
            <a:r>
              <a:rPr lang="en-US" sz="3600">
                <a:latin typeface="Bradley Hand" pitchFamily="2" charset="77"/>
              </a:rPr>
              <a:t>Does this use of AI make me more creative or less creative?</a:t>
            </a:r>
          </a:p>
          <a:p>
            <a:pPr marL="514350" indent="-514350">
              <a:buFont typeface="+mj-lt"/>
              <a:buAutoNum type="arabicPeriod"/>
            </a:pPr>
            <a:r>
              <a:rPr lang="en-US" sz="3600">
                <a:latin typeface="Bradley Hand" pitchFamily="2" charset="77"/>
              </a:rPr>
              <a:t>If you wouldn’t be prepared to </a:t>
            </a:r>
            <a:r>
              <a:rPr lang="en-US" sz="3600" strike="sngStrike">
                <a:latin typeface="Bradley Hand" pitchFamily="2" charset="77"/>
              </a:rPr>
              <a:t>admit</a:t>
            </a:r>
            <a:r>
              <a:rPr lang="en-US" sz="3600">
                <a:latin typeface="Bradley Hand" pitchFamily="2" charset="77"/>
              </a:rPr>
              <a:t> declare this use, don’t use it.</a:t>
            </a:r>
          </a:p>
        </p:txBody>
      </p:sp>
      <p:sp>
        <p:nvSpPr>
          <p:cNvPr id="2" name="Title 1">
            <a:extLst>
              <a:ext uri="{FF2B5EF4-FFF2-40B4-BE49-F238E27FC236}">
                <a16:creationId xmlns:a16="http://schemas.microsoft.com/office/drawing/2014/main" id="{475047BB-A1FA-18A3-1010-0D9321302935}"/>
              </a:ext>
            </a:extLst>
          </p:cNvPr>
          <p:cNvSpPr>
            <a:spLocks noGrp="1"/>
          </p:cNvSpPr>
          <p:nvPr>
            <p:ph type="title"/>
          </p:nvPr>
        </p:nvSpPr>
        <p:spPr>
          <a:xfrm>
            <a:off x="838200" y="-92080"/>
            <a:ext cx="10515600" cy="1325563"/>
          </a:xfrm>
        </p:spPr>
        <p:txBody>
          <a:bodyPr/>
          <a:lstStyle/>
          <a:p>
            <a:pPr algn="ctr"/>
            <a:r>
              <a:rPr lang="en-US">
                <a:solidFill>
                  <a:srgbClr val="E85051"/>
                </a:solidFill>
              </a:rPr>
              <a:t>Academic integrity and the golden rules</a:t>
            </a:r>
          </a:p>
        </p:txBody>
      </p:sp>
      <p:pic>
        <p:nvPicPr>
          <p:cNvPr id="8" name="Picture 7" descr="A gold frame with a black background&#10;&#10;Description automatically generated">
            <a:extLst>
              <a:ext uri="{FF2B5EF4-FFF2-40B4-BE49-F238E27FC236}">
                <a16:creationId xmlns:a16="http://schemas.microsoft.com/office/drawing/2014/main" id="{F0061F6C-A4DD-98C0-EAA7-C78DEE4FF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3" y="828675"/>
            <a:ext cx="11930062" cy="6029326"/>
          </a:xfrm>
          <a:prstGeom prst="rect">
            <a:avLst/>
          </a:prstGeom>
        </p:spPr>
      </p:pic>
    </p:spTree>
    <p:extLst>
      <p:ext uri="{BB962C8B-B14F-4D97-AF65-F5344CB8AC3E}">
        <p14:creationId xmlns:p14="http://schemas.microsoft.com/office/powerpoint/2010/main" val="1657629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a:extLst>
            <a:ext uri="{FF2B5EF4-FFF2-40B4-BE49-F238E27FC236}">
              <a16:creationId xmlns:a16="http://schemas.microsoft.com/office/drawing/2014/main" id="{DE5679F8-B5F8-7753-227A-0AF2D558CFC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5539650-700B-A010-256F-9A3E6D38A21C}"/>
              </a:ext>
            </a:extLst>
          </p:cNvPr>
          <p:cNvSpPr txBox="1"/>
          <p:nvPr/>
        </p:nvSpPr>
        <p:spPr>
          <a:xfrm>
            <a:off x="233635" y="2107403"/>
            <a:ext cx="5269580" cy="2716095"/>
          </a:xfrm>
          <a:prstGeom prst="cloud">
            <a:avLst/>
          </a:prstGeom>
          <a:solidFill>
            <a:schemeClr val="accent6">
              <a:lumMod val="20000"/>
              <a:lumOff val="80000"/>
            </a:schemeClr>
          </a:solidFill>
          <a:ln>
            <a:noFill/>
          </a:ln>
          <a:effectLst>
            <a:softEdge rad="31750"/>
          </a:effectLst>
        </p:spPr>
        <p:txBody>
          <a:bodyPr wrap="square">
            <a:spAutoFit/>
          </a:bodyPr>
          <a:lstStyle/>
          <a:p>
            <a:pPr marL="0" marR="0" lvl="0" indent="0" algn="ctr" defTabSz="914400" rtl="0" eaLnBrk="1" fontAlgn="auto" latinLnBrk="0" hangingPunct="1">
              <a:lnSpc>
                <a:spcPct val="116000"/>
              </a:lnSpc>
              <a:spcBef>
                <a:spcPts val="0"/>
              </a:spcBef>
              <a:spcAft>
                <a:spcPts val="800"/>
              </a:spcAft>
              <a:buClrTx/>
              <a:buSzTx/>
              <a:buFontTx/>
              <a:buNone/>
              <a:tabLst/>
              <a:defRPr/>
            </a:pPr>
            <a:r>
              <a:rPr kumimoji="0" lang="en-US" sz="2400" b="0" i="0" u="none" strike="noStrike" kern="1200" cap="none" spc="0" normalizeH="0" baseline="0" noProof="0">
                <a:ln>
                  <a:noFill/>
                </a:ln>
                <a:solidFill>
                  <a:srgbClr val="00B050"/>
                </a:solidFill>
                <a:effectLst/>
                <a:uLnTx/>
                <a:uFillTx/>
                <a:latin typeface="Aptos" panose="020B0004020202020204" pitchFamily="34" charset="0"/>
                <a:ea typeface="Times New Roman" panose="02020603050405020304" pitchFamily="18" charset="0"/>
                <a:cs typeface="Times New Roman" panose="02020603050405020304" pitchFamily="18" charset="0"/>
              </a:rPr>
              <a:t>Do you already use/recommend any AI tools to your students? If so, what? </a:t>
            </a:r>
            <a:endParaRPr kumimoji="0" lang="en-GB" sz="2400" b="0" i="0" u="none" strike="noStrike" kern="1200" cap="none" spc="0" normalizeH="0" baseline="0" noProof="0">
              <a:ln>
                <a:noFill/>
              </a:ln>
              <a:solidFill>
                <a:srgbClr val="00B05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D7DBB16-6591-2F88-8610-84EF3BF456D3}"/>
              </a:ext>
            </a:extLst>
          </p:cNvPr>
          <p:cNvSpPr txBox="1"/>
          <p:nvPr/>
        </p:nvSpPr>
        <p:spPr>
          <a:xfrm>
            <a:off x="6484175" y="2107403"/>
            <a:ext cx="5269580" cy="1827193"/>
          </a:xfrm>
          <a:prstGeom prst="cloud">
            <a:avLst/>
          </a:prstGeom>
          <a:solidFill>
            <a:schemeClr val="accent2">
              <a:lumMod val="20000"/>
              <a:lumOff val="80000"/>
            </a:schemeClr>
          </a:solidFill>
          <a:ln>
            <a:noFill/>
          </a:ln>
          <a:effectLst>
            <a:softEdge rad="31750"/>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Aptos" panose="020B0004020202020204" pitchFamily="34" charset="0"/>
                <a:ea typeface="Times New Roman" panose="02020603050405020304" pitchFamily="18" charset="0"/>
                <a:cs typeface="Times New Roman" panose="02020603050405020304" pitchFamily="18" charset="0"/>
              </a:rPr>
              <a:t>Are you having issues with students using AI to cheat?</a:t>
            </a:r>
            <a:endParaRPr kumimoji="0" lang="en-GB" sz="2400" b="0" i="0" u="none" strike="noStrike" kern="1200" cap="none" spc="0" normalizeH="0" baseline="0" noProof="0">
              <a:ln>
                <a:noFill/>
              </a:ln>
              <a:solidFill>
                <a:srgbClr val="FF0000"/>
              </a:solidFill>
              <a:effectLst/>
              <a:uLnTx/>
              <a:uFillTx/>
              <a:latin typeface="Aptos" panose="020B0004020202020204"/>
              <a:ea typeface="+mn-ea"/>
              <a:cs typeface="+mn-cs"/>
            </a:endParaRPr>
          </a:p>
        </p:txBody>
      </p:sp>
      <p:grpSp>
        <p:nvGrpSpPr>
          <p:cNvPr id="15" name="Group 14">
            <a:extLst>
              <a:ext uri="{FF2B5EF4-FFF2-40B4-BE49-F238E27FC236}">
                <a16:creationId xmlns:a16="http://schemas.microsoft.com/office/drawing/2014/main" id="{486C4F4E-8265-DFF9-887F-3A0798BAA07C}"/>
              </a:ext>
            </a:extLst>
          </p:cNvPr>
          <p:cNvGrpSpPr/>
          <p:nvPr/>
        </p:nvGrpSpPr>
        <p:grpSpPr>
          <a:xfrm>
            <a:off x="-155713" y="-181709"/>
            <a:ext cx="12503426" cy="2309810"/>
            <a:chOff x="-79061" y="-33040"/>
            <a:chExt cx="12432480" cy="2184242"/>
          </a:xfrm>
        </p:grpSpPr>
        <p:sp>
          <p:nvSpPr>
            <p:cNvPr id="16" name="TextBox 15">
              <a:extLst>
                <a:ext uri="{FF2B5EF4-FFF2-40B4-BE49-F238E27FC236}">
                  <a16:creationId xmlns:a16="http://schemas.microsoft.com/office/drawing/2014/main" id="{C286BA91-315D-6230-108F-48779C6806CA}"/>
                </a:ext>
              </a:extLst>
            </p:cNvPr>
            <p:cNvSpPr txBox="1"/>
            <p:nvPr/>
          </p:nvSpPr>
          <p:spPr>
            <a:xfrm>
              <a:off x="-79061" y="-3267"/>
              <a:ext cx="12432480" cy="2154469"/>
            </a:xfrm>
            <a:prstGeom prst="rect">
              <a:avLst/>
            </a:prstGeom>
            <a:solidFill>
              <a:srgbClr val="FAD8DB"/>
            </a:solidFill>
            <a:effectLst>
              <a:softEdge rad="63500"/>
            </a:effectLst>
          </p:spPr>
          <p:txBody>
            <a:bodyPr wrap="square" tIns="252000" bIns="180000">
              <a:spAutoFit/>
            </a:bodyPr>
            <a:lstStyle/>
            <a:p>
              <a:pPr marL="1789113" marR="0" lvl="0" indent="0" algn="l" defTabSz="914400" rtl="0" eaLnBrk="1" fontAlgn="auto" latinLnBrk="0" hangingPunct="1">
                <a:lnSpc>
                  <a:spcPct val="116000"/>
                </a:lnSpc>
                <a:spcBef>
                  <a:spcPts val="1200"/>
                </a:spcBef>
                <a:spcAft>
                  <a:spcPts val="0"/>
                </a:spcAft>
                <a:buClrTx/>
                <a:buSzTx/>
                <a:buFontTx/>
                <a:buNone/>
                <a:tabLst/>
                <a:defRPr/>
              </a:pPr>
              <a:r>
                <a:rPr kumimoji="0" lang="en-GB" sz="4000" b="1" i="0" u="none" strike="noStrike" kern="1200" cap="none" spc="0" normalizeH="0" baseline="0" noProof="0">
                  <a:ln>
                    <a:noFill/>
                  </a:ln>
                  <a:solidFill>
                    <a:srgbClr val="FB5050"/>
                  </a:solidFill>
                  <a:effectLst/>
                  <a:uLnTx/>
                  <a:uFillTx/>
                  <a:latin typeface="Aptos" panose="020B0004020202020204" pitchFamily="34" charset="0"/>
                  <a:ea typeface="Times New Roman" panose="02020603050405020304" pitchFamily="18" charset="0"/>
                  <a:cs typeface="Times New Roman" panose="02020603050405020304" pitchFamily="18" charset="0"/>
                </a:rPr>
                <a:t>Discussion Question 1: Student use of AI</a:t>
              </a:r>
            </a:p>
            <a:p>
              <a:pPr marL="1789113" marR="0" lvl="0" indent="0" algn="l" defTabSz="914400" rtl="0" eaLnBrk="1" fontAlgn="auto" latinLnBrk="0" hangingPunct="1">
                <a:lnSpc>
                  <a:spcPct val="116000"/>
                </a:lnSpc>
                <a:spcBef>
                  <a:spcPts val="1200"/>
                </a:spcBef>
                <a:spcAft>
                  <a:spcPts val="0"/>
                </a:spcAft>
                <a:buClrTx/>
                <a:buSzTx/>
                <a:buFontTx/>
                <a:buNone/>
                <a:tabLst/>
                <a:defRPr/>
              </a:pPr>
              <a:r>
                <a:rPr kumimoji="0" lang="en-GB" sz="2800" b="0" i="0" u="none" strike="noStrike" kern="1200" cap="none" spc="0" normalizeH="0" baseline="0" noProof="0">
                  <a:ln>
                    <a:noFill/>
                  </a:ln>
                  <a:solidFill>
                    <a:srgbClr val="FB5050"/>
                  </a:solidFill>
                  <a:effectLst/>
                  <a:uLnTx/>
                  <a:uFillTx/>
                  <a:latin typeface="Aptos" panose="020B0004020202020204" pitchFamily="34" charset="0"/>
                  <a:ea typeface="Times New Roman" panose="02020603050405020304" pitchFamily="18" charset="0"/>
                  <a:cs typeface="Times New Roman" panose="02020603050405020304" pitchFamily="18" charset="0"/>
                </a:rPr>
                <a:t>Please give any positive or negative examples of student use of AI in your teaching </a:t>
              </a:r>
            </a:p>
          </p:txBody>
        </p:sp>
        <p:pic>
          <p:nvPicPr>
            <p:cNvPr id="17" name="Graphic 16" descr="Chat with solid fill">
              <a:extLst>
                <a:ext uri="{FF2B5EF4-FFF2-40B4-BE49-F238E27FC236}">
                  <a16:creationId xmlns:a16="http://schemas.microsoft.com/office/drawing/2014/main" id="{ABF7D29F-1E88-ACF7-5562-9233FFD47E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8078" y="-33040"/>
              <a:ext cx="1361205" cy="1361205"/>
            </a:xfrm>
            <a:prstGeom prst="rect">
              <a:avLst/>
            </a:prstGeom>
          </p:spPr>
        </p:pic>
      </p:grpSp>
      <p:sp>
        <p:nvSpPr>
          <p:cNvPr id="18" name="TextBox 17">
            <a:extLst>
              <a:ext uri="{FF2B5EF4-FFF2-40B4-BE49-F238E27FC236}">
                <a16:creationId xmlns:a16="http://schemas.microsoft.com/office/drawing/2014/main" id="{9B1BA746-84B2-94DC-C54E-F5E674BF8A63}"/>
              </a:ext>
            </a:extLst>
          </p:cNvPr>
          <p:cNvSpPr txBox="1"/>
          <p:nvPr/>
        </p:nvSpPr>
        <p:spPr>
          <a:xfrm>
            <a:off x="1602608" y="4641207"/>
            <a:ext cx="5269580" cy="2063889"/>
          </a:xfrm>
          <a:prstGeom prst="cloud">
            <a:avLst/>
          </a:prstGeom>
          <a:solidFill>
            <a:schemeClr val="accent6">
              <a:lumMod val="20000"/>
              <a:lumOff val="80000"/>
            </a:schemeClr>
          </a:solidFill>
          <a:ln>
            <a:noFill/>
          </a:ln>
          <a:effectLst>
            <a:softEdge rad="31750"/>
          </a:effectLst>
        </p:spPr>
        <p:txBody>
          <a:bodyPr wrap="square">
            <a:spAutoFit/>
          </a:bodyPr>
          <a:lstStyle/>
          <a:p>
            <a:pPr marL="0" marR="0" lvl="0" indent="0" algn="ctr" defTabSz="914400" rtl="0" eaLnBrk="1" fontAlgn="auto" latinLnBrk="0" hangingPunct="1">
              <a:lnSpc>
                <a:spcPct val="116000"/>
              </a:lnSpc>
              <a:spcBef>
                <a:spcPts val="0"/>
              </a:spcBef>
              <a:spcAft>
                <a:spcPts val="800"/>
              </a:spcAft>
              <a:buClrTx/>
              <a:buSzTx/>
              <a:buFontTx/>
              <a:buNone/>
              <a:tabLst/>
              <a:defRPr/>
            </a:pPr>
            <a:r>
              <a:rPr kumimoji="0" lang="en-US" sz="2400" b="0" i="0" u="none" strike="noStrike" kern="1200" cap="none" spc="0" normalizeH="0" baseline="0" noProof="0">
                <a:ln>
                  <a:noFill/>
                </a:ln>
                <a:solidFill>
                  <a:srgbClr val="00B050"/>
                </a:solidFill>
                <a:effectLst/>
                <a:uLnTx/>
                <a:uFillTx/>
                <a:latin typeface="Aptos" panose="020B0004020202020204" pitchFamily="34" charset="0"/>
                <a:ea typeface="Times New Roman" panose="02020603050405020304" pitchFamily="18" charset="0"/>
                <a:cs typeface="Times New Roman" panose="02020603050405020304" pitchFamily="18" charset="0"/>
              </a:rPr>
              <a:t>How successful have you found AI as a learning tool?</a:t>
            </a:r>
            <a:endParaRPr kumimoji="0" lang="en-GB" sz="2400" b="0" i="0" u="none" strike="noStrike" kern="1200" cap="none" spc="0" normalizeH="0" baseline="0" noProof="0">
              <a:ln>
                <a:noFill/>
              </a:ln>
              <a:solidFill>
                <a:srgbClr val="00B05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5C23F4BC-562E-972C-76D0-7771DAD231B3}"/>
              </a:ext>
            </a:extLst>
          </p:cNvPr>
          <p:cNvSpPr txBox="1"/>
          <p:nvPr/>
        </p:nvSpPr>
        <p:spPr>
          <a:xfrm>
            <a:off x="8881486" y="3772075"/>
            <a:ext cx="3260283" cy="1264980"/>
          </a:xfrm>
          <a:prstGeom prst="cloud">
            <a:avLst/>
          </a:prstGeom>
          <a:solidFill>
            <a:schemeClr val="accent2">
              <a:lumMod val="20000"/>
              <a:lumOff val="80000"/>
            </a:schemeClr>
          </a:solidFill>
          <a:ln>
            <a:noFill/>
          </a:ln>
          <a:effectLst>
            <a:softEdge rad="31750"/>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Aptos" panose="020B0004020202020204" pitchFamily="34" charset="0"/>
                <a:ea typeface="Times New Roman" panose="02020603050405020304" pitchFamily="18" charset="0"/>
                <a:cs typeface="Times New Roman" panose="02020603050405020304" pitchFamily="18" charset="0"/>
              </a:rPr>
              <a:t>How do you deal with this?</a:t>
            </a:r>
            <a:endParaRPr kumimoji="0" lang="en-GB" sz="2400" b="0" i="0" u="none" strike="noStrike" kern="1200" cap="none" spc="0" normalizeH="0" baseline="0" noProof="0">
              <a:ln>
                <a:noFill/>
              </a:ln>
              <a:solidFill>
                <a:srgbClr val="FF0000"/>
              </a:solidFill>
              <a:effectLst/>
              <a:uLnTx/>
              <a:uFillTx/>
              <a:latin typeface="Aptos" panose="020B0004020202020204"/>
              <a:ea typeface="+mn-ea"/>
              <a:cs typeface="+mn-cs"/>
            </a:endParaRPr>
          </a:p>
        </p:txBody>
      </p:sp>
      <p:sp>
        <p:nvSpPr>
          <p:cNvPr id="20" name="TextBox 19">
            <a:extLst>
              <a:ext uri="{FF2B5EF4-FFF2-40B4-BE49-F238E27FC236}">
                <a16:creationId xmlns:a16="http://schemas.microsoft.com/office/drawing/2014/main" id="{723EC007-6E90-73F7-91E7-917708072CF6}"/>
              </a:ext>
            </a:extLst>
          </p:cNvPr>
          <p:cNvSpPr txBox="1"/>
          <p:nvPr/>
        </p:nvSpPr>
        <p:spPr>
          <a:xfrm>
            <a:off x="7104693" y="5030807"/>
            <a:ext cx="4329612" cy="1827193"/>
          </a:xfrm>
          <a:prstGeom prst="cloud">
            <a:avLst/>
          </a:prstGeom>
          <a:solidFill>
            <a:schemeClr val="accent2">
              <a:lumMod val="20000"/>
              <a:lumOff val="80000"/>
            </a:schemeClr>
          </a:solidFill>
          <a:ln>
            <a:noFill/>
          </a:ln>
          <a:effectLst>
            <a:softEdge rad="31750"/>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Aptos" panose="020B0004020202020204" pitchFamily="34" charset="0"/>
                <a:ea typeface="Times New Roman" panose="02020603050405020304" pitchFamily="18" charset="0"/>
                <a:cs typeface="Times New Roman" panose="02020603050405020304" pitchFamily="18" charset="0"/>
              </a:rPr>
              <a:t>Is AI more of an issue in some year groups?</a:t>
            </a:r>
            <a:endParaRPr kumimoji="0" lang="en-GB" sz="2400" b="0" i="0" u="none" strike="noStrike" kern="1200" cap="none" spc="0" normalizeH="0" baseline="0" noProof="0">
              <a:ln>
                <a:noFill/>
              </a:ln>
              <a:solidFill>
                <a:srgbClr val="FF0000"/>
              </a:solidFill>
              <a:effectLst/>
              <a:uLnTx/>
              <a:uFillTx/>
              <a:latin typeface="Aptos" panose="020B0004020202020204"/>
              <a:ea typeface="+mn-ea"/>
              <a:cs typeface="+mn-cs"/>
            </a:endParaRPr>
          </a:p>
        </p:txBody>
      </p:sp>
    </p:spTree>
    <p:extLst>
      <p:ext uri="{BB962C8B-B14F-4D97-AF65-F5344CB8AC3E}">
        <p14:creationId xmlns:p14="http://schemas.microsoft.com/office/powerpoint/2010/main" val="89978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D8DB">
            <a:alpha val="30000"/>
          </a:srgbClr>
        </a:solidFill>
        <a:effectLst/>
      </p:bgPr>
    </p:bg>
    <p:spTree>
      <p:nvGrpSpPr>
        <p:cNvPr id="1" name="">
          <a:extLst>
            <a:ext uri="{FF2B5EF4-FFF2-40B4-BE49-F238E27FC236}">
              <a16:creationId xmlns:a16="http://schemas.microsoft.com/office/drawing/2014/main" id="{070EF540-A5E2-A1C7-2C0A-0AC78F4FFA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96D7AC-C758-CA91-02A9-A97A357C39A2}"/>
              </a:ext>
            </a:extLst>
          </p:cNvPr>
          <p:cNvSpPr>
            <a:spLocks noGrp="1"/>
          </p:cNvSpPr>
          <p:nvPr>
            <p:ph type="title"/>
          </p:nvPr>
        </p:nvSpPr>
        <p:spPr>
          <a:xfrm>
            <a:off x="231584" y="370172"/>
            <a:ext cx="11728831" cy="1325563"/>
          </a:xfrm>
        </p:spPr>
        <p:txBody>
          <a:bodyPr>
            <a:normAutofit/>
          </a:bodyPr>
          <a:lstStyle/>
          <a:p>
            <a:pPr algn="ctr"/>
            <a:r>
              <a:rPr lang="en-GB" sz="6600">
                <a:solidFill>
                  <a:srgbClr val="E85051"/>
                </a:solidFill>
              </a:rPr>
              <a:t>3. Staff use of AI</a:t>
            </a:r>
          </a:p>
        </p:txBody>
      </p:sp>
      <p:grpSp>
        <p:nvGrpSpPr>
          <p:cNvPr id="7" name="Group 6">
            <a:extLst>
              <a:ext uri="{FF2B5EF4-FFF2-40B4-BE49-F238E27FC236}">
                <a16:creationId xmlns:a16="http://schemas.microsoft.com/office/drawing/2014/main" id="{5863416D-1A2A-17F8-2ACB-3C02C343134C}"/>
              </a:ext>
            </a:extLst>
          </p:cNvPr>
          <p:cNvGrpSpPr/>
          <p:nvPr/>
        </p:nvGrpSpPr>
        <p:grpSpPr>
          <a:xfrm>
            <a:off x="0" y="5544013"/>
            <a:ext cx="12203875" cy="1325563"/>
            <a:chOff x="11875" y="5544013"/>
            <a:chExt cx="12192000" cy="1325563"/>
          </a:xfrm>
        </p:grpSpPr>
        <p:sp>
          <p:nvSpPr>
            <p:cNvPr id="8" name="Rectangle 7">
              <a:extLst>
                <a:ext uri="{FF2B5EF4-FFF2-40B4-BE49-F238E27FC236}">
                  <a16:creationId xmlns:a16="http://schemas.microsoft.com/office/drawing/2014/main" id="{CB408427-2AE1-B340-0D48-D2E48C4E336A}"/>
                </a:ext>
              </a:extLst>
            </p:cNvPr>
            <p:cNvSpPr/>
            <p:nvPr/>
          </p:nvSpPr>
          <p:spPr>
            <a:xfrm>
              <a:off x="11875" y="5544013"/>
              <a:ext cx="12192000" cy="1325563"/>
            </a:xfrm>
            <a:prstGeom prst="rect">
              <a:avLst/>
            </a:prstGeom>
            <a:solidFill>
              <a:srgbClr val="E6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9A949A6F-8E7F-3579-F159-12F8DF9C9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90" y="5710387"/>
              <a:ext cx="839692" cy="1032121"/>
            </a:xfrm>
            <a:prstGeom prst="rect">
              <a:avLst/>
            </a:prstGeom>
          </p:spPr>
        </p:pic>
        <p:sp>
          <p:nvSpPr>
            <p:cNvPr id="10" name="TextBox 9">
              <a:extLst>
                <a:ext uri="{FF2B5EF4-FFF2-40B4-BE49-F238E27FC236}">
                  <a16:creationId xmlns:a16="http://schemas.microsoft.com/office/drawing/2014/main" id="{01E12259-11F2-213A-BC4C-1943FEBE057A}"/>
                </a:ext>
              </a:extLst>
            </p:cNvPr>
            <p:cNvSpPr txBox="1"/>
            <p:nvPr/>
          </p:nvSpPr>
          <p:spPr>
            <a:xfrm>
              <a:off x="5777888" y="5849956"/>
              <a:ext cx="5171954" cy="892552"/>
            </a:xfrm>
            <a:prstGeom prst="rect">
              <a:avLst/>
            </a:prstGeom>
            <a:noFill/>
          </p:spPr>
          <p:txBody>
            <a:bodyPr wrap="square" rtlCol="0">
              <a:spAutoFit/>
            </a:bodyPr>
            <a:lstStyle/>
            <a:p>
              <a:pPr algn="r"/>
              <a:r>
                <a:rPr lang="en-GB" sz="2800">
                  <a:solidFill>
                    <a:schemeClr val="bg1"/>
                  </a:solidFill>
                  <a:latin typeface="Perpetua" panose="02020502060401020303" pitchFamily="18" charset="0"/>
                </a:rPr>
                <a:t>Blanchelande College Libraries</a:t>
              </a:r>
            </a:p>
            <a:p>
              <a:pPr algn="r"/>
              <a:r>
                <a:rPr lang="en-GB" sz="2400" i="1">
                  <a:solidFill>
                    <a:schemeClr val="bg1"/>
                  </a:solidFill>
                  <a:latin typeface="Perpetua" panose="02020502060401020303" pitchFamily="18" charset="0"/>
                </a:rPr>
                <a:t>Enabling Heroic Inquiry</a:t>
              </a:r>
            </a:p>
          </p:txBody>
        </p:sp>
        <p:pic>
          <p:nvPicPr>
            <p:cNvPr id="11" name="Picture 10" descr="Graphical user interface, application&#10;&#10;Description automatically generated">
              <a:extLst>
                <a:ext uri="{FF2B5EF4-FFF2-40B4-BE49-F238E27FC236}">
                  <a16:creationId xmlns:a16="http://schemas.microsoft.com/office/drawing/2014/main" id="{4DD27133-FDDA-AB0C-6CBA-FFD007B3B489}"/>
                </a:ext>
              </a:extLst>
            </p:cNvPr>
            <p:cNvPicPr>
              <a:picLocks noChangeAspect="1"/>
            </p:cNvPicPr>
            <p:nvPr/>
          </p:nvPicPr>
          <p:blipFill rotWithShape="1">
            <a:blip r:embed="rId4" cstate="screen">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p:blipFill>
          <p:spPr>
            <a:xfrm>
              <a:off x="11069505" y="5603981"/>
              <a:ext cx="981136" cy="1206260"/>
            </a:xfrm>
            <a:prstGeom prst="rect">
              <a:avLst/>
            </a:prstGeom>
          </p:spPr>
        </p:pic>
      </p:grpSp>
      <p:pic>
        <p:nvPicPr>
          <p:cNvPr id="3" name="Picture 2" descr="Cartoon of two people using their phones&#10;&#10;Description automatically generated">
            <a:hlinkClick r:id="rId5"/>
            <a:extLst>
              <a:ext uri="{FF2B5EF4-FFF2-40B4-BE49-F238E27FC236}">
                <a16:creationId xmlns:a16="http://schemas.microsoft.com/office/drawing/2014/main" id="{7A28777B-8219-4047-4F16-ACCF68F921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0691" y="1469268"/>
            <a:ext cx="5910618" cy="4026608"/>
          </a:xfrm>
          <a:prstGeom prst="rect">
            <a:avLst/>
          </a:prstGeom>
        </p:spPr>
      </p:pic>
      <p:sp>
        <p:nvSpPr>
          <p:cNvPr id="4" name="TextBox 3">
            <a:extLst>
              <a:ext uri="{FF2B5EF4-FFF2-40B4-BE49-F238E27FC236}">
                <a16:creationId xmlns:a16="http://schemas.microsoft.com/office/drawing/2014/main" id="{26D594F2-EE5D-9C3E-2935-663D723AF002}"/>
              </a:ext>
            </a:extLst>
          </p:cNvPr>
          <p:cNvSpPr txBox="1"/>
          <p:nvPr/>
        </p:nvSpPr>
        <p:spPr>
          <a:xfrm>
            <a:off x="7994285" y="5204066"/>
            <a:ext cx="2954335" cy="369332"/>
          </a:xfrm>
          <a:prstGeom prst="rect">
            <a:avLst/>
          </a:prstGeom>
          <a:noFill/>
        </p:spPr>
        <p:txBody>
          <a:bodyPr wrap="none" rtlCol="0">
            <a:spAutoFit/>
          </a:bodyPr>
          <a:lstStyle/>
          <a:p>
            <a:r>
              <a:rPr lang="en-GB"/>
              <a:t>Patrick Lamontagne graphic</a:t>
            </a:r>
          </a:p>
        </p:txBody>
      </p:sp>
    </p:spTree>
    <p:extLst>
      <p:ext uri="{BB962C8B-B14F-4D97-AF65-F5344CB8AC3E}">
        <p14:creationId xmlns:p14="http://schemas.microsoft.com/office/powerpoint/2010/main" val="3310575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D8DB">
            <a:alpha val="30000"/>
          </a:srgbClr>
        </a:solidFill>
        <a:effectLst/>
      </p:bgPr>
    </p:bg>
    <p:spTree>
      <p:nvGrpSpPr>
        <p:cNvPr id="1" name="">
          <a:extLst>
            <a:ext uri="{FF2B5EF4-FFF2-40B4-BE49-F238E27FC236}">
              <a16:creationId xmlns:a16="http://schemas.microsoft.com/office/drawing/2014/main" id="{B274A0D1-289D-C795-6B51-42156812D5A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5BBD861-2B4E-D952-58CE-ED4ED6BD8D74}"/>
              </a:ext>
            </a:extLst>
          </p:cNvPr>
          <p:cNvSpPr txBox="1"/>
          <p:nvPr/>
        </p:nvSpPr>
        <p:spPr>
          <a:xfrm>
            <a:off x="5856811" y="2043112"/>
            <a:ext cx="6197077" cy="3970318"/>
          </a:xfrm>
          <a:prstGeom prst="rect">
            <a:avLst/>
          </a:prstGeom>
          <a:noFill/>
        </p:spPr>
        <p:txBody>
          <a:bodyPr wrap="square" rtlCol="0">
            <a:spAutoFit/>
          </a:bodyPr>
          <a:lstStyle/>
          <a:p>
            <a:pPr marL="285750" indent="-285750">
              <a:buFont typeface="Arial" panose="020B0604020202020204" pitchFamily="34" charset="0"/>
              <a:buChar char="•"/>
            </a:pPr>
            <a:r>
              <a:rPr lang="en-GB" sz="2800"/>
              <a:t>Generate content for lessons</a:t>
            </a:r>
          </a:p>
          <a:p>
            <a:pPr marL="285750" indent="-285750">
              <a:buFont typeface="Arial" panose="020B0604020202020204" pitchFamily="34" charset="0"/>
              <a:buChar char="•"/>
            </a:pPr>
            <a:r>
              <a:rPr lang="en-GB" sz="2800"/>
              <a:t>Generate tasks or questions for homework</a:t>
            </a:r>
          </a:p>
          <a:p>
            <a:pPr marL="285750" indent="-285750">
              <a:buFont typeface="Arial" panose="020B0604020202020204" pitchFamily="34" charset="0"/>
              <a:buChar char="•"/>
            </a:pPr>
            <a:r>
              <a:rPr lang="en-GB" sz="2800"/>
              <a:t>Generate letters to parents, student reports and references</a:t>
            </a:r>
          </a:p>
          <a:p>
            <a:pPr marL="285750" indent="-285750">
              <a:buFont typeface="Arial" panose="020B0604020202020204" pitchFamily="34" charset="0"/>
              <a:buChar char="•"/>
            </a:pPr>
            <a:r>
              <a:rPr lang="en-GB" sz="2800"/>
              <a:t>Do other admin tasks e.g. arranging matches for a tournament</a:t>
            </a:r>
          </a:p>
          <a:p>
            <a:pPr marL="285750" indent="-285750">
              <a:buFont typeface="Arial" panose="020B0604020202020204" pitchFamily="34" charset="0"/>
              <a:buChar char="•"/>
            </a:pPr>
            <a:r>
              <a:rPr lang="en-GB" sz="2800"/>
              <a:t>Using AI for </a:t>
            </a:r>
            <a:r>
              <a:rPr lang="en-GB" sz="2800">
                <a:hlinkClick r:id="rId4"/>
              </a:rPr>
              <a:t>marking</a:t>
            </a:r>
            <a:endParaRPr lang="en-GB" sz="2800"/>
          </a:p>
          <a:p>
            <a:pPr marL="285750" indent="-285750">
              <a:buFont typeface="Arial" panose="020B0604020202020204" pitchFamily="34" charset="0"/>
              <a:buChar char="•"/>
            </a:pPr>
            <a:endParaRPr lang="en-GB" sz="2800"/>
          </a:p>
        </p:txBody>
      </p:sp>
      <p:pic>
        <p:nvPicPr>
          <p:cNvPr id="2" name="Picture 1">
            <a:hlinkClick r:id="rId5"/>
            <a:extLst>
              <a:ext uri="{FF2B5EF4-FFF2-40B4-BE49-F238E27FC236}">
                <a16:creationId xmlns:a16="http://schemas.microsoft.com/office/drawing/2014/main" id="{111A7B61-E125-64C0-C1C1-9B31FE317F2B}"/>
              </a:ext>
            </a:extLst>
          </p:cNvPr>
          <p:cNvPicPr>
            <a:picLocks noChangeAspect="1"/>
          </p:cNvPicPr>
          <p:nvPr/>
        </p:nvPicPr>
        <p:blipFill>
          <a:blip r:embed="rId6"/>
          <a:stretch>
            <a:fillRect/>
          </a:stretch>
        </p:blipFill>
        <p:spPr>
          <a:xfrm>
            <a:off x="138112" y="160730"/>
            <a:ext cx="5323421" cy="2739634"/>
          </a:xfrm>
          <a:prstGeom prst="rect">
            <a:avLst/>
          </a:prstGeom>
        </p:spPr>
      </p:pic>
      <p:pic>
        <p:nvPicPr>
          <p:cNvPr id="3" name="Picture 2">
            <a:extLst>
              <a:ext uri="{FF2B5EF4-FFF2-40B4-BE49-F238E27FC236}">
                <a16:creationId xmlns:a16="http://schemas.microsoft.com/office/drawing/2014/main" id="{37D75498-58AD-7252-9470-09F559751A92}"/>
              </a:ext>
            </a:extLst>
          </p:cNvPr>
          <p:cNvPicPr>
            <a:picLocks noChangeAspect="1"/>
          </p:cNvPicPr>
          <p:nvPr/>
        </p:nvPicPr>
        <p:blipFill>
          <a:blip r:embed="rId7"/>
          <a:stretch>
            <a:fillRect/>
          </a:stretch>
        </p:blipFill>
        <p:spPr>
          <a:xfrm>
            <a:off x="138111" y="2900364"/>
            <a:ext cx="5323421" cy="3522620"/>
          </a:xfrm>
          <a:prstGeom prst="rect">
            <a:avLst/>
          </a:prstGeom>
        </p:spPr>
      </p:pic>
      <p:sp>
        <p:nvSpPr>
          <p:cNvPr id="5" name="TextBox 4">
            <a:extLst>
              <a:ext uri="{FF2B5EF4-FFF2-40B4-BE49-F238E27FC236}">
                <a16:creationId xmlns:a16="http://schemas.microsoft.com/office/drawing/2014/main" id="{07F1F46D-7B0C-D828-315F-255446454C0A}"/>
              </a:ext>
            </a:extLst>
          </p:cNvPr>
          <p:cNvSpPr txBox="1"/>
          <p:nvPr/>
        </p:nvSpPr>
        <p:spPr>
          <a:xfrm>
            <a:off x="6096000" y="492449"/>
            <a:ext cx="5035112" cy="1200329"/>
          </a:xfrm>
          <a:prstGeom prst="rect">
            <a:avLst/>
          </a:prstGeom>
          <a:noFill/>
        </p:spPr>
        <p:txBody>
          <a:bodyPr wrap="square" rtlCol="0">
            <a:spAutoFit/>
          </a:bodyPr>
          <a:lstStyle/>
          <a:p>
            <a:pPr algn="ctr"/>
            <a:r>
              <a:rPr lang="en-US" sz="3600" b="1">
                <a:solidFill>
                  <a:srgbClr val="E85051"/>
                </a:solidFill>
              </a:rPr>
              <a:t>How could teachers use AI?</a:t>
            </a:r>
          </a:p>
        </p:txBody>
      </p:sp>
    </p:spTree>
    <p:custDataLst>
      <p:tags r:id="rId1"/>
    </p:custDataLst>
    <p:extLst>
      <p:ext uri="{BB962C8B-B14F-4D97-AF65-F5344CB8AC3E}">
        <p14:creationId xmlns:p14="http://schemas.microsoft.com/office/powerpoint/2010/main" val="117449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D8DB">
            <a:alpha val="30000"/>
          </a:srgbClr>
        </a:solidFill>
        <a:effectLst/>
      </p:bgPr>
    </p:bg>
    <p:spTree>
      <p:nvGrpSpPr>
        <p:cNvPr id="1" name="">
          <a:extLst>
            <a:ext uri="{FF2B5EF4-FFF2-40B4-BE49-F238E27FC236}">
              <a16:creationId xmlns:a16="http://schemas.microsoft.com/office/drawing/2014/main" id="{E2A9BB99-59CC-41E7-F46C-1F2A3C41813A}"/>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0C790D05-E14A-2950-BE35-EFE2ACC92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337" y="292420"/>
            <a:ext cx="6283325" cy="6273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9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D8DB">
            <a:alpha val="30000"/>
          </a:srgbClr>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CE651C-1ADC-86AA-FE9C-0721E5C1A766}"/>
              </a:ext>
            </a:extLst>
          </p:cNvPr>
          <p:cNvSpPr>
            <a:spLocks noGrp="1"/>
          </p:cNvSpPr>
          <p:nvPr>
            <p:ph type="title"/>
          </p:nvPr>
        </p:nvSpPr>
        <p:spPr>
          <a:xfrm>
            <a:off x="838200" y="557188"/>
            <a:ext cx="10515600" cy="1133499"/>
          </a:xfrm>
        </p:spPr>
        <p:txBody>
          <a:bodyPr vert="horz" lIns="91440" tIns="45720" rIns="91440" bIns="45720" rtlCol="0" anchor="ctr">
            <a:normAutofit/>
          </a:bodyPr>
          <a:lstStyle/>
          <a:p>
            <a:pPr algn="ctr"/>
            <a:r>
              <a:rPr lang="en-US" sz="5200" kern="1200">
                <a:solidFill>
                  <a:srgbClr val="E85051"/>
                </a:solidFill>
                <a:latin typeface="+mj-lt"/>
                <a:ea typeface="+mj-ea"/>
                <a:cs typeface="+mj-cs"/>
              </a:rPr>
              <a:t>Tools you need</a:t>
            </a:r>
          </a:p>
        </p:txBody>
      </p:sp>
      <p:graphicFrame>
        <p:nvGraphicFramePr>
          <p:cNvPr id="21" name="Content Placeholder 2">
            <a:extLst>
              <a:ext uri="{FF2B5EF4-FFF2-40B4-BE49-F238E27FC236}">
                <a16:creationId xmlns:a16="http://schemas.microsoft.com/office/drawing/2014/main" id="{31DB486A-30E1-8553-B99E-863B7A4A14EE}"/>
              </a:ext>
            </a:extLst>
          </p:cNvPr>
          <p:cNvGraphicFramePr>
            <a:graphicFrameLocks noGrp="1"/>
          </p:cNvGraphicFramePr>
          <p:nvPr>
            <p:ph sz="half" idx="1"/>
            <p:extLst>
              <p:ext uri="{D42A27DB-BD31-4B8C-83A1-F6EECF244321}">
                <p14:modId xmlns:p14="http://schemas.microsoft.com/office/powerpoint/2010/main" val="218340171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2693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D8DB">
            <a:alpha val="30000"/>
          </a:srgbClr>
        </a:solidFill>
        <a:effectLst/>
      </p:bgPr>
    </p:bg>
    <p:spTree>
      <p:nvGrpSpPr>
        <p:cNvPr id="1" name="">
          <a:extLst>
            <a:ext uri="{FF2B5EF4-FFF2-40B4-BE49-F238E27FC236}">
              <a16:creationId xmlns:a16="http://schemas.microsoft.com/office/drawing/2014/main" id="{8963CB80-8402-B839-6020-8BDD3EA590C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34C5FED-9A54-DB5E-2BDF-DD8A69B22C55}"/>
              </a:ext>
            </a:extLst>
          </p:cNvPr>
          <p:cNvPicPr>
            <a:picLocks noChangeAspect="1"/>
          </p:cNvPicPr>
          <p:nvPr/>
        </p:nvPicPr>
        <p:blipFill>
          <a:blip r:embed="rId2"/>
          <a:stretch>
            <a:fillRect/>
          </a:stretch>
        </p:blipFill>
        <p:spPr>
          <a:xfrm>
            <a:off x="1100005" y="828674"/>
            <a:ext cx="10156692" cy="5286375"/>
          </a:xfrm>
          <a:prstGeom prst="rect">
            <a:avLst/>
          </a:prstGeom>
        </p:spPr>
      </p:pic>
    </p:spTree>
    <p:extLst>
      <p:ext uri="{BB962C8B-B14F-4D97-AF65-F5344CB8AC3E}">
        <p14:creationId xmlns:p14="http://schemas.microsoft.com/office/powerpoint/2010/main" val="3163353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D8DB">
            <a:alpha val="30000"/>
          </a:srgbClr>
        </a:solidFill>
        <a:effectLst/>
      </p:bgPr>
    </p:bg>
    <p:spTree>
      <p:nvGrpSpPr>
        <p:cNvPr id="1" name="">
          <a:extLst>
            <a:ext uri="{FF2B5EF4-FFF2-40B4-BE49-F238E27FC236}">
              <a16:creationId xmlns:a16="http://schemas.microsoft.com/office/drawing/2014/main" id="{E9703348-66D3-75C9-0B73-534EC995D6F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1C83817-53B2-71B0-93EF-6B79243DE6C0}"/>
              </a:ext>
            </a:extLst>
          </p:cNvPr>
          <p:cNvPicPr>
            <a:picLocks noChangeAspect="1"/>
          </p:cNvPicPr>
          <p:nvPr/>
        </p:nvPicPr>
        <p:blipFill>
          <a:blip r:embed="rId4"/>
          <a:stretch>
            <a:fillRect/>
          </a:stretch>
        </p:blipFill>
        <p:spPr>
          <a:xfrm>
            <a:off x="452037" y="633012"/>
            <a:ext cx="4460736" cy="4453338"/>
          </a:xfrm>
          <a:prstGeom prst="rect">
            <a:avLst/>
          </a:prstGeom>
        </p:spPr>
      </p:pic>
      <p:pic>
        <p:nvPicPr>
          <p:cNvPr id="6" name="Picture 5">
            <a:extLst>
              <a:ext uri="{FF2B5EF4-FFF2-40B4-BE49-F238E27FC236}">
                <a16:creationId xmlns:a16="http://schemas.microsoft.com/office/drawing/2014/main" id="{42BA4C8B-E5F6-41F9-05A8-F6A04D44DAE1}"/>
              </a:ext>
            </a:extLst>
          </p:cNvPr>
          <p:cNvPicPr>
            <a:picLocks noChangeAspect="1"/>
          </p:cNvPicPr>
          <p:nvPr/>
        </p:nvPicPr>
        <p:blipFill>
          <a:blip r:embed="rId5"/>
          <a:stretch>
            <a:fillRect/>
          </a:stretch>
        </p:blipFill>
        <p:spPr>
          <a:xfrm>
            <a:off x="0" y="-35775"/>
            <a:ext cx="12192000" cy="5757966"/>
          </a:xfrm>
          <a:prstGeom prst="rect">
            <a:avLst/>
          </a:prstGeom>
        </p:spPr>
      </p:pic>
      <p:sp>
        <p:nvSpPr>
          <p:cNvPr id="7" name="Rectangle 6">
            <a:extLst>
              <a:ext uri="{FF2B5EF4-FFF2-40B4-BE49-F238E27FC236}">
                <a16:creationId xmlns:a16="http://schemas.microsoft.com/office/drawing/2014/main" id="{72E3D699-A94D-B9BB-1C13-5EF03C61F0E1}"/>
              </a:ext>
            </a:extLst>
          </p:cNvPr>
          <p:cNvSpPr/>
          <p:nvPr/>
        </p:nvSpPr>
        <p:spPr>
          <a:xfrm>
            <a:off x="4071938" y="2486023"/>
            <a:ext cx="4000500" cy="771525"/>
          </a:xfrm>
          <a:prstGeom prst="rect">
            <a:avLst/>
          </a:prstGeom>
          <a:noFill/>
          <a:ln w="57150">
            <a:solidFill>
              <a:srgbClr val="E850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9180538-2624-6A0D-5A46-0D6B5BAE204A}"/>
              </a:ext>
            </a:extLst>
          </p:cNvPr>
          <p:cNvSpPr/>
          <p:nvPr/>
        </p:nvSpPr>
        <p:spPr>
          <a:xfrm>
            <a:off x="8191500" y="4114795"/>
            <a:ext cx="4000500" cy="771525"/>
          </a:xfrm>
          <a:prstGeom prst="rect">
            <a:avLst/>
          </a:prstGeom>
          <a:noFill/>
          <a:ln w="57150">
            <a:solidFill>
              <a:srgbClr val="E850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6C4AA14-72CB-1ECC-33B7-819AC12D3662}"/>
              </a:ext>
            </a:extLst>
          </p:cNvPr>
          <p:cNvSpPr/>
          <p:nvPr/>
        </p:nvSpPr>
        <p:spPr>
          <a:xfrm>
            <a:off x="4071938" y="-35775"/>
            <a:ext cx="4000500" cy="771525"/>
          </a:xfrm>
          <a:prstGeom prst="rect">
            <a:avLst/>
          </a:prstGeom>
          <a:noFill/>
          <a:ln w="57150">
            <a:solidFill>
              <a:srgbClr val="E850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40CA0A70-96D5-DA56-D882-384EEF620D88}"/>
              </a:ext>
            </a:extLst>
          </p:cNvPr>
          <p:cNvPicPr>
            <a:picLocks noChangeAspect="1"/>
          </p:cNvPicPr>
          <p:nvPr/>
        </p:nvPicPr>
        <p:blipFill>
          <a:blip r:embed="rId6"/>
          <a:stretch>
            <a:fillRect/>
          </a:stretch>
        </p:blipFill>
        <p:spPr>
          <a:xfrm>
            <a:off x="0" y="5667561"/>
            <a:ext cx="12192000" cy="1609405"/>
          </a:xfrm>
          <a:prstGeom prst="rect">
            <a:avLst/>
          </a:prstGeom>
        </p:spPr>
      </p:pic>
      <p:sp>
        <p:nvSpPr>
          <p:cNvPr id="11" name="Rectangle 10">
            <a:extLst>
              <a:ext uri="{FF2B5EF4-FFF2-40B4-BE49-F238E27FC236}">
                <a16:creationId xmlns:a16="http://schemas.microsoft.com/office/drawing/2014/main" id="{1E97ED50-45B7-2B73-43AE-8174583B0CDF}"/>
              </a:ext>
            </a:extLst>
          </p:cNvPr>
          <p:cNvSpPr/>
          <p:nvPr/>
        </p:nvSpPr>
        <p:spPr>
          <a:xfrm>
            <a:off x="8191500" y="5667561"/>
            <a:ext cx="4000500" cy="771525"/>
          </a:xfrm>
          <a:prstGeom prst="rect">
            <a:avLst/>
          </a:prstGeom>
          <a:noFill/>
          <a:ln w="57150">
            <a:solidFill>
              <a:srgbClr val="E850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06496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D8DB">
            <a:alpha val="30000"/>
          </a:srgbClr>
        </a:solidFill>
        <a:effectLst/>
      </p:bgPr>
    </p:bg>
    <p:spTree>
      <p:nvGrpSpPr>
        <p:cNvPr id="1" name="">
          <a:extLst>
            <a:ext uri="{FF2B5EF4-FFF2-40B4-BE49-F238E27FC236}">
              <a16:creationId xmlns:a16="http://schemas.microsoft.com/office/drawing/2014/main" id="{BB03A3DA-84C4-BA99-2C14-24D59B0894C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4A4D1FD-AC10-27C7-1A33-72E7586229A5}"/>
              </a:ext>
            </a:extLst>
          </p:cNvPr>
          <p:cNvPicPr>
            <a:picLocks noChangeAspect="1"/>
          </p:cNvPicPr>
          <p:nvPr/>
        </p:nvPicPr>
        <p:blipFill>
          <a:blip r:embed="rId3"/>
          <a:stretch>
            <a:fillRect/>
          </a:stretch>
        </p:blipFill>
        <p:spPr>
          <a:xfrm>
            <a:off x="280987" y="218901"/>
            <a:ext cx="5815013" cy="5413977"/>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59010C2F-7E60-1697-D5C1-7397F73AC48C}"/>
              </a:ext>
            </a:extLst>
          </p:cNvPr>
          <p:cNvPicPr>
            <a:picLocks noChangeAspect="1"/>
          </p:cNvPicPr>
          <p:nvPr/>
        </p:nvPicPr>
        <p:blipFill>
          <a:blip r:embed="rId4"/>
          <a:stretch>
            <a:fillRect/>
          </a:stretch>
        </p:blipFill>
        <p:spPr>
          <a:xfrm>
            <a:off x="4352390" y="4133674"/>
            <a:ext cx="7659169" cy="2505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836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D8DB">
            <a:alpha val="30000"/>
          </a:srgbClr>
        </a:solidFill>
        <a:effectLst/>
      </p:bgPr>
    </p:bg>
    <p:spTree>
      <p:nvGrpSpPr>
        <p:cNvPr id="1" name="">
          <a:extLst>
            <a:ext uri="{FF2B5EF4-FFF2-40B4-BE49-F238E27FC236}">
              <a16:creationId xmlns:a16="http://schemas.microsoft.com/office/drawing/2014/main" id="{2175A49B-1434-AA73-9AAD-BEFCD86B85B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A338F7-0748-CB97-128B-A3E026A69AD2}"/>
              </a:ext>
            </a:extLst>
          </p:cNvPr>
          <p:cNvSpPr>
            <a:spLocks noGrp="1"/>
          </p:cNvSpPr>
          <p:nvPr>
            <p:ph idx="1"/>
          </p:nvPr>
        </p:nvSpPr>
        <p:spPr>
          <a:xfrm>
            <a:off x="1809762" y="1543050"/>
            <a:ext cx="8534400" cy="4743450"/>
          </a:xfrm>
          <a:solidFill>
            <a:srgbClr val="FFFBDB"/>
          </a:solidFill>
        </p:spPr>
        <p:txBody>
          <a:bodyPr lIns="360000" rIns="360000" anchor="ctr">
            <a:normAutofit/>
          </a:bodyPr>
          <a:lstStyle/>
          <a:p>
            <a:pPr marL="514350" indent="-514350">
              <a:buFont typeface="+mj-lt"/>
              <a:buAutoNum type="arabicPeriod"/>
            </a:pPr>
            <a:r>
              <a:rPr lang="en-US" sz="3600">
                <a:latin typeface="Bradley Hand" pitchFamily="2" charset="77"/>
              </a:rPr>
              <a:t>Does this use of AI get in the way of my students’ learning or help them to learn?</a:t>
            </a:r>
          </a:p>
          <a:p>
            <a:pPr marL="514350" indent="-514350">
              <a:buFont typeface="+mj-lt"/>
              <a:buAutoNum type="arabicPeriod"/>
            </a:pPr>
            <a:r>
              <a:rPr lang="en-US" sz="3600">
                <a:latin typeface="Bradley Hand" pitchFamily="2" charset="77"/>
              </a:rPr>
              <a:t>Does this use of AI make us more creative or less creative?</a:t>
            </a:r>
          </a:p>
          <a:p>
            <a:pPr marL="514350" indent="-514350">
              <a:buFont typeface="+mj-lt"/>
              <a:buAutoNum type="arabicPeriod"/>
            </a:pPr>
            <a:r>
              <a:rPr lang="en-US" sz="3600">
                <a:latin typeface="Bradley Hand" pitchFamily="2" charset="77"/>
              </a:rPr>
              <a:t>If you wouldn’t be prepared to </a:t>
            </a:r>
            <a:r>
              <a:rPr lang="en-US" sz="3600" strike="sngStrike">
                <a:latin typeface="Bradley Hand" pitchFamily="2" charset="77"/>
              </a:rPr>
              <a:t>admit</a:t>
            </a:r>
            <a:r>
              <a:rPr lang="en-US" sz="3600">
                <a:latin typeface="Bradley Hand" pitchFamily="2" charset="77"/>
              </a:rPr>
              <a:t> declare this use, don’t use it.</a:t>
            </a:r>
          </a:p>
        </p:txBody>
      </p:sp>
      <p:pic>
        <p:nvPicPr>
          <p:cNvPr id="8" name="Picture 7" descr="A gold frame with a black background&#10;&#10;Description automatically generated">
            <a:extLst>
              <a:ext uri="{FF2B5EF4-FFF2-40B4-BE49-F238E27FC236}">
                <a16:creationId xmlns:a16="http://schemas.microsoft.com/office/drawing/2014/main" id="{E9055A08-9EF7-4B07-13D5-AB444F5D1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3" y="828675"/>
            <a:ext cx="11930062" cy="6029326"/>
          </a:xfrm>
          <a:prstGeom prst="rect">
            <a:avLst/>
          </a:prstGeom>
        </p:spPr>
      </p:pic>
      <p:sp>
        <p:nvSpPr>
          <p:cNvPr id="2" name="Title 1">
            <a:extLst>
              <a:ext uri="{FF2B5EF4-FFF2-40B4-BE49-F238E27FC236}">
                <a16:creationId xmlns:a16="http://schemas.microsoft.com/office/drawing/2014/main" id="{79A0EBDC-FAA3-A8D6-BCC2-6BA144FECA8B}"/>
              </a:ext>
            </a:extLst>
          </p:cNvPr>
          <p:cNvSpPr>
            <a:spLocks noGrp="1"/>
          </p:cNvSpPr>
          <p:nvPr>
            <p:ph type="title"/>
          </p:nvPr>
        </p:nvSpPr>
        <p:spPr>
          <a:xfrm>
            <a:off x="838200" y="-92080"/>
            <a:ext cx="10515600" cy="1325563"/>
          </a:xfrm>
        </p:spPr>
        <p:txBody>
          <a:bodyPr/>
          <a:lstStyle/>
          <a:p>
            <a:pPr algn="ctr"/>
            <a:r>
              <a:rPr lang="en-US">
                <a:solidFill>
                  <a:srgbClr val="E85051"/>
                </a:solidFill>
              </a:rPr>
              <a:t>Academic integrity and the golden rules</a:t>
            </a:r>
          </a:p>
        </p:txBody>
      </p:sp>
    </p:spTree>
    <p:extLst>
      <p:ext uri="{BB962C8B-B14F-4D97-AF65-F5344CB8AC3E}">
        <p14:creationId xmlns:p14="http://schemas.microsoft.com/office/powerpoint/2010/main" val="3078192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a:extLst>
            <a:ext uri="{FF2B5EF4-FFF2-40B4-BE49-F238E27FC236}">
              <a16:creationId xmlns:a16="http://schemas.microsoft.com/office/drawing/2014/main" id="{AFAA3396-4EE8-7535-6518-98BA01887B2B}"/>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C0D09F07-9EA4-927B-C17B-41827B1650CE}"/>
              </a:ext>
            </a:extLst>
          </p:cNvPr>
          <p:cNvGrpSpPr/>
          <p:nvPr/>
        </p:nvGrpSpPr>
        <p:grpSpPr>
          <a:xfrm>
            <a:off x="-149086" y="-149086"/>
            <a:ext cx="12503426" cy="2155922"/>
            <a:chOff x="-79061" y="-33040"/>
            <a:chExt cx="12432480" cy="2038720"/>
          </a:xfrm>
        </p:grpSpPr>
        <p:sp>
          <p:nvSpPr>
            <p:cNvPr id="3" name="TextBox 2">
              <a:extLst>
                <a:ext uri="{FF2B5EF4-FFF2-40B4-BE49-F238E27FC236}">
                  <a16:creationId xmlns:a16="http://schemas.microsoft.com/office/drawing/2014/main" id="{44652450-3962-02D2-AC6F-1E480E502177}"/>
                </a:ext>
              </a:extLst>
            </p:cNvPr>
            <p:cNvSpPr txBox="1"/>
            <p:nvPr/>
          </p:nvSpPr>
          <p:spPr>
            <a:xfrm>
              <a:off x="-79061" y="-3267"/>
              <a:ext cx="12432480" cy="2008947"/>
            </a:xfrm>
            <a:prstGeom prst="rect">
              <a:avLst/>
            </a:prstGeom>
            <a:solidFill>
              <a:srgbClr val="FAD8DB"/>
            </a:solidFill>
            <a:effectLst>
              <a:softEdge rad="63500"/>
            </a:effectLst>
          </p:spPr>
          <p:txBody>
            <a:bodyPr wrap="square" tIns="252000" rIns="144000" bIns="180000">
              <a:spAutoFit/>
            </a:bodyPr>
            <a:lstStyle/>
            <a:p>
              <a:pPr marL="1789113" marR="0" lvl="0" indent="0" algn="l" defTabSz="914400" rtl="0" eaLnBrk="1" fontAlgn="auto" latinLnBrk="0" hangingPunct="1">
                <a:lnSpc>
                  <a:spcPct val="116000"/>
                </a:lnSpc>
                <a:spcBef>
                  <a:spcPts val="1200"/>
                </a:spcBef>
                <a:spcAft>
                  <a:spcPts val="0"/>
                </a:spcAft>
                <a:buClrTx/>
                <a:buSzTx/>
                <a:buFontTx/>
                <a:buNone/>
                <a:tabLst/>
                <a:defRPr/>
              </a:pPr>
              <a:r>
                <a:rPr kumimoji="0" lang="en-US" sz="4000" b="1" i="0" u="none" strike="noStrike" kern="1200" cap="none" spc="0" normalizeH="0" baseline="0" noProof="0">
                  <a:ln>
                    <a:noFill/>
                  </a:ln>
                  <a:solidFill>
                    <a:srgbClr val="FB5050"/>
                  </a:solidFill>
                  <a:effectLst/>
                  <a:uLnTx/>
                  <a:uFillTx/>
                  <a:latin typeface="Aptos" panose="020B0004020202020204" pitchFamily="34" charset="0"/>
                  <a:ea typeface="Times New Roman" panose="02020603050405020304" pitchFamily="18" charset="0"/>
                  <a:cs typeface="Times New Roman" panose="02020603050405020304" pitchFamily="18" charset="0"/>
                </a:rPr>
                <a:t>Discussion Question 2: Staff use of AI</a:t>
              </a:r>
            </a:p>
            <a:p>
              <a:pPr marL="1789113" marR="0" lvl="0" indent="0" algn="l" defTabSz="914400" rtl="0" eaLnBrk="1" fontAlgn="auto" latinLnBrk="0" hangingPunct="1">
                <a:lnSpc>
                  <a:spcPct val="116000"/>
                </a:lnSpc>
                <a:spcBef>
                  <a:spcPts val="0"/>
                </a:spcBef>
                <a:spcAft>
                  <a:spcPts val="0"/>
                </a:spcAft>
                <a:buClrTx/>
                <a:buSzTx/>
                <a:buFontTx/>
                <a:buNone/>
                <a:tabLst/>
                <a:defRPr/>
              </a:pPr>
              <a:r>
                <a:rPr kumimoji="0" lang="en-GB" sz="2800" b="0" i="0" u="none" strike="noStrike" kern="1200" cap="none" spc="0" normalizeH="0" baseline="0" noProof="0">
                  <a:ln>
                    <a:noFill/>
                  </a:ln>
                  <a:solidFill>
                    <a:srgbClr val="FB5050"/>
                  </a:solidFill>
                  <a:effectLst/>
                  <a:uLnTx/>
                  <a:uFillTx/>
                  <a:latin typeface="Aptos" panose="020B0004020202020204" pitchFamily="34" charset="0"/>
                  <a:ea typeface="Times New Roman" panose="02020603050405020304" pitchFamily="18" charset="0"/>
                  <a:cs typeface="Times New Roman" panose="02020603050405020304" pitchFamily="18" charset="0"/>
                </a:rPr>
                <a:t>Do you already use any AI tools yourself for school tasks?</a:t>
              </a:r>
              <a:br>
                <a:rPr kumimoji="0" lang="en-GB" sz="2800" b="0" i="0" u="none" strike="noStrike" kern="1200" cap="none" spc="0" normalizeH="0" baseline="0" noProof="0">
                  <a:ln>
                    <a:noFill/>
                  </a:ln>
                  <a:solidFill>
                    <a:srgbClr val="FB5050"/>
                  </a:solidFill>
                  <a:effectLst/>
                  <a:uLnTx/>
                  <a:uFillTx/>
                  <a:latin typeface="Aptos" panose="020B0004020202020204" pitchFamily="34" charset="0"/>
                  <a:ea typeface="Times New Roman" panose="02020603050405020304" pitchFamily="18" charset="0"/>
                  <a:cs typeface="Times New Roman" panose="02020603050405020304" pitchFamily="18" charset="0"/>
                </a:rPr>
              </a:br>
              <a:r>
                <a:rPr kumimoji="0" lang="en-GB" sz="2800" b="0" i="0" u="none" strike="noStrike" kern="1200" cap="none" spc="0" normalizeH="0" baseline="0" noProof="0">
                  <a:ln>
                    <a:noFill/>
                  </a:ln>
                  <a:solidFill>
                    <a:srgbClr val="FB5050"/>
                  </a:solidFill>
                  <a:effectLst/>
                  <a:uLnTx/>
                  <a:uFillTx/>
                  <a:latin typeface="Aptos" panose="020B0004020202020204" pitchFamily="34" charset="0"/>
                  <a:ea typeface="Times New Roman" panose="02020603050405020304" pitchFamily="18" charset="0"/>
                  <a:cs typeface="Times New Roman" panose="02020603050405020304" pitchFamily="18" charset="0"/>
                </a:rPr>
                <a:t>How do you feel about staff use of AI?</a:t>
              </a:r>
            </a:p>
          </p:txBody>
        </p:sp>
        <p:pic>
          <p:nvPicPr>
            <p:cNvPr id="6" name="Graphic 5" descr="Chat with solid fill">
              <a:extLst>
                <a:ext uri="{FF2B5EF4-FFF2-40B4-BE49-F238E27FC236}">
                  <a16:creationId xmlns:a16="http://schemas.microsoft.com/office/drawing/2014/main" id="{32EE0D96-A1DF-589C-3110-6C8F0D384B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8078" y="-33040"/>
              <a:ext cx="1361205" cy="1361205"/>
            </a:xfrm>
            <a:prstGeom prst="rect">
              <a:avLst/>
            </a:prstGeom>
          </p:spPr>
        </p:pic>
      </p:grpSp>
      <p:sp>
        <p:nvSpPr>
          <p:cNvPr id="7" name="TextBox 6">
            <a:extLst>
              <a:ext uri="{FF2B5EF4-FFF2-40B4-BE49-F238E27FC236}">
                <a16:creationId xmlns:a16="http://schemas.microsoft.com/office/drawing/2014/main" id="{38825145-37FE-6F43-E2F8-AEC03105029A}"/>
              </a:ext>
            </a:extLst>
          </p:cNvPr>
          <p:cNvSpPr txBox="1"/>
          <p:nvPr/>
        </p:nvSpPr>
        <p:spPr>
          <a:xfrm>
            <a:off x="1059014" y="2210231"/>
            <a:ext cx="3652134" cy="1743251"/>
          </a:xfrm>
          <a:prstGeom prst="cloud">
            <a:avLst/>
          </a:prstGeom>
          <a:solidFill>
            <a:schemeClr val="bg1">
              <a:lumMod val="95000"/>
            </a:schemeClr>
          </a:solidFill>
          <a:ln>
            <a:noFill/>
          </a:ln>
          <a:effectLst>
            <a:softEdge rad="12700"/>
          </a:effectLst>
        </p:spPr>
        <p:txBody>
          <a:bodyPr wrap="square">
            <a:spAutoFit/>
          </a:bodyPr>
          <a:lstStyle/>
          <a:p>
            <a:pPr marL="0" marR="0" lvl="0" indent="0" algn="ctr" defTabSz="914400" rtl="0" eaLnBrk="1" fontAlgn="auto" latinLnBrk="0" hangingPunct="1">
              <a:lnSpc>
                <a:spcPct val="116000"/>
              </a:lnSpc>
              <a:spcBef>
                <a:spcPts val="0"/>
              </a:spcBef>
              <a:spcAft>
                <a:spcPts val="800"/>
              </a:spcAft>
              <a:buClrTx/>
              <a:buSzTx/>
              <a:buFontTx/>
              <a:buNone/>
              <a:tabLst/>
              <a:defRPr/>
            </a:pPr>
            <a:r>
              <a:rPr kumimoji="0" lang="en-GB" sz="20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If you do, which AI tools do you use and what for?</a:t>
            </a:r>
            <a:endParaRPr kumimoji="0" lang="en-GB" sz="2000" b="0" i="0" u="none" strike="noStrike" kern="1200" cap="none" spc="0" normalizeH="0" baseline="0" noProof="0">
              <a:ln>
                <a:noFill/>
              </a:ln>
              <a:solidFill>
                <a:srgbClr val="00B05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A4A1A9B-A500-9FA6-7744-39DAE32CDB28}"/>
              </a:ext>
            </a:extLst>
          </p:cNvPr>
          <p:cNvSpPr txBox="1"/>
          <p:nvPr/>
        </p:nvSpPr>
        <p:spPr>
          <a:xfrm>
            <a:off x="5947813" y="2031722"/>
            <a:ext cx="4125011" cy="2286724"/>
          </a:xfrm>
          <a:prstGeom prst="cloud">
            <a:avLst/>
          </a:prstGeom>
          <a:solidFill>
            <a:schemeClr val="bg1">
              <a:lumMod val="95000"/>
            </a:schemeClr>
          </a:solidFill>
          <a:ln>
            <a:noFill/>
          </a:ln>
          <a:effectLst>
            <a:softEdge rad="12700"/>
          </a:effectLst>
        </p:spPr>
        <p:txBody>
          <a:bodyPr wrap="square">
            <a:spAutoFit/>
          </a:bodyPr>
          <a:lstStyle/>
          <a:p>
            <a:pPr marL="0" marR="0" lvl="0" indent="0" algn="ctr" defTabSz="914400" rtl="0" eaLnBrk="1" fontAlgn="auto" latinLnBrk="0" hangingPunct="1">
              <a:lnSpc>
                <a:spcPct val="116000"/>
              </a:lnSpc>
              <a:spcBef>
                <a:spcPts val="0"/>
              </a:spcBef>
              <a:spcAft>
                <a:spcPts val="800"/>
              </a:spcAft>
              <a:buClrTx/>
              <a:buSzTx/>
              <a:buFontTx/>
              <a:buNone/>
              <a:tabLst/>
              <a:defRPr/>
            </a:pPr>
            <a:r>
              <a:rPr kumimoji="0" lang="en-GB" sz="20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Are there uses you would like to make of AI that you haven’t tried yet?</a:t>
            </a:r>
            <a:endParaRPr kumimoji="0" lang="en-GB" sz="2000" b="0" i="0" u="none" strike="noStrike" kern="1200" cap="none" spc="0" normalizeH="0" baseline="0" noProof="0">
              <a:ln>
                <a:noFill/>
              </a:ln>
              <a:solidFill>
                <a:srgbClr val="00B05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E33B87B-BA9B-6420-DE31-AE46F04A3FD6}"/>
              </a:ext>
            </a:extLst>
          </p:cNvPr>
          <p:cNvSpPr txBox="1"/>
          <p:nvPr/>
        </p:nvSpPr>
        <p:spPr>
          <a:xfrm>
            <a:off x="691266" y="4156877"/>
            <a:ext cx="5157155" cy="2286724"/>
          </a:xfrm>
          <a:prstGeom prst="cloud">
            <a:avLst/>
          </a:prstGeom>
          <a:solidFill>
            <a:schemeClr val="bg1">
              <a:lumMod val="95000"/>
            </a:schemeClr>
          </a:solidFill>
          <a:ln>
            <a:noFill/>
          </a:ln>
          <a:effectLst>
            <a:softEdge rad="12700"/>
          </a:effectLst>
        </p:spPr>
        <p:txBody>
          <a:bodyPr wrap="square">
            <a:spAutoFit/>
          </a:bodyPr>
          <a:lstStyle/>
          <a:p>
            <a:pPr marL="0" marR="0" lvl="0" indent="0" algn="ctr" defTabSz="914400" rtl="0" eaLnBrk="1" fontAlgn="auto" latinLnBrk="0" hangingPunct="1">
              <a:lnSpc>
                <a:spcPct val="116000"/>
              </a:lnSpc>
              <a:spcBef>
                <a:spcPts val="0"/>
              </a:spcBef>
              <a:spcAft>
                <a:spcPts val="800"/>
              </a:spcAft>
              <a:buClrTx/>
              <a:buSzTx/>
              <a:buFontTx/>
              <a:buNone/>
              <a:tabLst/>
              <a:defRPr/>
            </a:pPr>
            <a:r>
              <a:rPr kumimoji="0" lang="en-GB" sz="20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How do you feel about staff using AI? Are there some uses that would not be appropriate?</a:t>
            </a:r>
            <a:endParaRPr kumimoji="0" lang="en-GB" sz="2000" b="0" i="0" u="none" strike="noStrike" kern="1200" cap="none" spc="0" normalizeH="0" baseline="0" noProof="0">
              <a:ln>
                <a:noFill/>
              </a:ln>
              <a:solidFill>
                <a:srgbClr val="00B05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A6B4171-2116-0B05-C96C-1202CC15CB2A}"/>
              </a:ext>
            </a:extLst>
          </p:cNvPr>
          <p:cNvSpPr txBox="1"/>
          <p:nvPr/>
        </p:nvSpPr>
        <p:spPr>
          <a:xfrm>
            <a:off x="7100445" y="4343333"/>
            <a:ext cx="4125011" cy="2483108"/>
          </a:xfrm>
          <a:prstGeom prst="cloud">
            <a:avLst/>
          </a:prstGeom>
          <a:solidFill>
            <a:schemeClr val="bg1">
              <a:lumMod val="95000"/>
            </a:schemeClr>
          </a:solidFill>
          <a:ln>
            <a:noFill/>
          </a:ln>
          <a:effectLst>
            <a:softEdge rad="12700"/>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How comfortable would you feel about openly acknowledging our AI use to students and parents?</a:t>
            </a:r>
            <a:endParaRPr kumimoji="0" lang="en-GB" sz="2000" b="0" i="0" u="none" strike="noStrike" kern="1200" cap="none" spc="0" normalizeH="0" baseline="0" noProof="0">
              <a:ln>
                <a:noFill/>
              </a:ln>
              <a:solidFill>
                <a:srgbClr val="FF0000"/>
              </a:solidFill>
              <a:effectLst/>
              <a:uLnTx/>
              <a:uFillTx/>
              <a:latin typeface="Aptos" panose="020B0004020202020204"/>
              <a:ea typeface="+mn-ea"/>
              <a:cs typeface="+mn-cs"/>
            </a:endParaRPr>
          </a:p>
        </p:txBody>
      </p:sp>
    </p:spTree>
    <p:extLst>
      <p:ext uri="{BB962C8B-B14F-4D97-AF65-F5344CB8AC3E}">
        <p14:creationId xmlns:p14="http://schemas.microsoft.com/office/powerpoint/2010/main" val="2646457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D8DB">
            <a:alpha val="30000"/>
          </a:srgbClr>
        </a:solidFill>
        <a:effectLst/>
      </p:bgPr>
    </p:bg>
    <p:spTree>
      <p:nvGrpSpPr>
        <p:cNvPr id="1" name="">
          <a:extLst>
            <a:ext uri="{FF2B5EF4-FFF2-40B4-BE49-F238E27FC236}">
              <a16:creationId xmlns:a16="http://schemas.microsoft.com/office/drawing/2014/main" id="{6FF47BD2-753A-E2BE-5B5A-CC07A37F7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8F2DB8-303F-8DDE-16E0-D4F0F0ED7F63}"/>
              </a:ext>
            </a:extLst>
          </p:cNvPr>
          <p:cNvSpPr>
            <a:spLocks noGrp="1"/>
          </p:cNvSpPr>
          <p:nvPr>
            <p:ph type="title"/>
          </p:nvPr>
        </p:nvSpPr>
        <p:spPr>
          <a:xfrm>
            <a:off x="231584" y="2103437"/>
            <a:ext cx="11728831" cy="1325563"/>
          </a:xfrm>
        </p:spPr>
        <p:txBody>
          <a:bodyPr>
            <a:normAutofit/>
          </a:bodyPr>
          <a:lstStyle/>
          <a:p>
            <a:pPr algn="ctr"/>
            <a:r>
              <a:rPr lang="en-GB" sz="6600">
                <a:solidFill>
                  <a:srgbClr val="E85051"/>
                </a:solidFill>
              </a:rPr>
              <a:t>4. Further resources and training</a:t>
            </a:r>
          </a:p>
        </p:txBody>
      </p:sp>
      <p:grpSp>
        <p:nvGrpSpPr>
          <p:cNvPr id="7" name="Group 6">
            <a:extLst>
              <a:ext uri="{FF2B5EF4-FFF2-40B4-BE49-F238E27FC236}">
                <a16:creationId xmlns:a16="http://schemas.microsoft.com/office/drawing/2014/main" id="{820ECBB7-7107-8BF9-A71B-33410BAB94F4}"/>
              </a:ext>
            </a:extLst>
          </p:cNvPr>
          <p:cNvGrpSpPr/>
          <p:nvPr/>
        </p:nvGrpSpPr>
        <p:grpSpPr>
          <a:xfrm>
            <a:off x="0" y="5544013"/>
            <a:ext cx="12203875" cy="1325563"/>
            <a:chOff x="11875" y="5544013"/>
            <a:chExt cx="12192000" cy="1325563"/>
          </a:xfrm>
        </p:grpSpPr>
        <p:sp>
          <p:nvSpPr>
            <p:cNvPr id="8" name="Rectangle 7">
              <a:extLst>
                <a:ext uri="{FF2B5EF4-FFF2-40B4-BE49-F238E27FC236}">
                  <a16:creationId xmlns:a16="http://schemas.microsoft.com/office/drawing/2014/main" id="{D1E5D960-B904-FADC-AB2B-42A7CE4462AF}"/>
                </a:ext>
              </a:extLst>
            </p:cNvPr>
            <p:cNvSpPr/>
            <p:nvPr/>
          </p:nvSpPr>
          <p:spPr>
            <a:xfrm>
              <a:off x="11875" y="5544013"/>
              <a:ext cx="12192000" cy="1325563"/>
            </a:xfrm>
            <a:prstGeom prst="rect">
              <a:avLst/>
            </a:prstGeom>
            <a:solidFill>
              <a:srgbClr val="E6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AEFEB416-A9FF-AFB1-1E3E-C4BD6C8DA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90" y="5710387"/>
              <a:ext cx="839692" cy="1032121"/>
            </a:xfrm>
            <a:prstGeom prst="rect">
              <a:avLst/>
            </a:prstGeom>
          </p:spPr>
        </p:pic>
        <p:sp>
          <p:nvSpPr>
            <p:cNvPr id="10" name="TextBox 9">
              <a:extLst>
                <a:ext uri="{FF2B5EF4-FFF2-40B4-BE49-F238E27FC236}">
                  <a16:creationId xmlns:a16="http://schemas.microsoft.com/office/drawing/2014/main" id="{64DBE6FE-D915-24B4-B588-73B430B7A3A2}"/>
                </a:ext>
              </a:extLst>
            </p:cNvPr>
            <p:cNvSpPr txBox="1"/>
            <p:nvPr/>
          </p:nvSpPr>
          <p:spPr>
            <a:xfrm>
              <a:off x="5777888" y="5849956"/>
              <a:ext cx="5171954" cy="892552"/>
            </a:xfrm>
            <a:prstGeom prst="rect">
              <a:avLst/>
            </a:prstGeom>
            <a:noFill/>
          </p:spPr>
          <p:txBody>
            <a:bodyPr wrap="square" rtlCol="0">
              <a:spAutoFit/>
            </a:bodyPr>
            <a:lstStyle/>
            <a:p>
              <a:pPr algn="r"/>
              <a:r>
                <a:rPr lang="en-GB" sz="2800">
                  <a:solidFill>
                    <a:schemeClr val="bg1"/>
                  </a:solidFill>
                  <a:latin typeface="Perpetua" panose="02020502060401020303" pitchFamily="18" charset="0"/>
                </a:rPr>
                <a:t>Blanchelande College Libraries</a:t>
              </a:r>
            </a:p>
            <a:p>
              <a:pPr algn="r"/>
              <a:r>
                <a:rPr lang="en-GB" sz="2400" i="1">
                  <a:solidFill>
                    <a:schemeClr val="bg1"/>
                  </a:solidFill>
                  <a:latin typeface="Perpetua" panose="02020502060401020303" pitchFamily="18" charset="0"/>
                </a:rPr>
                <a:t>Enabling Heroic Inquiry</a:t>
              </a:r>
            </a:p>
          </p:txBody>
        </p:sp>
        <p:pic>
          <p:nvPicPr>
            <p:cNvPr id="11" name="Picture 10" descr="Graphical user interface, application&#10;&#10;Description automatically generated">
              <a:extLst>
                <a:ext uri="{FF2B5EF4-FFF2-40B4-BE49-F238E27FC236}">
                  <a16:creationId xmlns:a16="http://schemas.microsoft.com/office/drawing/2014/main" id="{71391D91-4759-CC17-5221-2275414BE15A}"/>
                </a:ext>
              </a:extLst>
            </p:cNvPr>
            <p:cNvPicPr>
              <a:picLocks noChangeAspect="1"/>
            </p:cNvPicPr>
            <p:nvPr/>
          </p:nvPicPr>
          <p:blipFill rotWithShape="1">
            <a:blip r:embed="rId4" cstate="screen">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p:blipFill>
          <p:spPr>
            <a:xfrm>
              <a:off x="11069505" y="5603981"/>
              <a:ext cx="981136" cy="1206260"/>
            </a:xfrm>
            <a:prstGeom prst="rect">
              <a:avLst/>
            </a:prstGeom>
          </p:spPr>
        </p:pic>
      </p:grpSp>
    </p:spTree>
    <p:extLst>
      <p:ext uri="{BB962C8B-B14F-4D97-AF65-F5344CB8AC3E}">
        <p14:creationId xmlns:p14="http://schemas.microsoft.com/office/powerpoint/2010/main" val="1502549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D8DB">
            <a:alpha val="30000"/>
          </a:srgbClr>
        </a:solidFill>
        <a:effectLst/>
      </p:bgPr>
    </p:bg>
    <p:spTree>
      <p:nvGrpSpPr>
        <p:cNvPr id="1" name="">
          <a:extLst>
            <a:ext uri="{FF2B5EF4-FFF2-40B4-BE49-F238E27FC236}">
              <a16:creationId xmlns:a16="http://schemas.microsoft.com/office/drawing/2014/main" id="{8CB306A0-257E-ECEE-4003-FA51B14A54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82E2EA-41FE-369C-5C1F-6D0BA7E94135}"/>
              </a:ext>
            </a:extLst>
          </p:cNvPr>
          <p:cNvSpPr>
            <a:spLocks noGrp="1"/>
          </p:cNvSpPr>
          <p:nvPr>
            <p:ph type="title"/>
          </p:nvPr>
        </p:nvSpPr>
        <p:spPr/>
        <p:txBody>
          <a:bodyPr/>
          <a:lstStyle/>
          <a:p>
            <a:r>
              <a:rPr lang="en-US" b="1">
                <a:solidFill>
                  <a:srgbClr val="E85051"/>
                </a:solidFill>
              </a:rPr>
              <a:t>AI student training</a:t>
            </a:r>
          </a:p>
        </p:txBody>
      </p:sp>
      <p:pic>
        <p:nvPicPr>
          <p:cNvPr id="8" name="Picture 7">
            <a:hlinkClick r:id="rId3"/>
            <a:extLst>
              <a:ext uri="{FF2B5EF4-FFF2-40B4-BE49-F238E27FC236}">
                <a16:creationId xmlns:a16="http://schemas.microsoft.com/office/drawing/2014/main" id="{924A98CA-FFD3-DA96-2AF1-B57A2A42497D}"/>
              </a:ext>
            </a:extLst>
          </p:cNvPr>
          <p:cNvPicPr>
            <a:picLocks noChangeAspect="1"/>
          </p:cNvPicPr>
          <p:nvPr/>
        </p:nvPicPr>
        <p:blipFill>
          <a:blip r:embed="rId4"/>
          <a:stretch>
            <a:fillRect/>
          </a:stretch>
        </p:blipFill>
        <p:spPr>
          <a:xfrm>
            <a:off x="651403" y="3999248"/>
            <a:ext cx="4783103" cy="2672124"/>
          </a:xfrm>
          <a:prstGeom prst="rect">
            <a:avLst/>
          </a:prstGeom>
        </p:spPr>
      </p:pic>
      <p:pic>
        <p:nvPicPr>
          <p:cNvPr id="10" name="Picture 9">
            <a:hlinkClick r:id="rId5"/>
            <a:extLst>
              <a:ext uri="{FF2B5EF4-FFF2-40B4-BE49-F238E27FC236}">
                <a16:creationId xmlns:a16="http://schemas.microsoft.com/office/drawing/2014/main" id="{2E39025F-037A-DB6E-D434-4FC45A9C3EC6}"/>
              </a:ext>
            </a:extLst>
          </p:cNvPr>
          <p:cNvPicPr>
            <a:picLocks noChangeAspect="1"/>
          </p:cNvPicPr>
          <p:nvPr/>
        </p:nvPicPr>
        <p:blipFill>
          <a:blip r:embed="rId6"/>
          <a:stretch>
            <a:fillRect/>
          </a:stretch>
        </p:blipFill>
        <p:spPr>
          <a:xfrm>
            <a:off x="6406130" y="1000485"/>
            <a:ext cx="4826444" cy="2728561"/>
          </a:xfrm>
          <a:prstGeom prst="rect">
            <a:avLst/>
          </a:prstGeom>
        </p:spPr>
      </p:pic>
      <p:pic>
        <p:nvPicPr>
          <p:cNvPr id="12" name="Picture 11">
            <a:hlinkClick r:id="rId5"/>
            <a:extLst>
              <a:ext uri="{FF2B5EF4-FFF2-40B4-BE49-F238E27FC236}">
                <a16:creationId xmlns:a16="http://schemas.microsoft.com/office/drawing/2014/main" id="{5F5CA6D8-C95B-BAD0-F58A-744C3CA59C94}"/>
              </a:ext>
            </a:extLst>
          </p:cNvPr>
          <p:cNvPicPr>
            <a:picLocks noChangeAspect="1"/>
          </p:cNvPicPr>
          <p:nvPr/>
        </p:nvPicPr>
        <p:blipFill>
          <a:blip r:embed="rId7"/>
          <a:stretch>
            <a:fillRect/>
          </a:stretch>
        </p:blipFill>
        <p:spPr>
          <a:xfrm>
            <a:off x="6416106" y="3870646"/>
            <a:ext cx="4863572" cy="2728561"/>
          </a:xfrm>
          <a:prstGeom prst="rect">
            <a:avLst/>
          </a:prstGeom>
        </p:spPr>
      </p:pic>
      <p:sp>
        <p:nvSpPr>
          <p:cNvPr id="3" name="TextBox 2">
            <a:extLst>
              <a:ext uri="{FF2B5EF4-FFF2-40B4-BE49-F238E27FC236}">
                <a16:creationId xmlns:a16="http://schemas.microsoft.com/office/drawing/2014/main" id="{C8566C77-E25B-9002-1E9C-40551ACF659E}"/>
              </a:ext>
            </a:extLst>
          </p:cNvPr>
          <p:cNvSpPr txBox="1"/>
          <p:nvPr/>
        </p:nvSpPr>
        <p:spPr>
          <a:xfrm>
            <a:off x="666745" y="1828800"/>
            <a:ext cx="4676776" cy="1477328"/>
          </a:xfrm>
          <a:prstGeom prst="rect">
            <a:avLst/>
          </a:prstGeom>
          <a:noFill/>
        </p:spPr>
        <p:txBody>
          <a:bodyPr wrap="square" rtlCol="0">
            <a:spAutoFit/>
          </a:bodyPr>
          <a:lstStyle/>
          <a:p>
            <a:r>
              <a:rPr lang="en-GB" b="1"/>
              <a:t>Current Y8-10</a:t>
            </a:r>
            <a:r>
              <a:rPr lang="en-GB"/>
              <a:t>: Jane did an assembly to Lower Seniors in the summer term of  2024</a:t>
            </a:r>
          </a:p>
          <a:p>
            <a:endParaRPr lang="en-GB"/>
          </a:p>
          <a:p>
            <a:r>
              <a:rPr lang="en-GB"/>
              <a:t>Jane does an exam regulations assembly with </a:t>
            </a:r>
            <a:r>
              <a:rPr lang="en-GB" b="1"/>
              <a:t>Y11 &amp; 13 </a:t>
            </a:r>
            <a:r>
              <a:rPr lang="en-GB"/>
              <a:t>in the summer term </a:t>
            </a:r>
          </a:p>
        </p:txBody>
      </p:sp>
      <p:sp>
        <p:nvSpPr>
          <p:cNvPr id="4" name="TextBox 3">
            <a:extLst>
              <a:ext uri="{FF2B5EF4-FFF2-40B4-BE49-F238E27FC236}">
                <a16:creationId xmlns:a16="http://schemas.microsoft.com/office/drawing/2014/main" id="{45D38867-7F3E-304B-CCC2-DD6B5B816D36}"/>
              </a:ext>
            </a:extLst>
          </p:cNvPr>
          <p:cNvSpPr txBox="1"/>
          <p:nvPr/>
        </p:nvSpPr>
        <p:spPr>
          <a:xfrm>
            <a:off x="651404" y="3514425"/>
            <a:ext cx="4783104" cy="369332"/>
          </a:xfrm>
          <a:prstGeom prst="rect">
            <a:avLst/>
          </a:prstGeom>
          <a:noFill/>
        </p:spPr>
        <p:txBody>
          <a:bodyPr wrap="none" rtlCol="0">
            <a:spAutoFit/>
          </a:bodyPr>
          <a:lstStyle/>
          <a:p>
            <a:r>
              <a:rPr lang="en-GB" b="1"/>
              <a:t>Y10 &amp; 11</a:t>
            </a:r>
            <a:r>
              <a:rPr lang="en-GB"/>
              <a:t>: Induction day, September 2023 (</a:t>
            </a:r>
            <a:r>
              <a:rPr lang="en-GB">
                <a:hlinkClick r:id="rId3"/>
              </a:rPr>
              <a:t>link</a:t>
            </a:r>
            <a:r>
              <a:rPr lang="en-GB"/>
              <a:t>)</a:t>
            </a:r>
          </a:p>
        </p:txBody>
      </p:sp>
      <p:sp>
        <p:nvSpPr>
          <p:cNvPr id="6" name="TextBox 5">
            <a:extLst>
              <a:ext uri="{FF2B5EF4-FFF2-40B4-BE49-F238E27FC236}">
                <a16:creationId xmlns:a16="http://schemas.microsoft.com/office/drawing/2014/main" id="{2B7ECA02-425E-8DCC-78E6-46F694591076}"/>
              </a:ext>
            </a:extLst>
          </p:cNvPr>
          <p:cNvSpPr txBox="1"/>
          <p:nvPr/>
        </p:nvSpPr>
        <p:spPr>
          <a:xfrm>
            <a:off x="6406130" y="392132"/>
            <a:ext cx="5135060" cy="369332"/>
          </a:xfrm>
          <a:prstGeom prst="rect">
            <a:avLst/>
          </a:prstGeom>
          <a:noFill/>
        </p:spPr>
        <p:txBody>
          <a:bodyPr wrap="none" rtlCol="0">
            <a:spAutoFit/>
          </a:bodyPr>
          <a:lstStyle/>
          <a:p>
            <a:r>
              <a:rPr lang="en-GB" b="1"/>
              <a:t>Y12 Interrobang!? </a:t>
            </a:r>
            <a:r>
              <a:rPr lang="en-GB"/>
              <a:t>September-October 2024 (</a:t>
            </a:r>
            <a:r>
              <a:rPr lang="en-GB">
                <a:hlinkClick r:id="rId5"/>
              </a:rPr>
              <a:t>link</a:t>
            </a:r>
            <a:r>
              <a:rPr lang="en-GB"/>
              <a:t>)</a:t>
            </a:r>
          </a:p>
        </p:txBody>
      </p:sp>
    </p:spTree>
    <p:extLst>
      <p:ext uri="{BB962C8B-B14F-4D97-AF65-F5344CB8AC3E}">
        <p14:creationId xmlns:p14="http://schemas.microsoft.com/office/powerpoint/2010/main" val="2445755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AD8DB">
            <a:alpha val="30000"/>
          </a:srgbClr>
        </a:solidFill>
        <a:effectLst/>
      </p:bgPr>
    </p:bg>
    <p:spTree>
      <p:nvGrpSpPr>
        <p:cNvPr id="1" name="">
          <a:extLst>
            <a:ext uri="{FF2B5EF4-FFF2-40B4-BE49-F238E27FC236}">
              <a16:creationId xmlns:a16="http://schemas.microsoft.com/office/drawing/2014/main" id="{C63592D4-8FB2-4BEA-D3AF-92A6AAA598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64B37E-35BE-0144-1754-88625489D1A4}"/>
              </a:ext>
            </a:extLst>
          </p:cNvPr>
          <p:cNvSpPr>
            <a:spLocks noGrp="1"/>
          </p:cNvSpPr>
          <p:nvPr>
            <p:ph type="title"/>
          </p:nvPr>
        </p:nvSpPr>
        <p:spPr/>
        <p:txBody>
          <a:bodyPr/>
          <a:lstStyle/>
          <a:p>
            <a:r>
              <a:rPr lang="en-US" b="1">
                <a:solidFill>
                  <a:srgbClr val="E85051"/>
                </a:solidFill>
              </a:rPr>
              <a:t>Keeping up to date</a:t>
            </a:r>
          </a:p>
        </p:txBody>
      </p:sp>
      <p:sp>
        <p:nvSpPr>
          <p:cNvPr id="3" name="Content Placeholder 2">
            <a:extLst>
              <a:ext uri="{FF2B5EF4-FFF2-40B4-BE49-F238E27FC236}">
                <a16:creationId xmlns:a16="http://schemas.microsoft.com/office/drawing/2014/main" id="{34826CB1-2D77-15AF-BF70-9234C2649E46}"/>
              </a:ext>
            </a:extLst>
          </p:cNvPr>
          <p:cNvSpPr>
            <a:spLocks noGrp="1"/>
          </p:cNvSpPr>
          <p:nvPr>
            <p:ph idx="1"/>
          </p:nvPr>
        </p:nvSpPr>
        <p:spPr>
          <a:xfrm>
            <a:off x="777765" y="1414561"/>
            <a:ext cx="10515600" cy="4351338"/>
          </a:xfrm>
        </p:spPr>
        <p:txBody>
          <a:bodyPr/>
          <a:lstStyle/>
          <a:p>
            <a:pPr marL="0" indent="0">
              <a:buNone/>
            </a:pPr>
            <a:r>
              <a:rPr lang="en-US"/>
              <a:t>I subscribe to the following </a:t>
            </a:r>
            <a:r>
              <a:rPr lang="en-US" err="1"/>
              <a:t>substacks</a:t>
            </a:r>
            <a:r>
              <a:rPr lang="en-US"/>
              <a:t> (email newsletters) to help stay up to date on generative AI. There are lots out there but I find these are enough to give me a range of views.</a:t>
            </a:r>
          </a:p>
          <a:p>
            <a:pPr marL="0" indent="0">
              <a:buNone/>
            </a:pPr>
            <a:r>
              <a:rPr lang="en-US"/>
              <a:t>Some are monthly, some weekly and some intermittent, and I don’t always read them all – depends what I have time for.</a:t>
            </a:r>
          </a:p>
          <a:p>
            <a:pPr marL="0" indent="0">
              <a:buNone/>
            </a:pPr>
            <a:endParaRPr lang="en-US"/>
          </a:p>
        </p:txBody>
      </p:sp>
      <p:pic>
        <p:nvPicPr>
          <p:cNvPr id="5" name="Picture 4">
            <a:hlinkClick r:id="rId3"/>
            <a:extLst>
              <a:ext uri="{FF2B5EF4-FFF2-40B4-BE49-F238E27FC236}">
                <a16:creationId xmlns:a16="http://schemas.microsoft.com/office/drawing/2014/main" id="{8B2FA09E-CC21-3B21-10C3-E1CC198D8143}"/>
              </a:ext>
            </a:extLst>
          </p:cNvPr>
          <p:cNvPicPr>
            <a:picLocks noChangeAspect="1"/>
          </p:cNvPicPr>
          <p:nvPr/>
        </p:nvPicPr>
        <p:blipFill>
          <a:blip r:embed="rId4"/>
          <a:stretch>
            <a:fillRect/>
          </a:stretch>
        </p:blipFill>
        <p:spPr>
          <a:xfrm>
            <a:off x="504935" y="3543000"/>
            <a:ext cx="3835400" cy="723900"/>
          </a:xfrm>
          <a:prstGeom prst="rect">
            <a:avLst/>
          </a:prstGeom>
        </p:spPr>
      </p:pic>
      <p:pic>
        <p:nvPicPr>
          <p:cNvPr id="6" name="Picture 5">
            <a:hlinkClick r:id="rId5"/>
            <a:extLst>
              <a:ext uri="{FF2B5EF4-FFF2-40B4-BE49-F238E27FC236}">
                <a16:creationId xmlns:a16="http://schemas.microsoft.com/office/drawing/2014/main" id="{BF170A0B-BC40-D0DD-0BA4-6552CE948D13}"/>
              </a:ext>
            </a:extLst>
          </p:cNvPr>
          <p:cNvPicPr>
            <a:picLocks noChangeAspect="1"/>
          </p:cNvPicPr>
          <p:nvPr/>
        </p:nvPicPr>
        <p:blipFill>
          <a:blip r:embed="rId6"/>
          <a:stretch>
            <a:fillRect/>
          </a:stretch>
        </p:blipFill>
        <p:spPr>
          <a:xfrm>
            <a:off x="4673600" y="3549350"/>
            <a:ext cx="3454400" cy="711200"/>
          </a:xfrm>
          <a:prstGeom prst="rect">
            <a:avLst/>
          </a:prstGeom>
        </p:spPr>
      </p:pic>
      <p:pic>
        <p:nvPicPr>
          <p:cNvPr id="7" name="Picture 6">
            <a:hlinkClick r:id="rId7"/>
            <a:extLst>
              <a:ext uri="{FF2B5EF4-FFF2-40B4-BE49-F238E27FC236}">
                <a16:creationId xmlns:a16="http://schemas.microsoft.com/office/drawing/2014/main" id="{BEA6C858-7957-471B-D819-2794857344FF}"/>
              </a:ext>
            </a:extLst>
          </p:cNvPr>
          <p:cNvPicPr>
            <a:picLocks noChangeAspect="1"/>
          </p:cNvPicPr>
          <p:nvPr/>
        </p:nvPicPr>
        <p:blipFill>
          <a:blip r:embed="rId8"/>
          <a:stretch>
            <a:fillRect/>
          </a:stretch>
        </p:blipFill>
        <p:spPr>
          <a:xfrm>
            <a:off x="8461265" y="3619200"/>
            <a:ext cx="2832100" cy="571500"/>
          </a:xfrm>
          <a:prstGeom prst="rect">
            <a:avLst/>
          </a:prstGeom>
        </p:spPr>
      </p:pic>
      <p:pic>
        <p:nvPicPr>
          <p:cNvPr id="8" name="Picture 7">
            <a:hlinkClick r:id="rId9"/>
            <a:extLst>
              <a:ext uri="{FF2B5EF4-FFF2-40B4-BE49-F238E27FC236}">
                <a16:creationId xmlns:a16="http://schemas.microsoft.com/office/drawing/2014/main" id="{B57E5DF8-B925-AB92-B9D2-DE481D040C86}"/>
              </a:ext>
            </a:extLst>
          </p:cNvPr>
          <p:cNvPicPr>
            <a:picLocks noChangeAspect="1"/>
          </p:cNvPicPr>
          <p:nvPr/>
        </p:nvPicPr>
        <p:blipFill>
          <a:blip r:embed="rId10"/>
          <a:stretch>
            <a:fillRect/>
          </a:stretch>
        </p:blipFill>
        <p:spPr>
          <a:xfrm>
            <a:off x="517635" y="4736006"/>
            <a:ext cx="3822700" cy="723900"/>
          </a:xfrm>
          <a:prstGeom prst="rect">
            <a:avLst/>
          </a:prstGeom>
        </p:spPr>
      </p:pic>
      <p:pic>
        <p:nvPicPr>
          <p:cNvPr id="9" name="Picture 8">
            <a:hlinkClick r:id="rId11"/>
            <a:extLst>
              <a:ext uri="{FF2B5EF4-FFF2-40B4-BE49-F238E27FC236}">
                <a16:creationId xmlns:a16="http://schemas.microsoft.com/office/drawing/2014/main" id="{D9A12948-A567-981B-AE5A-5535187E39D8}"/>
              </a:ext>
            </a:extLst>
          </p:cNvPr>
          <p:cNvPicPr>
            <a:picLocks noChangeAspect="1"/>
          </p:cNvPicPr>
          <p:nvPr/>
        </p:nvPicPr>
        <p:blipFill>
          <a:blip r:embed="rId12"/>
          <a:stretch>
            <a:fillRect/>
          </a:stretch>
        </p:blipFill>
        <p:spPr>
          <a:xfrm>
            <a:off x="4673600" y="4736006"/>
            <a:ext cx="2197100" cy="660400"/>
          </a:xfrm>
          <a:prstGeom prst="rect">
            <a:avLst/>
          </a:prstGeom>
        </p:spPr>
      </p:pic>
      <p:pic>
        <p:nvPicPr>
          <p:cNvPr id="10" name="Picture 9">
            <a:hlinkClick r:id="rId13"/>
            <a:extLst>
              <a:ext uri="{FF2B5EF4-FFF2-40B4-BE49-F238E27FC236}">
                <a16:creationId xmlns:a16="http://schemas.microsoft.com/office/drawing/2014/main" id="{55B4FB34-BD84-B2D4-B421-1C704377A0BA}"/>
              </a:ext>
            </a:extLst>
          </p:cNvPr>
          <p:cNvPicPr>
            <a:picLocks noChangeAspect="1"/>
          </p:cNvPicPr>
          <p:nvPr/>
        </p:nvPicPr>
        <p:blipFill>
          <a:blip r:embed="rId14"/>
          <a:stretch>
            <a:fillRect/>
          </a:stretch>
        </p:blipFill>
        <p:spPr>
          <a:xfrm>
            <a:off x="8461265" y="4736006"/>
            <a:ext cx="2095500" cy="609600"/>
          </a:xfrm>
          <a:prstGeom prst="rect">
            <a:avLst/>
          </a:prstGeom>
        </p:spPr>
      </p:pic>
      <p:sp>
        <p:nvSpPr>
          <p:cNvPr id="11" name="TextBox 10">
            <a:extLst>
              <a:ext uri="{FF2B5EF4-FFF2-40B4-BE49-F238E27FC236}">
                <a16:creationId xmlns:a16="http://schemas.microsoft.com/office/drawing/2014/main" id="{A55B9EA9-0B04-4ADC-059A-E5AF59B19BB2}"/>
              </a:ext>
            </a:extLst>
          </p:cNvPr>
          <p:cNvSpPr txBox="1"/>
          <p:nvPr/>
        </p:nvSpPr>
        <p:spPr>
          <a:xfrm>
            <a:off x="2268855" y="5657547"/>
            <a:ext cx="9455408" cy="923330"/>
          </a:xfrm>
          <a:prstGeom prst="rect">
            <a:avLst/>
          </a:prstGeom>
          <a:noFill/>
        </p:spPr>
        <p:txBody>
          <a:bodyPr wrap="square" rtlCol="0">
            <a:spAutoFit/>
          </a:bodyPr>
          <a:lstStyle/>
          <a:p>
            <a:r>
              <a:rPr lang="en-GB"/>
              <a:t>FOSIL group AI discussion:</a:t>
            </a:r>
          </a:p>
          <a:p>
            <a:r>
              <a:rPr lang="en-GB"/>
              <a:t> </a:t>
            </a:r>
            <a:r>
              <a:rPr lang="en-GB">
                <a:hlinkClick r:id="rId15"/>
              </a:rPr>
              <a:t>https://fosil.org.uk/forums/topic/chatgpt-et-al/page/2/#post-84827</a:t>
            </a:r>
            <a:r>
              <a:rPr lang="en-GB"/>
              <a:t>  . You can join and subscribe if you want updates</a:t>
            </a:r>
          </a:p>
        </p:txBody>
      </p:sp>
      <p:pic>
        <p:nvPicPr>
          <p:cNvPr id="4" name="Picture 3">
            <a:extLst>
              <a:ext uri="{FF2B5EF4-FFF2-40B4-BE49-F238E27FC236}">
                <a16:creationId xmlns:a16="http://schemas.microsoft.com/office/drawing/2014/main" id="{F3C1A490-8ACE-FE88-1024-9ECB5B8E0798}"/>
              </a:ext>
            </a:extLst>
          </p:cNvPr>
          <p:cNvPicPr>
            <a:picLocks noChangeAspect="1"/>
          </p:cNvPicPr>
          <p:nvPr/>
        </p:nvPicPr>
        <p:blipFill>
          <a:blip r:embed="rId16"/>
          <a:stretch>
            <a:fillRect/>
          </a:stretch>
        </p:blipFill>
        <p:spPr>
          <a:xfrm>
            <a:off x="118242" y="5603568"/>
            <a:ext cx="2150613" cy="1031288"/>
          </a:xfrm>
          <a:prstGeom prst="rect">
            <a:avLst/>
          </a:prstGeom>
        </p:spPr>
      </p:pic>
    </p:spTree>
    <p:extLst>
      <p:ext uri="{BB962C8B-B14F-4D97-AF65-F5344CB8AC3E}">
        <p14:creationId xmlns:p14="http://schemas.microsoft.com/office/powerpoint/2010/main" val="2559152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D8DB">
            <a:alpha val="30000"/>
          </a:srgbClr>
        </a:solidFill>
        <a:effectLst/>
      </p:bgPr>
    </p:bg>
    <p:spTree>
      <p:nvGrpSpPr>
        <p:cNvPr id="1" name="">
          <a:extLst>
            <a:ext uri="{FF2B5EF4-FFF2-40B4-BE49-F238E27FC236}">
              <a16:creationId xmlns:a16="http://schemas.microsoft.com/office/drawing/2014/main" id="{535B4F07-39A8-A4C7-C9D1-B9745DBE64E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A4AF5AA-D492-1757-89FE-5536074EB621}"/>
              </a:ext>
            </a:extLst>
          </p:cNvPr>
          <p:cNvPicPr>
            <a:picLocks noChangeAspect="1"/>
          </p:cNvPicPr>
          <p:nvPr/>
        </p:nvPicPr>
        <p:blipFill>
          <a:blip r:embed="rId3"/>
          <a:stretch>
            <a:fillRect/>
          </a:stretch>
        </p:blipFill>
        <p:spPr>
          <a:xfrm>
            <a:off x="6442802" y="2474988"/>
            <a:ext cx="5487166" cy="3686689"/>
          </a:xfrm>
          <a:prstGeom prst="rect">
            <a:avLst/>
          </a:prstGeom>
        </p:spPr>
      </p:pic>
      <p:pic>
        <p:nvPicPr>
          <p:cNvPr id="9" name="Picture 8">
            <a:extLst>
              <a:ext uri="{FF2B5EF4-FFF2-40B4-BE49-F238E27FC236}">
                <a16:creationId xmlns:a16="http://schemas.microsoft.com/office/drawing/2014/main" id="{A508D62D-AB58-E464-3F67-E8B9EB76C536}"/>
              </a:ext>
            </a:extLst>
          </p:cNvPr>
          <p:cNvPicPr>
            <a:picLocks noChangeAspect="1"/>
          </p:cNvPicPr>
          <p:nvPr/>
        </p:nvPicPr>
        <p:blipFill>
          <a:blip r:embed="rId4"/>
          <a:stretch>
            <a:fillRect/>
          </a:stretch>
        </p:blipFill>
        <p:spPr>
          <a:xfrm>
            <a:off x="189257" y="97697"/>
            <a:ext cx="5391902" cy="2152950"/>
          </a:xfrm>
          <a:prstGeom prst="rect">
            <a:avLst/>
          </a:prstGeom>
        </p:spPr>
      </p:pic>
      <p:pic>
        <p:nvPicPr>
          <p:cNvPr id="13" name="Picture 12">
            <a:extLst>
              <a:ext uri="{FF2B5EF4-FFF2-40B4-BE49-F238E27FC236}">
                <a16:creationId xmlns:a16="http://schemas.microsoft.com/office/drawing/2014/main" id="{E3986922-42EA-8101-B3C1-1EFEB737AD27}"/>
              </a:ext>
            </a:extLst>
          </p:cNvPr>
          <p:cNvPicPr>
            <a:picLocks noChangeAspect="1"/>
          </p:cNvPicPr>
          <p:nvPr/>
        </p:nvPicPr>
        <p:blipFill>
          <a:blip r:embed="rId5"/>
          <a:stretch>
            <a:fillRect/>
          </a:stretch>
        </p:blipFill>
        <p:spPr>
          <a:xfrm>
            <a:off x="189257" y="2250647"/>
            <a:ext cx="5210902" cy="5658640"/>
          </a:xfrm>
          <a:prstGeom prst="rect">
            <a:avLst/>
          </a:prstGeom>
        </p:spPr>
      </p:pic>
      <p:pic>
        <p:nvPicPr>
          <p:cNvPr id="15" name="Picture 14">
            <a:extLst>
              <a:ext uri="{FF2B5EF4-FFF2-40B4-BE49-F238E27FC236}">
                <a16:creationId xmlns:a16="http://schemas.microsoft.com/office/drawing/2014/main" id="{7DA687FB-0C50-5D49-AFAE-48702117713A}"/>
              </a:ext>
            </a:extLst>
          </p:cNvPr>
          <p:cNvPicPr>
            <a:picLocks noChangeAspect="1"/>
          </p:cNvPicPr>
          <p:nvPr/>
        </p:nvPicPr>
        <p:blipFill>
          <a:blip r:embed="rId6"/>
          <a:stretch>
            <a:fillRect/>
          </a:stretch>
        </p:blipFill>
        <p:spPr>
          <a:xfrm>
            <a:off x="6355792" y="302512"/>
            <a:ext cx="5542792" cy="1827623"/>
          </a:xfrm>
          <a:prstGeom prst="rect">
            <a:avLst/>
          </a:prstGeom>
        </p:spPr>
      </p:pic>
    </p:spTree>
    <p:extLst>
      <p:ext uri="{BB962C8B-B14F-4D97-AF65-F5344CB8AC3E}">
        <p14:creationId xmlns:p14="http://schemas.microsoft.com/office/powerpoint/2010/main" val="4170351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a:extLst>
            <a:ext uri="{FF2B5EF4-FFF2-40B4-BE49-F238E27FC236}">
              <a16:creationId xmlns:a16="http://schemas.microsoft.com/office/drawing/2014/main" id="{D682DF1A-1482-EE89-907C-6C27311231D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9D845E2-CAE5-ED12-1A47-5671ADA40956}"/>
              </a:ext>
            </a:extLst>
          </p:cNvPr>
          <p:cNvSpPr txBox="1"/>
          <p:nvPr/>
        </p:nvSpPr>
        <p:spPr>
          <a:xfrm>
            <a:off x="129901" y="1692393"/>
            <a:ext cx="5147777" cy="1743251"/>
          </a:xfrm>
          <a:prstGeom prst="cloud">
            <a:avLst/>
          </a:prstGeom>
          <a:solidFill>
            <a:schemeClr val="bg1">
              <a:lumMod val="95000"/>
            </a:schemeClr>
          </a:solidFill>
          <a:ln>
            <a:noFill/>
          </a:ln>
          <a:effectLst>
            <a:softEdge rad="31750"/>
          </a:effectLst>
        </p:spPr>
        <p:txBody>
          <a:bodyPr wrap="square">
            <a:spAutoFit/>
          </a:bodyPr>
          <a:lstStyle/>
          <a:p>
            <a:pPr marL="0" marR="0" lvl="0" indent="0" algn="ctr" defTabSz="914400" rtl="0" eaLnBrk="1" fontAlgn="auto" latinLnBrk="0" hangingPunct="1">
              <a:lnSpc>
                <a:spcPct val="116000"/>
              </a:lnSpc>
              <a:spcBef>
                <a:spcPts val="0"/>
              </a:spcBef>
              <a:spcAft>
                <a:spcPts val="800"/>
              </a:spcAft>
              <a:buClrTx/>
              <a:buSzTx/>
              <a:buFontTx/>
              <a:buNone/>
              <a:tabLst/>
              <a:defRPr/>
            </a:pPr>
            <a:r>
              <a:rPr kumimoji="0" lang="en-GB" sz="20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Any specific areas of AI training for future staff INSET?</a:t>
            </a:r>
            <a:endParaRPr kumimoji="0" lang="en-GB" sz="2000" b="0" i="0" u="none" strike="noStrike" kern="1200" cap="none" spc="0" normalizeH="0" baseline="0" noProof="0">
              <a:ln>
                <a:noFill/>
              </a:ln>
              <a:solidFill>
                <a:srgbClr val="00B05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075AFC4-9FE7-539C-727B-1422C977BD6A}"/>
              </a:ext>
            </a:extLst>
          </p:cNvPr>
          <p:cNvSpPr txBox="1"/>
          <p:nvPr/>
        </p:nvSpPr>
        <p:spPr>
          <a:xfrm>
            <a:off x="6616149" y="1953287"/>
            <a:ext cx="4665999" cy="2286724"/>
          </a:xfrm>
          <a:prstGeom prst="cloud">
            <a:avLst/>
          </a:prstGeom>
          <a:solidFill>
            <a:schemeClr val="bg1">
              <a:lumMod val="95000"/>
            </a:schemeClr>
          </a:solidFill>
          <a:ln>
            <a:noFill/>
          </a:ln>
          <a:effectLst>
            <a:softEdge rad="31750"/>
          </a:effectLst>
        </p:spPr>
        <p:txBody>
          <a:bodyPr wrap="square">
            <a:spAutoFit/>
          </a:bodyPr>
          <a:lstStyle/>
          <a:p>
            <a:pPr marL="0" marR="0" lvl="0" indent="0" algn="ctr" defTabSz="914400" rtl="0" eaLnBrk="1" fontAlgn="auto" latinLnBrk="0" hangingPunct="1">
              <a:lnSpc>
                <a:spcPct val="116000"/>
              </a:lnSpc>
              <a:spcBef>
                <a:spcPts val="0"/>
              </a:spcBef>
              <a:spcAft>
                <a:spcPts val="800"/>
              </a:spcAft>
              <a:buClrTx/>
              <a:buSzTx/>
              <a:buFontTx/>
              <a:buNone/>
              <a:tabLst/>
              <a:defRPr/>
            </a:pPr>
            <a:r>
              <a:rPr kumimoji="0" lang="en-GB" sz="20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What do you think of the current level and content of </a:t>
            </a:r>
            <a:r>
              <a:rPr kumimoji="0" lang="en-GB" sz="2000" b="1"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central</a:t>
            </a:r>
            <a:r>
              <a:rPr kumimoji="0" lang="en-GB" sz="20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 student training?</a:t>
            </a:r>
            <a:endParaRPr kumimoji="0" lang="en-GB" sz="2000" b="0" i="0" u="none" strike="noStrike" kern="1200" cap="none" spc="0" normalizeH="0" baseline="0" noProof="0">
              <a:ln>
                <a:noFill/>
              </a:ln>
              <a:solidFill>
                <a:srgbClr val="00B05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D6D2115-45FA-AF45-1381-E613E7C9996A}"/>
              </a:ext>
            </a:extLst>
          </p:cNvPr>
          <p:cNvSpPr txBox="1"/>
          <p:nvPr/>
        </p:nvSpPr>
        <p:spPr>
          <a:xfrm>
            <a:off x="1056760" y="3500173"/>
            <a:ext cx="5479876" cy="2286724"/>
          </a:xfrm>
          <a:prstGeom prst="cloud">
            <a:avLst/>
          </a:prstGeom>
          <a:solidFill>
            <a:schemeClr val="bg1">
              <a:lumMod val="95000"/>
            </a:schemeClr>
          </a:solidFill>
          <a:ln>
            <a:noFill/>
          </a:ln>
          <a:effectLst>
            <a:softEdge rad="31750"/>
          </a:effectLst>
        </p:spPr>
        <p:txBody>
          <a:bodyPr wrap="square">
            <a:spAutoFit/>
          </a:bodyPr>
          <a:lstStyle/>
          <a:p>
            <a:pPr marL="0" marR="0" lvl="0" indent="0" algn="ctr" defTabSz="914400" rtl="0" eaLnBrk="1" fontAlgn="auto" latinLnBrk="0" hangingPunct="1">
              <a:lnSpc>
                <a:spcPct val="116000"/>
              </a:lnSpc>
              <a:spcBef>
                <a:spcPts val="0"/>
              </a:spcBef>
              <a:spcAft>
                <a:spcPts val="800"/>
              </a:spcAft>
              <a:buClrTx/>
              <a:buSzTx/>
              <a:buFontTx/>
              <a:buNone/>
              <a:tabLst/>
              <a:defRPr/>
            </a:pPr>
            <a:r>
              <a:rPr kumimoji="0" lang="en-GB" sz="20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Any particular year groups/topics where you would like to see more </a:t>
            </a:r>
            <a:r>
              <a:rPr kumimoji="0" lang="en-GB" sz="2000" b="1"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central</a:t>
            </a:r>
            <a:r>
              <a:rPr kumimoji="0" lang="en-GB" sz="20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 student training…</a:t>
            </a:r>
          </a:p>
        </p:txBody>
      </p:sp>
      <p:grpSp>
        <p:nvGrpSpPr>
          <p:cNvPr id="10" name="Group 9">
            <a:extLst>
              <a:ext uri="{FF2B5EF4-FFF2-40B4-BE49-F238E27FC236}">
                <a16:creationId xmlns:a16="http://schemas.microsoft.com/office/drawing/2014/main" id="{61CBB149-5861-333E-71BB-669881A27A3F}"/>
              </a:ext>
            </a:extLst>
          </p:cNvPr>
          <p:cNvGrpSpPr/>
          <p:nvPr/>
        </p:nvGrpSpPr>
        <p:grpSpPr>
          <a:xfrm>
            <a:off x="-149086" y="-149086"/>
            <a:ext cx="12503426" cy="1809994"/>
            <a:chOff x="-79061" y="-33040"/>
            <a:chExt cx="12432480" cy="1711597"/>
          </a:xfrm>
        </p:grpSpPr>
        <p:sp>
          <p:nvSpPr>
            <p:cNvPr id="11" name="TextBox 10">
              <a:extLst>
                <a:ext uri="{FF2B5EF4-FFF2-40B4-BE49-F238E27FC236}">
                  <a16:creationId xmlns:a16="http://schemas.microsoft.com/office/drawing/2014/main" id="{B778017D-F311-EC46-D78F-F08E8D67997D}"/>
                </a:ext>
              </a:extLst>
            </p:cNvPr>
            <p:cNvSpPr txBox="1"/>
            <p:nvPr/>
          </p:nvSpPr>
          <p:spPr>
            <a:xfrm>
              <a:off x="-79061" y="-3267"/>
              <a:ext cx="12432480" cy="1681824"/>
            </a:xfrm>
            <a:prstGeom prst="rect">
              <a:avLst/>
            </a:prstGeom>
            <a:solidFill>
              <a:srgbClr val="FAD8DB"/>
            </a:solidFill>
            <a:effectLst>
              <a:softEdge rad="63500"/>
            </a:effectLst>
          </p:spPr>
          <p:txBody>
            <a:bodyPr wrap="square" tIns="252000" bIns="180000">
              <a:spAutoFit/>
            </a:bodyPr>
            <a:lstStyle/>
            <a:p>
              <a:pPr marL="1789113" marR="0" lvl="0" indent="0" algn="l" defTabSz="914400" rtl="0" eaLnBrk="1" fontAlgn="auto" latinLnBrk="0" hangingPunct="1">
                <a:lnSpc>
                  <a:spcPct val="116000"/>
                </a:lnSpc>
                <a:spcBef>
                  <a:spcPts val="1200"/>
                </a:spcBef>
                <a:spcAft>
                  <a:spcPts val="0"/>
                </a:spcAft>
                <a:buClrTx/>
                <a:buSzTx/>
                <a:buFontTx/>
                <a:buNone/>
                <a:tabLst/>
                <a:defRPr/>
              </a:pPr>
              <a:r>
                <a:rPr kumimoji="0" lang="en-GB" sz="4000" b="1" i="0" u="none" strike="noStrike" kern="1200" cap="none" spc="0" normalizeH="0" baseline="0" noProof="0">
                  <a:ln>
                    <a:noFill/>
                  </a:ln>
                  <a:solidFill>
                    <a:srgbClr val="FB5050"/>
                  </a:solidFill>
                  <a:effectLst/>
                  <a:uLnTx/>
                  <a:uFillTx/>
                  <a:latin typeface="Aptos" panose="020B0004020202020204" pitchFamily="34" charset="0"/>
                  <a:ea typeface="Times New Roman" panose="02020603050405020304" pitchFamily="18" charset="0"/>
                  <a:cs typeface="Times New Roman" panose="02020603050405020304" pitchFamily="18" charset="0"/>
                </a:rPr>
                <a:t>Discussion Question 3: Training</a:t>
              </a:r>
            </a:p>
            <a:p>
              <a:pPr marL="1789113" marR="0" lvl="0" indent="0" algn="l" defTabSz="914400" rtl="0" eaLnBrk="1" fontAlgn="auto" latinLnBrk="0" hangingPunct="1">
                <a:lnSpc>
                  <a:spcPct val="116000"/>
                </a:lnSpc>
                <a:spcBef>
                  <a:spcPts val="1200"/>
                </a:spcBef>
                <a:spcAft>
                  <a:spcPts val="0"/>
                </a:spcAft>
                <a:buClrTx/>
                <a:buSzTx/>
                <a:buFontTx/>
                <a:buNone/>
                <a:tabLst/>
                <a:defRPr/>
              </a:pPr>
              <a:r>
                <a:rPr kumimoji="0" lang="en-GB" sz="2800" b="0" i="0" u="none" strike="noStrike" kern="1200" cap="none" spc="0" normalizeH="0" baseline="0" noProof="0">
                  <a:ln>
                    <a:noFill/>
                  </a:ln>
                  <a:solidFill>
                    <a:srgbClr val="FB5050"/>
                  </a:solidFill>
                  <a:effectLst/>
                  <a:uLnTx/>
                  <a:uFillTx/>
                  <a:latin typeface="Aptos" panose="020B0004020202020204" pitchFamily="34" charset="0"/>
                  <a:ea typeface="Times New Roman" panose="02020603050405020304" pitchFamily="18" charset="0"/>
                  <a:cs typeface="Times New Roman" panose="02020603050405020304" pitchFamily="18" charset="0"/>
                </a:rPr>
                <a:t>What further training do we need for staff and students?</a:t>
              </a:r>
            </a:p>
          </p:txBody>
        </p:sp>
        <p:pic>
          <p:nvPicPr>
            <p:cNvPr id="12" name="Graphic 11" descr="Chat with solid fill">
              <a:extLst>
                <a:ext uri="{FF2B5EF4-FFF2-40B4-BE49-F238E27FC236}">
                  <a16:creationId xmlns:a16="http://schemas.microsoft.com/office/drawing/2014/main" id="{C751C814-CFEA-6344-F275-3ED21C9458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8078" y="-33040"/>
              <a:ext cx="1361205" cy="1361205"/>
            </a:xfrm>
            <a:prstGeom prst="rect">
              <a:avLst/>
            </a:prstGeom>
          </p:spPr>
        </p:pic>
      </p:grpSp>
      <p:sp>
        <p:nvSpPr>
          <p:cNvPr id="13" name="TextBox 12">
            <a:extLst>
              <a:ext uri="{FF2B5EF4-FFF2-40B4-BE49-F238E27FC236}">
                <a16:creationId xmlns:a16="http://schemas.microsoft.com/office/drawing/2014/main" id="{5AED5879-115C-A6A6-ECC6-4F5831EEAC59}"/>
              </a:ext>
            </a:extLst>
          </p:cNvPr>
          <p:cNvSpPr txBox="1"/>
          <p:nvPr/>
        </p:nvSpPr>
        <p:spPr>
          <a:xfrm>
            <a:off x="5670546" y="5014070"/>
            <a:ext cx="4994243" cy="1743251"/>
          </a:xfrm>
          <a:prstGeom prst="cloud">
            <a:avLst/>
          </a:prstGeom>
          <a:solidFill>
            <a:schemeClr val="bg1">
              <a:lumMod val="95000"/>
            </a:schemeClr>
          </a:solidFill>
          <a:ln>
            <a:noFill/>
          </a:ln>
          <a:effectLst>
            <a:softEdge rad="31750"/>
          </a:effectLst>
        </p:spPr>
        <p:txBody>
          <a:bodyPr wrap="square">
            <a:spAutoFit/>
          </a:bodyPr>
          <a:lstStyle/>
          <a:p>
            <a:pPr marL="0" marR="0" lvl="0" indent="0" algn="ctr" defTabSz="914400" rtl="0" eaLnBrk="1" fontAlgn="auto" latinLnBrk="0" hangingPunct="1">
              <a:lnSpc>
                <a:spcPct val="116000"/>
              </a:lnSpc>
              <a:spcBef>
                <a:spcPts val="0"/>
              </a:spcBef>
              <a:spcAft>
                <a:spcPts val="800"/>
              </a:spcAft>
              <a:buClrTx/>
              <a:buSzTx/>
              <a:buFontTx/>
              <a:buNone/>
              <a:tabLst/>
              <a:defRPr/>
            </a:pPr>
            <a:r>
              <a:rPr kumimoji="0" lang="en-GB" sz="20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…or is it more effective embedded in class teaching?</a:t>
            </a:r>
            <a:endParaRPr kumimoji="0" lang="en-GB" sz="2000" b="0" i="0" u="none" strike="noStrike" kern="1200" cap="none" spc="0" normalizeH="0" baseline="0" noProof="0">
              <a:ln>
                <a:noFill/>
              </a:ln>
              <a:solidFill>
                <a:srgbClr val="00B05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7845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D8DB">
            <a:alpha val="30000"/>
          </a:srgbClr>
        </a:solidFill>
        <a:effectLst/>
      </p:bgPr>
    </p:bg>
    <p:spTree>
      <p:nvGrpSpPr>
        <p:cNvPr id="1" name="">
          <a:extLst>
            <a:ext uri="{FF2B5EF4-FFF2-40B4-BE49-F238E27FC236}">
              <a16:creationId xmlns:a16="http://schemas.microsoft.com/office/drawing/2014/main" id="{CE1B52D7-5E6F-BD34-A1AA-D54C27E2ED2A}"/>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0692372-B659-F04D-7A74-0E4F65653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69F08C-62ED-D67B-B06B-0CBD3D51DD68}"/>
              </a:ext>
            </a:extLst>
          </p:cNvPr>
          <p:cNvSpPr>
            <a:spLocks noGrp="1"/>
          </p:cNvSpPr>
          <p:nvPr>
            <p:ph type="title"/>
          </p:nvPr>
        </p:nvSpPr>
        <p:spPr>
          <a:xfrm>
            <a:off x="163772" y="298386"/>
            <a:ext cx="10515600" cy="1133693"/>
          </a:xfrm>
        </p:spPr>
        <p:txBody>
          <a:bodyPr vert="horz" lIns="91440" tIns="45720" rIns="91440" bIns="45720" rtlCol="0" anchor="ctr">
            <a:normAutofit/>
          </a:bodyPr>
          <a:lstStyle/>
          <a:p>
            <a:r>
              <a:rPr lang="en-US" sz="5200" b="1" kern="1200">
                <a:solidFill>
                  <a:srgbClr val="E85051"/>
                </a:solidFill>
                <a:latin typeface="+mj-lt"/>
                <a:ea typeface="+mj-ea"/>
                <a:cs typeface="+mj-cs"/>
              </a:rPr>
              <a:t>Format of the session</a:t>
            </a:r>
          </a:p>
        </p:txBody>
      </p:sp>
      <p:pic>
        <p:nvPicPr>
          <p:cNvPr id="5" name="Picture 4" descr="A white and black film strip&#10;&#10;Description automatically generated">
            <a:extLst>
              <a:ext uri="{FF2B5EF4-FFF2-40B4-BE49-F238E27FC236}">
                <a16:creationId xmlns:a16="http://schemas.microsoft.com/office/drawing/2014/main" id="{AF6F943B-D468-4C25-93D8-4CDB8AC04C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758932" y="-3322199"/>
            <a:ext cx="7076661" cy="14266978"/>
          </a:xfrm>
          <a:prstGeom prst="rect">
            <a:avLst/>
          </a:prstGeom>
        </p:spPr>
      </p:pic>
      <p:sp>
        <p:nvSpPr>
          <p:cNvPr id="6" name="TextBox 5">
            <a:extLst>
              <a:ext uri="{FF2B5EF4-FFF2-40B4-BE49-F238E27FC236}">
                <a16:creationId xmlns:a16="http://schemas.microsoft.com/office/drawing/2014/main" id="{047F85C1-D4F9-1A80-1289-65C51A50F0AA}"/>
              </a:ext>
            </a:extLst>
          </p:cNvPr>
          <p:cNvSpPr txBox="1"/>
          <p:nvPr/>
        </p:nvSpPr>
        <p:spPr>
          <a:xfrm>
            <a:off x="514983" y="3211125"/>
            <a:ext cx="2505675" cy="1200328"/>
          </a:xfrm>
          <a:prstGeom prst="rect">
            <a:avLst/>
          </a:prstGeom>
          <a:noFill/>
        </p:spPr>
        <p:txBody>
          <a:bodyPr wrap="square" rtlCol="0" anchor="ctr">
            <a:spAutoFit/>
          </a:bodyPr>
          <a:lstStyle/>
          <a:p>
            <a:pPr algn="ctr"/>
            <a:r>
              <a:rPr lang="en-GB" sz="2400">
                <a:solidFill>
                  <a:srgbClr val="E85051"/>
                </a:solidFill>
              </a:rPr>
              <a:t>AI in the context of school and JCQ policies</a:t>
            </a:r>
            <a:endParaRPr lang="en-US" sz="2400">
              <a:solidFill>
                <a:srgbClr val="E85051"/>
              </a:solidFill>
            </a:endParaRPr>
          </a:p>
        </p:txBody>
      </p:sp>
      <p:sp>
        <p:nvSpPr>
          <p:cNvPr id="7" name="TextBox 6">
            <a:extLst>
              <a:ext uri="{FF2B5EF4-FFF2-40B4-BE49-F238E27FC236}">
                <a16:creationId xmlns:a16="http://schemas.microsoft.com/office/drawing/2014/main" id="{E18163DE-3904-89AB-7155-F06E2293A14A}"/>
              </a:ext>
            </a:extLst>
          </p:cNvPr>
          <p:cNvSpPr txBox="1"/>
          <p:nvPr/>
        </p:nvSpPr>
        <p:spPr>
          <a:xfrm>
            <a:off x="3281455" y="3580457"/>
            <a:ext cx="2505675" cy="461665"/>
          </a:xfrm>
          <a:prstGeom prst="rect">
            <a:avLst/>
          </a:prstGeom>
          <a:noFill/>
        </p:spPr>
        <p:txBody>
          <a:bodyPr wrap="square" rtlCol="0" anchor="ctr">
            <a:spAutoFit/>
          </a:bodyPr>
          <a:lstStyle/>
          <a:p>
            <a:pPr algn="ctr"/>
            <a:r>
              <a:rPr lang="en-GB" sz="2400">
                <a:solidFill>
                  <a:srgbClr val="E85051"/>
                </a:solidFill>
              </a:rPr>
              <a:t>Student use of AI</a:t>
            </a:r>
            <a:endParaRPr lang="en-US" sz="2400">
              <a:solidFill>
                <a:srgbClr val="E85051"/>
              </a:solidFill>
            </a:endParaRPr>
          </a:p>
        </p:txBody>
      </p:sp>
      <p:sp>
        <p:nvSpPr>
          <p:cNvPr id="8" name="TextBox 7">
            <a:extLst>
              <a:ext uri="{FF2B5EF4-FFF2-40B4-BE49-F238E27FC236}">
                <a16:creationId xmlns:a16="http://schemas.microsoft.com/office/drawing/2014/main" id="{CEA56C75-0A5E-3717-BCE2-D4436C8C89E0}"/>
              </a:ext>
            </a:extLst>
          </p:cNvPr>
          <p:cNvSpPr txBox="1"/>
          <p:nvPr/>
        </p:nvSpPr>
        <p:spPr>
          <a:xfrm>
            <a:off x="6038170" y="3532016"/>
            <a:ext cx="2505675" cy="461665"/>
          </a:xfrm>
          <a:prstGeom prst="rect">
            <a:avLst/>
          </a:prstGeom>
          <a:noFill/>
        </p:spPr>
        <p:txBody>
          <a:bodyPr wrap="square" rtlCol="0">
            <a:spAutoFit/>
          </a:bodyPr>
          <a:lstStyle/>
          <a:p>
            <a:pPr algn="ctr"/>
            <a:r>
              <a:rPr lang="en-GB" sz="2400">
                <a:solidFill>
                  <a:srgbClr val="E85051"/>
                </a:solidFill>
              </a:rPr>
              <a:t>Staff use of AI</a:t>
            </a:r>
            <a:endParaRPr lang="en-US" sz="2400">
              <a:solidFill>
                <a:srgbClr val="E85051"/>
              </a:solidFill>
            </a:endParaRPr>
          </a:p>
        </p:txBody>
      </p:sp>
      <p:sp>
        <p:nvSpPr>
          <p:cNvPr id="9" name="TextBox 8">
            <a:extLst>
              <a:ext uri="{FF2B5EF4-FFF2-40B4-BE49-F238E27FC236}">
                <a16:creationId xmlns:a16="http://schemas.microsoft.com/office/drawing/2014/main" id="{B849CDA8-6654-6670-1470-9B7B21EA380F}"/>
              </a:ext>
            </a:extLst>
          </p:cNvPr>
          <p:cNvSpPr txBox="1"/>
          <p:nvPr/>
        </p:nvSpPr>
        <p:spPr>
          <a:xfrm>
            <a:off x="8730379" y="3211125"/>
            <a:ext cx="2505675" cy="1200328"/>
          </a:xfrm>
          <a:prstGeom prst="rect">
            <a:avLst/>
          </a:prstGeom>
          <a:noFill/>
        </p:spPr>
        <p:txBody>
          <a:bodyPr wrap="square" rtlCol="0" anchor="ctr">
            <a:spAutoFit/>
          </a:bodyPr>
          <a:lstStyle/>
          <a:p>
            <a:pPr algn="ctr"/>
            <a:r>
              <a:rPr lang="en-GB" sz="2400">
                <a:solidFill>
                  <a:srgbClr val="E85051"/>
                </a:solidFill>
              </a:rPr>
              <a:t>Further resources and training</a:t>
            </a:r>
            <a:endParaRPr lang="en-US" sz="2400">
              <a:solidFill>
                <a:srgbClr val="E85051"/>
              </a:solidFill>
            </a:endParaRPr>
          </a:p>
        </p:txBody>
      </p:sp>
      <p:sp>
        <p:nvSpPr>
          <p:cNvPr id="10" name="Rectangle 9">
            <a:extLst>
              <a:ext uri="{FF2B5EF4-FFF2-40B4-BE49-F238E27FC236}">
                <a16:creationId xmlns:a16="http://schemas.microsoft.com/office/drawing/2014/main" id="{65101310-96DC-9308-4189-40CCC2134C19}"/>
              </a:ext>
            </a:extLst>
          </p:cNvPr>
          <p:cNvSpPr/>
          <p:nvPr/>
        </p:nvSpPr>
        <p:spPr>
          <a:xfrm>
            <a:off x="11885302" y="1938902"/>
            <a:ext cx="2813337" cy="3763795"/>
          </a:xfrm>
          <a:prstGeom prst="rect">
            <a:avLst/>
          </a:prstGeom>
          <a:solidFill>
            <a:srgbClr val="FDEB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descr="Chat with solid fill">
            <a:extLst>
              <a:ext uri="{FF2B5EF4-FFF2-40B4-BE49-F238E27FC236}">
                <a16:creationId xmlns:a16="http://schemas.microsoft.com/office/drawing/2014/main" id="{5B001B95-2FDA-2738-24AC-EEE1140BD4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67338" y="5479391"/>
            <a:ext cx="914400" cy="914400"/>
          </a:xfrm>
          <a:prstGeom prst="rect">
            <a:avLst/>
          </a:prstGeom>
        </p:spPr>
      </p:pic>
      <p:pic>
        <p:nvPicPr>
          <p:cNvPr id="16" name="Graphic 15" descr="Chat with solid fill">
            <a:extLst>
              <a:ext uri="{FF2B5EF4-FFF2-40B4-BE49-F238E27FC236}">
                <a16:creationId xmlns:a16="http://schemas.microsoft.com/office/drawing/2014/main" id="{55C52F4E-908F-C222-8E85-DB1C10F163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97056" y="5502428"/>
            <a:ext cx="914400" cy="914400"/>
          </a:xfrm>
          <a:prstGeom prst="rect">
            <a:avLst/>
          </a:prstGeom>
        </p:spPr>
      </p:pic>
      <p:pic>
        <p:nvPicPr>
          <p:cNvPr id="17" name="Graphic 16" descr="Chat with solid fill">
            <a:extLst>
              <a:ext uri="{FF2B5EF4-FFF2-40B4-BE49-F238E27FC236}">
                <a16:creationId xmlns:a16="http://schemas.microsoft.com/office/drawing/2014/main" id="{93EDAAD4-238B-AC53-85D5-E26CBBB494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11627" y="5502428"/>
            <a:ext cx="914400" cy="914400"/>
          </a:xfrm>
          <a:prstGeom prst="rect">
            <a:avLst/>
          </a:prstGeom>
        </p:spPr>
      </p:pic>
      <p:sp>
        <p:nvSpPr>
          <p:cNvPr id="18" name="TextBox 17">
            <a:extLst>
              <a:ext uri="{FF2B5EF4-FFF2-40B4-BE49-F238E27FC236}">
                <a16:creationId xmlns:a16="http://schemas.microsoft.com/office/drawing/2014/main" id="{27793E05-1A37-A799-730A-F06F1112EE5E}"/>
              </a:ext>
            </a:extLst>
          </p:cNvPr>
          <p:cNvSpPr txBox="1"/>
          <p:nvPr/>
        </p:nvSpPr>
        <p:spPr>
          <a:xfrm>
            <a:off x="0" y="1638945"/>
            <a:ext cx="3380307" cy="461665"/>
          </a:xfrm>
          <a:prstGeom prst="rect">
            <a:avLst/>
          </a:prstGeom>
          <a:noFill/>
        </p:spPr>
        <p:txBody>
          <a:bodyPr wrap="square" rtlCol="0" anchor="ctr">
            <a:spAutoFit/>
          </a:bodyPr>
          <a:lstStyle/>
          <a:p>
            <a:pPr algn="ctr"/>
            <a:r>
              <a:rPr lang="en-GB" sz="2400"/>
              <a:t>Video introductions</a:t>
            </a:r>
            <a:endParaRPr lang="en-US" sz="2400"/>
          </a:p>
        </p:txBody>
      </p:sp>
      <p:sp>
        <p:nvSpPr>
          <p:cNvPr id="19" name="TextBox 18">
            <a:extLst>
              <a:ext uri="{FF2B5EF4-FFF2-40B4-BE49-F238E27FC236}">
                <a16:creationId xmlns:a16="http://schemas.microsoft.com/office/drawing/2014/main" id="{110E30FD-055D-B16A-8FA7-494363D64B8F}"/>
              </a:ext>
            </a:extLst>
          </p:cNvPr>
          <p:cNvSpPr txBox="1"/>
          <p:nvPr/>
        </p:nvSpPr>
        <p:spPr>
          <a:xfrm>
            <a:off x="4320757" y="6190499"/>
            <a:ext cx="8002137" cy="461665"/>
          </a:xfrm>
          <a:prstGeom prst="rect">
            <a:avLst/>
          </a:prstGeom>
          <a:noFill/>
        </p:spPr>
        <p:txBody>
          <a:bodyPr wrap="square" rtlCol="0" anchor="ctr">
            <a:spAutoFit/>
          </a:bodyPr>
          <a:lstStyle/>
          <a:p>
            <a:pPr algn="ctr"/>
            <a:r>
              <a:rPr lang="en-GB" sz="2400"/>
              <a:t>Short pauses for departmental discussion and feedback</a:t>
            </a:r>
            <a:endParaRPr lang="en-US" sz="2400"/>
          </a:p>
        </p:txBody>
      </p:sp>
      <p:sp>
        <p:nvSpPr>
          <p:cNvPr id="3" name="Rectangle 2">
            <a:extLst>
              <a:ext uri="{FF2B5EF4-FFF2-40B4-BE49-F238E27FC236}">
                <a16:creationId xmlns:a16="http://schemas.microsoft.com/office/drawing/2014/main" id="{F1688BEC-8102-CF33-EFE2-637060E57B10}"/>
              </a:ext>
            </a:extLst>
          </p:cNvPr>
          <p:cNvSpPr/>
          <p:nvPr/>
        </p:nvSpPr>
        <p:spPr>
          <a:xfrm>
            <a:off x="11545591" y="2901491"/>
            <a:ext cx="2813337" cy="1812400"/>
          </a:xfrm>
          <a:prstGeom prst="rect">
            <a:avLst/>
          </a:prstGeom>
          <a:solidFill>
            <a:srgbClr val="FDEB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420644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D8DB">
            <a:alpha val="30000"/>
          </a:srgbClr>
        </a:solidFill>
        <a:effectLst/>
      </p:bgPr>
    </p:bg>
    <p:spTree>
      <p:nvGrpSpPr>
        <p:cNvPr id="1" name="">
          <a:extLst>
            <a:ext uri="{FF2B5EF4-FFF2-40B4-BE49-F238E27FC236}">
              <a16:creationId xmlns:a16="http://schemas.microsoft.com/office/drawing/2014/main" id="{87C61316-FB55-E6CE-FE8B-1783620AC3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E1C777-A9E0-A842-D52D-6C85FEA1B887}"/>
              </a:ext>
            </a:extLst>
          </p:cNvPr>
          <p:cNvSpPr>
            <a:spLocks noGrp="1"/>
          </p:cNvSpPr>
          <p:nvPr>
            <p:ph type="title"/>
          </p:nvPr>
        </p:nvSpPr>
        <p:spPr>
          <a:xfrm>
            <a:off x="231584" y="2103437"/>
            <a:ext cx="11728831" cy="1325563"/>
          </a:xfrm>
        </p:spPr>
        <p:txBody>
          <a:bodyPr>
            <a:normAutofit/>
          </a:bodyPr>
          <a:lstStyle/>
          <a:p>
            <a:pPr algn="ctr"/>
            <a:r>
              <a:rPr lang="en-GB" sz="6600">
                <a:solidFill>
                  <a:srgbClr val="E85051"/>
                </a:solidFill>
              </a:rPr>
              <a:t>1. School &amp; JCQ policies</a:t>
            </a:r>
          </a:p>
        </p:txBody>
      </p:sp>
      <p:grpSp>
        <p:nvGrpSpPr>
          <p:cNvPr id="7" name="Group 6">
            <a:extLst>
              <a:ext uri="{FF2B5EF4-FFF2-40B4-BE49-F238E27FC236}">
                <a16:creationId xmlns:a16="http://schemas.microsoft.com/office/drawing/2014/main" id="{C7CB2330-44BD-4783-453B-496D5C44A4C7}"/>
              </a:ext>
            </a:extLst>
          </p:cNvPr>
          <p:cNvGrpSpPr/>
          <p:nvPr/>
        </p:nvGrpSpPr>
        <p:grpSpPr>
          <a:xfrm>
            <a:off x="0" y="5544013"/>
            <a:ext cx="12203875" cy="1325563"/>
            <a:chOff x="11875" y="5544013"/>
            <a:chExt cx="12192000" cy="1325563"/>
          </a:xfrm>
        </p:grpSpPr>
        <p:sp>
          <p:nvSpPr>
            <p:cNvPr id="8" name="Rectangle 7">
              <a:extLst>
                <a:ext uri="{FF2B5EF4-FFF2-40B4-BE49-F238E27FC236}">
                  <a16:creationId xmlns:a16="http://schemas.microsoft.com/office/drawing/2014/main" id="{606C7AA9-515D-2A2E-3982-5BE9BECB8FE4}"/>
                </a:ext>
              </a:extLst>
            </p:cNvPr>
            <p:cNvSpPr/>
            <p:nvPr/>
          </p:nvSpPr>
          <p:spPr>
            <a:xfrm>
              <a:off x="11875" y="5544013"/>
              <a:ext cx="12192000" cy="1325563"/>
            </a:xfrm>
            <a:prstGeom prst="rect">
              <a:avLst/>
            </a:prstGeom>
            <a:solidFill>
              <a:srgbClr val="E6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F659ACC9-D2C4-F470-0CD2-79D7A12F0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90" y="5710387"/>
              <a:ext cx="839692" cy="1032121"/>
            </a:xfrm>
            <a:prstGeom prst="rect">
              <a:avLst/>
            </a:prstGeom>
          </p:spPr>
        </p:pic>
        <p:sp>
          <p:nvSpPr>
            <p:cNvPr id="10" name="TextBox 9">
              <a:extLst>
                <a:ext uri="{FF2B5EF4-FFF2-40B4-BE49-F238E27FC236}">
                  <a16:creationId xmlns:a16="http://schemas.microsoft.com/office/drawing/2014/main" id="{C5849074-C287-D1EA-D62A-41DDF23949A6}"/>
                </a:ext>
              </a:extLst>
            </p:cNvPr>
            <p:cNvSpPr txBox="1"/>
            <p:nvPr/>
          </p:nvSpPr>
          <p:spPr>
            <a:xfrm>
              <a:off x="5777888" y="5849956"/>
              <a:ext cx="5171954" cy="892552"/>
            </a:xfrm>
            <a:prstGeom prst="rect">
              <a:avLst/>
            </a:prstGeom>
            <a:noFill/>
          </p:spPr>
          <p:txBody>
            <a:bodyPr wrap="square" rtlCol="0">
              <a:spAutoFit/>
            </a:bodyPr>
            <a:lstStyle/>
            <a:p>
              <a:pPr algn="r"/>
              <a:r>
                <a:rPr lang="en-GB" sz="2800">
                  <a:solidFill>
                    <a:schemeClr val="bg1"/>
                  </a:solidFill>
                  <a:latin typeface="Perpetua" panose="02020502060401020303" pitchFamily="18" charset="0"/>
                </a:rPr>
                <a:t>Blanchelande College Libraries</a:t>
              </a:r>
            </a:p>
            <a:p>
              <a:pPr algn="r"/>
              <a:r>
                <a:rPr lang="en-GB" sz="2400" i="1">
                  <a:solidFill>
                    <a:schemeClr val="bg1"/>
                  </a:solidFill>
                  <a:latin typeface="Perpetua" panose="02020502060401020303" pitchFamily="18" charset="0"/>
                </a:rPr>
                <a:t>Enabling Heroic Inquiry</a:t>
              </a:r>
            </a:p>
          </p:txBody>
        </p:sp>
        <p:pic>
          <p:nvPicPr>
            <p:cNvPr id="11" name="Picture 10" descr="Graphical user interface, application&#10;&#10;Description automatically generated">
              <a:extLst>
                <a:ext uri="{FF2B5EF4-FFF2-40B4-BE49-F238E27FC236}">
                  <a16:creationId xmlns:a16="http://schemas.microsoft.com/office/drawing/2014/main" id="{DEB5A136-B4B9-5AE2-AC9E-46DA6EDAB2B2}"/>
                </a:ext>
              </a:extLst>
            </p:cNvPr>
            <p:cNvPicPr>
              <a:picLocks noChangeAspect="1"/>
            </p:cNvPicPr>
            <p:nvPr/>
          </p:nvPicPr>
          <p:blipFill rotWithShape="1">
            <a:blip r:embed="rId4" cstate="screen">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p:blipFill>
          <p:spPr>
            <a:xfrm>
              <a:off x="11069505" y="5603981"/>
              <a:ext cx="981136" cy="1206260"/>
            </a:xfrm>
            <a:prstGeom prst="rect">
              <a:avLst/>
            </a:prstGeom>
          </p:spPr>
        </p:pic>
      </p:grpSp>
    </p:spTree>
    <p:extLst>
      <p:ext uri="{BB962C8B-B14F-4D97-AF65-F5344CB8AC3E}">
        <p14:creationId xmlns:p14="http://schemas.microsoft.com/office/powerpoint/2010/main" val="30740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D8DB">
            <a:alpha val="30000"/>
          </a:srgbClr>
        </a:solidFill>
        <a:effectLst/>
      </p:bgPr>
    </p:bg>
    <p:spTree>
      <p:nvGrpSpPr>
        <p:cNvPr id="1" name="">
          <a:extLst>
            <a:ext uri="{FF2B5EF4-FFF2-40B4-BE49-F238E27FC236}">
              <a16:creationId xmlns:a16="http://schemas.microsoft.com/office/drawing/2014/main" id="{E0CDD263-3B3A-F48D-BD2B-ED3CA941B9AA}"/>
            </a:ext>
          </a:extLst>
        </p:cNvPr>
        <p:cNvGrpSpPr/>
        <p:nvPr/>
      </p:nvGrpSpPr>
      <p:grpSpPr>
        <a:xfrm>
          <a:off x="0" y="0"/>
          <a:ext cx="0" cy="0"/>
          <a:chOff x="0" y="0"/>
          <a:chExt cx="0" cy="0"/>
        </a:xfrm>
      </p:grpSpPr>
      <p:pic>
        <p:nvPicPr>
          <p:cNvPr id="7" name="Picture 6">
            <a:hlinkClick r:id="rId3"/>
            <a:extLst>
              <a:ext uri="{FF2B5EF4-FFF2-40B4-BE49-F238E27FC236}">
                <a16:creationId xmlns:a16="http://schemas.microsoft.com/office/drawing/2014/main" id="{9F878363-2AF6-06E5-A50E-A01E4087D75F}"/>
              </a:ext>
            </a:extLst>
          </p:cNvPr>
          <p:cNvPicPr>
            <a:picLocks noChangeAspect="1"/>
          </p:cNvPicPr>
          <p:nvPr/>
        </p:nvPicPr>
        <p:blipFill>
          <a:blip r:embed="rId4"/>
          <a:stretch>
            <a:fillRect/>
          </a:stretch>
        </p:blipFill>
        <p:spPr>
          <a:xfrm>
            <a:off x="1828521" y="1040524"/>
            <a:ext cx="8329620" cy="5288286"/>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546E7588-B576-0E6D-7EAA-3BC0B9C0416D}"/>
              </a:ext>
            </a:extLst>
          </p:cNvPr>
          <p:cNvSpPr txBox="1"/>
          <p:nvPr/>
        </p:nvSpPr>
        <p:spPr>
          <a:xfrm>
            <a:off x="457417" y="254524"/>
            <a:ext cx="1172965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E85051"/>
                </a:solidFill>
                <a:effectLst/>
                <a:uLnTx/>
                <a:uFillTx/>
                <a:latin typeface="Aptos" panose="020B0004020202020204"/>
                <a:ea typeface="+mn-ea"/>
                <a:cs typeface="+mn-cs"/>
              </a:rPr>
              <a:t>Academic Integrity Policy – on Staff Links</a:t>
            </a:r>
          </a:p>
        </p:txBody>
      </p:sp>
    </p:spTree>
    <p:extLst>
      <p:ext uri="{BB962C8B-B14F-4D97-AF65-F5344CB8AC3E}">
        <p14:creationId xmlns:p14="http://schemas.microsoft.com/office/powerpoint/2010/main" val="4008409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D8DB">
            <a:alpha val="30000"/>
          </a:srgbClr>
        </a:solidFill>
        <a:effectLst/>
      </p:bgPr>
    </p:bg>
    <p:spTree>
      <p:nvGrpSpPr>
        <p:cNvPr id="1" name="">
          <a:extLst>
            <a:ext uri="{FF2B5EF4-FFF2-40B4-BE49-F238E27FC236}">
              <a16:creationId xmlns:a16="http://schemas.microsoft.com/office/drawing/2014/main" id="{C2153C24-6113-CD6B-5884-AD1F8A3422D9}"/>
            </a:ext>
          </a:extLst>
        </p:cNvPr>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6E10713B-BC7A-F7E9-C6A9-730004743F7A}"/>
              </a:ext>
            </a:extLst>
          </p:cNvPr>
          <p:cNvPicPr>
            <a:picLocks noChangeAspect="1"/>
          </p:cNvPicPr>
          <p:nvPr/>
        </p:nvPicPr>
        <p:blipFill>
          <a:blip r:embed="rId4"/>
          <a:stretch>
            <a:fillRect/>
          </a:stretch>
        </p:blipFill>
        <p:spPr>
          <a:xfrm>
            <a:off x="2995065" y="936624"/>
            <a:ext cx="6761402" cy="5696188"/>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8BF2A212-DD30-4120-EF9B-3CDEBE669180}"/>
              </a:ext>
            </a:extLst>
          </p:cNvPr>
          <p:cNvSpPr txBox="1"/>
          <p:nvPr/>
        </p:nvSpPr>
        <p:spPr>
          <a:xfrm>
            <a:off x="457417" y="254524"/>
            <a:ext cx="1172965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E85051"/>
                </a:solidFill>
                <a:effectLst/>
                <a:uLnTx/>
                <a:uFillTx/>
                <a:latin typeface="Aptos" panose="020B0004020202020204"/>
                <a:ea typeface="+mn-ea"/>
                <a:cs typeface="+mn-cs"/>
              </a:rPr>
              <a:t>Academic Integrity Policy – on Staff Links</a:t>
            </a:r>
          </a:p>
        </p:txBody>
      </p:sp>
    </p:spTree>
    <p:extLst>
      <p:ext uri="{BB962C8B-B14F-4D97-AF65-F5344CB8AC3E}">
        <p14:creationId xmlns:p14="http://schemas.microsoft.com/office/powerpoint/2010/main" val="887702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D8DB">
            <a:alpha val="30000"/>
          </a:srgbClr>
        </a:solidFill>
        <a:effectLst/>
      </p:bgPr>
    </p:bg>
    <p:spTree>
      <p:nvGrpSpPr>
        <p:cNvPr id="1" name="">
          <a:extLst>
            <a:ext uri="{FF2B5EF4-FFF2-40B4-BE49-F238E27FC236}">
              <a16:creationId xmlns:a16="http://schemas.microsoft.com/office/drawing/2014/main" id="{1B8EDC8C-F284-94AF-8763-8D1E738A63F6}"/>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B010A449-2137-1D00-4983-553056CE6C2B}"/>
              </a:ext>
            </a:extLst>
          </p:cNvPr>
          <p:cNvGrpSpPr/>
          <p:nvPr/>
        </p:nvGrpSpPr>
        <p:grpSpPr>
          <a:xfrm>
            <a:off x="1615298" y="1068776"/>
            <a:ext cx="8702410" cy="5236490"/>
            <a:chOff x="2209800" y="337725"/>
            <a:chExt cx="7772400" cy="4402135"/>
          </a:xfrm>
        </p:grpSpPr>
        <p:pic>
          <p:nvPicPr>
            <p:cNvPr id="8" name="Picture 7">
              <a:hlinkClick r:id="rId3"/>
              <a:extLst>
                <a:ext uri="{FF2B5EF4-FFF2-40B4-BE49-F238E27FC236}">
                  <a16:creationId xmlns:a16="http://schemas.microsoft.com/office/drawing/2014/main" id="{AA6B3A07-7017-ADA5-1BC4-EEE7F9341DB3}"/>
                </a:ext>
              </a:extLst>
            </p:cNvPr>
            <p:cNvPicPr>
              <a:picLocks noChangeAspect="1"/>
            </p:cNvPicPr>
            <p:nvPr/>
          </p:nvPicPr>
          <p:blipFill>
            <a:blip r:embed="rId4"/>
            <a:srcRect b="50277"/>
            <a:stretch/>
          </p:blipFill>
          <p:spPr>
            <a:xfrm>
              <a:off x="2209800" y="337725"/>
              <a:ext cx="7772400" cy="3319876"/>
            </a:xfrm>
            <a:prstGeom prst="rect">
              <a:avLst/>
            </a:prstGeom>
            <a:ln>
              <a:noFill/>
            </a:ln>
            <a:effectLst>
              <a:outerShdw blurRad="292100" dist="139700" dir="2700000" algn="tl" rotWithShape="0">
                <a:srgbClr val="333333">
                  <a:alpha val="65000"/>
                </a:srgbClr>
              </a:outerShdw>
            </a:effectLst>
          </p:spPr>
        </p:pic>
        <p:pic>
          <p:nvPicPr>
            <p:cNvPr id="2" name="Picture 1">
              <a:hlinkClick r:id="rId3"/>
              <a:extLst>
                <a:ext uri="{FF2B5EF4-FFF2-40B4-BE49-F238E27FC236}">
                  <a16:creationId xmlns:a16="http://schemas.microsoft.com/office/drawing/2014/main" id="{C4684AD8-32E4-39CB-6894-0D043AC0AA4D}"/>
                </a:ext>
              </a:extLst>
            </p:cNvPr>
            <p:cNvPicPr>
              <a:picLocks noChangeAspect="1"/>
            </p:cNvPicPr>
            <p:nvPr/>
          </p:nvPicPr>
          <p:blipFill>
            <a:blip r:embed="rId4"/>
            <a:srcRect t="83898"/>
            <a:stretch/>
          </p:blipFill>
          <p:spPr>
            <a:xfrm>
              <a:off x="2209800" y="3664796"/>
              <a:ext cx="7772400" cy="1075064"/>
            </a:xfrm>
            <a:prstGeom prst="rect">
              <a:avLst/>
            </a:prstGeom>
            <a:ln>
              <a:noFill/>
            </a:ln>
            <a:effectLst>
              <a:outerShdw blurRad="292100" dist="139700" dir="2700000" algn="tl" rotWithShape="0">
                <a:srgbClr val="333333">
                  <a:alpha val="65000"/>
                </a:srgbClr>
              </a:outerShdw>
            </a:effectLst>
          </p:spPr>
        </p:pic>
      </p:grpSp>
      <p:sp>
        <p:nvSpPr>
          <p:cNvPr id="4" name="TextBox 3">
            <a:extLst>
              <a:ext uri="{FF2B5EF4-FFF2-40B4-BE49-F238E27FC236}">
                <a16:creationId xmlns:a16="http://schemas.microsoft.com/office/drawing/2014/main" id="{D8DAEC10-E1B2-E5D4-C6F6-8B19C65727FC}"/>
              </a:ext>
            </a:extLst>
          </p:cNvPr>
          <p:cNvSpPr txBox="1"/>
          <p:nvPr/>
        </p:nvSpPr>
        <p:spPr>
          <a:xfrm>
            <a:off x="457417" y="254524"/>
            <a:ext cx="1172965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E85051"/>
                </a:solidFill>
                <a:effectLst/>
                <a:uLnTx/>
                <a:uFillTx/>
                <a:latin typeface="Aptos" panose="020B0004020202020204"/>
                <a:ea typeface="+mn-ea"/>
                <a:cs typeface="+mn-cs"/>
              </a:rPr>
              <a:t>Academic Integrity Policy – on Staff Links</a:t>
            </a:r>
          </a:p>
        </p:txBody>
      </p:sp>
    </p:spTree>
    <p:extLst>
      <p:ext uri="{BB962C8B-B14F-4D97-AF65-F5344CB8AC3E}">
        <p14:creationId xmlns:p14="http://schemas.microsoft.com/office/powerpoint/2010/main" val="245184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D8DB">
            <a:alpha val="30000"/>
          </a:srgbClr>
        </a:solidFill>
        <a:effectLst/>
      </p:bgPr>
    </p:bg>
    <p:spTree>
      <p:nvGrpSpPr>
        <p:cNvPr id="1" name="">
          <a:extLst>
            <a:ext uri="{FF2B5EF4-FFF2-40B4-BE49-F238E27FC236}">
              <a16:creationId xmlns:a16="http://schemas.microsoft.com/office/drawing/2014/main" id="{880FEA7A-0A18-697C-835F-A530F740A19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FB7A04E-2AB0-3F12-2B7C-28FD69E5CAF8}"/>
              </a:ext>
            </a:extLst>
          </p:cNvPr>
          <p:cNvSpPr txBox="1"/>
          <p:nvPr/>
        </p:nvSpPr>
        <p:spPr>
          <a:xfrm>
            <a:off x="219173" y="6348109"/>
            <a:ext cx="6094428" cy="369332"/>
          </a:xfrm>
          <a:prstGeom prst="rect">
            <a:avLst/>
          </a:prstGeom>
          <a:noFill/>
        </p:spPr>
        <p:txBody>
          <a:bodyPr wrap="square">
            <a:spAutoFit/>
          </a:bodyPr>
          <a:lstStyle/>
          <a:p>
            <a:r>
              <a:rPr lang="en-GB">
                <a:hlinkClick r:id="rId3"/>
              </a:rPr>
              <a:t>AI-Use-in-Assessments_Feb24_v6.pdf</a:t>
            </a:r>
            <a:endParaRPr lang="en-GB"/>
          </a:p>
        </p:txBody>
      </p:sp>
      <p:pic>
        <p:nvPicPr>
          <p:cNvPr id="9" name="Picture 8">
            <a:extLst>
              <a:ext uri="{FF2B5EF4-FFF2-40B4-BE49-F238E27FC236}">
                <a16:creationId xmlns:a16="http://schemas.microsoft.com/office/drawing/2014/main" id="{FE1E3F27-DE88-88F4-CF83-C178B0D73EA6}"/>
              </a:ext>
            </a:extLst>
          </p:cNvPr>
          <p:cNvPicPr>
            <a:picLocks noChangeAspect="1"/>
          </p:cNvPicPr>
          <p:nvPr/>
        </p:nvPicPr>
        <p:blipFill>
          <a:blip r:embed="rId4"/>
          <a:stretch>
            <a:fillRect/>
          </a:stretch>
        </p:blipFill>
        <p:spPr>
          <a:xfrm>
            <a:off x="342959" y="1255342"/>
            <a:ext cx="5321599" cy="4347316"/>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E492D929-8289-40D2-3426-05448573B4C6}"/>
              </a:ext>
            </a:extLst>
          </p:cNvPr>
          <p:cNvPicPr>
            <a:picLocks noChangeAspect="1"/>
          </p:cNvPicPr>
          <p:nvPr/>
        </p:nvPicPr>
        <p:blipFill>
          <a:blip r:embed="rId5"/>
          <a:stretch>
            <a:fillRect/>
          </a:stretch>
        </p:blipFill>
        <p:spPr>
          <a:xfrm>
            <a:off x="6173226" y="1134243"/>
            <a:ext cx="5799601" cy="5213866"/>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AE63F4D8-841F-F09A-8E84-B7C4632A5FD0}"/>
              </a:ext>
            </a:extLst>
          </p:cNvPr>
          <p:cNvSpPr txBox="1"/>
          <p:nvPr/>
        </p:nvSpPr>
        <p:spPr>
          <a:xfrm>
            <a:off x="457417" y="254524"/>
            <a:ext cx="1172965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E85051"/>
                </a:solidFill>
                <a:effectLst/>
                <a:uLnTx/>
                <a:uFillTx/>
                <a:latin typeface="Aptos" panose="020B0004020202020204"/>
                <a:ea typeface="+mn-ea"/>
                <a:cs typeface="+mn-cs"/>
              </a:rPr>
              <a:t>JCQ AI Policy</a:t>
            </a:r>
          </a:p>
        </p:txBody>
      </p:sp>
    </p:spTree>
    <p:extLst>
      <p:ext uri="{BB962C8B-B14F-4D97-AF65-F5344CB8AC3E}">
        <p14:creationId xmlns:p14="http://schemas.microsoft.com/office/powerpoint/2010/main" val="433212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D8DB">
            <a:alpha val="30000"/>
          </a:srgbClr>
        </a:solidFill>
        <a:effectLst/>
      </p:bgPr>
    </p:bg>
    <p:spTree>
      <p:nvGrpSpPr>
        <p:cNvPr id="1" name="">
          <a:extLst>
            <a:ext uri="{FF2B5EF4-FFF2-40B4-BE49-F238E27FC236}">
              <a16:creationId xmlns:a16="http://schemas.microsoft.com/office/drawing/2014/main" id="{CE9779A9-E208-AE0B-C60D-F65E4742DB91}"/>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4A723926-0068-8661-60B3-DEA0021672BB}"/>
              </a:ext>
            </a:extLst>
          </p:cNvPr>
          <p:cNvSpPr txBox="1"/>
          <p:nvPr/>
        </p:nvSpPr>
        <p:spPr>
          <a:xfrm>
            <a:off x="457417" y="254524"/>
            <a:ext cx="1172965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E85051"/>
                </a:solidFill>
                <a:effectLst/>
                <a:uLnTx/>
                <a:uFillTx/>
                <a:latin typeface="Aptos" panose="020B0004020202020204"/>
                <a:ea typeface="+mn-ea"/>
                <a:cs typeface="+mn-cs"/>
              </a:rPr>
              <a:t>JCQ AI </a:t>
            </a:r>
            <a:r>
              <a:rPr lang="en-GB" sz="3600" b="1">
                <a:solidFill>
                  <a:srgbClr val="E85051"/>
                </a:solidFill>
                <a:latin typeface="Aptos" panose="020B0004020202020204"/>
              </a:rPr>
              <a:t>for students</a:t>
            </a:r>
            <a:endParaRPr kumimoji="0" lang="en-GB" sz="3600" b="1" i="0" u="none" strike="noStrike" kern="1200" cap="none" spc="0" normalizeH="0" baseline="0" noProof="0">
              <a:ln>
                <a:noFill/>
              </a:ln>
              <a:solidFill>
                <a:srgbClr val="E85051"/>
              </a:solidFill>
              <a:effectLst/>
              <a:uLnTx/>
              <a:uFillTx/>
              <a:latin typeface="Aptos" panose="020B0004020202020204"/>
              <a:ea typeface="+mn-ea"/>
              <a:cs typeface="+mn-cs"/>
            </a:endParaRPr>
          </a:p>
        </p:txBody>
      </p:sp>
      <p:pic>
        <p:nvPicPr>
          <p:cNvPr id="3" name="Picture 2" descr="A poster of a person sitting on a computer&#10;&#10;Description automatically generated">
            <a:hlinkClick r:id="rId3"/>
            <a:extLst>
              <a:ext uri="{FF2B5EF4-FFF2-40B4-BE49-F238E27FC236}">
                <a16:creationId xmlns:a16="http://schemas.microsoft.com/office/drawing/2014/main" id="{B750DBE8-4928-3044-56D2-CAFC30EC80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8828" y="900855"/>
            <a:ext cx="4106828" cy="58165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56648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0.7|7.8|1.7|1.8"/>
</p:tagLst>
</file>

<file path=ppt/tags/tag2.xml><?xml version="1.0" encoding="utf-8"?>
<p:tagLst xmlns:a="http://schemas.openxmlformats.org/drawingml/2006/main" xmlns:r="http://schemas.openxmlformats.org/officeDocument/2006/relationships" xmlns:p="http://schemas.openxmlformats.org/presentationml/2006/main">
  <p:tag name="TIMING" val="|54.3|42.5|55|15.1|84.6"/>
</p:tagLst>
</file>

<file path=ppt/tags/tag3.xml><?xml version="1.0" encoding="utf-8"?>
<p:tagLst xmlns:a="http://schemas.openxmlformats.org/drawingml/2006/main" xmlns:r="http://schemas.openxmlformats.org/officeDocument/2006/relationships" xmlns:p="http://schemas.openxmlformats.org/presentationml/2006/main">
  <p:tag name="TIMING" val="|13.6|27.7|6.7|19.5"/>
</p:tagLst>
</file>

<file path=ppt/tags/tag4.xml><?xml version="1.0" encoding="utf-8"?>
<p:tagLst xmlns:a="http://schemas.openxmlformats.org/drawingml/2006/main" xmlns:r="http://schemas.openxmlformats.org/officeDocument/2006/relationships" xmlns:p="http://schemas.openxmlformats.org/presentationml/2006/main">
  <p:tag name="TIMING" val="|26.5|2.2|9.4"/>
</p:tagLst>
</file>

<file path=ppt/tags/tag5.xml><?xml version="1.0" encoding="utf-8"?>
<p:tagLst xmlns:a="http://schemas.openxmlformats.org/drawingml/2006/main" xmlns:r="http://schemas.openxmlformats.org/officeDocument/2006/relationships" xmlns:p="http://schemas.openxmlformats.org/presentationml/2006/main">
  <p:tag name="TIMING" val="|17.8|8.9|13.3|10.2|6.5"/>
</p:tagLst>
</file>

<file path=ppt/tags/tag6.xml><?xml version="1.0" encoding="utf-8"?>
<p:tagLst xmlns:a="http://schemas.openxmlformats.org/drawingml/2006/main" xmlns:r="http://schemas.openxmlformats.org/officeDocument/2006/relationships" xmlns:p="http://schemas.openxmlformats.org/presentationml/2006/main">
  <p:tag name="TIMING" val="|12.1|5.3|4.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1FF1AF04C1D142BF90305BBFC8E194" ma:contentTypeVersion="18" ma:contentTypeDescription="Create a new document." ma:contentTypeScope="" ma:versionID="ed4a411e19a8179cd7a0ac0324a86ae3">
  <xsd:schema xmlns:xsd="http://www.w3.org/2001/XMLSchema" xmlns:xs="http://www.w3.org/2001/XMLSchema" xmlns:p="http://schemas.microsoft.com/office/2006/metadata/properties" xmlns:ns2="c3efdda0-5dc4-485e-bba7-f823408f3d96" xmlns:ns3="23bdb189-ca16-407d-80e6-67175f129138" targetNamespace="http://schemas.microsoft.com/office/2006/metadata/properties" ma:root="true" ma:fieldsID="124cb94ad53b04c04f70e42c35a11160" ns2:_="" ns3:_="">
    <xsd:import namespace="c3efdda0-5dc4-485e-bba7-f823408f3d96"/>
    <xsd:import namespace="23bdb189-ca16-407d-80e6-67175f1291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fdda0-5dc4-485e-bba7-f823408f3d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b3fc568-6601-491a-aef8-80b5de73be0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bdb189-ca16-407d-80e6-67175f12913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9f7cc4d-8990-4dae-b3b4-1f6b4749ad61}" ma:internalName="TaxCatchAll" ma:showField="CatchAllData" ma:web="23bdb189-ca16-407d-80e6-67175f12913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bdb189-ca16-407d-80e6-67175f129138" xsi:nil="true"/>
    <lcf76f155ced4ddcb4097134ff3c332f xmlns="c3efdda0-5dc4-485e-bba7-f823408f3d9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8491643-2C49-499F-A8B2-857837C6C372}">
  <ds:schemaRefs>
    <ds:schemaRef ds:uri="http://schemas.microsoft.com/sharepoint/v3/contenttype/forms"/>
  </ds:schemaRefs>
</ds:datastoreItem>
</file>

<file path=customXml/itemProps2.xml><?xml version="1.0" encoding="utf-8"?>
<ds:datastoreItem xmlns:ds="http://schemas.openxmlformats.org/officeDocument/2006/customXml" ds:itemID="{A215C319-FE18-43B9-A017-01B89441BBCF}">
  <ds:schemaRefs>
    <ds:schemaRef ds:uri="23bdb189-ca16-407d-80e6-67175f129138"/>
    <ds:schemaRef ds:uri="c3efdda0-5dc4-485e-bba7-f823408f3d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FC4282C-63C6-4328-B323-C25FCA53686D}">
  <ds:schemaRefs>
    <ds:schemaRef ds:uri="23bdb189-ca16-407d-80e6-67175f129138"/>
    <ds:schemaRef ds:uri="c3efdda0-5dc4-485e-bba7-f823408f3d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29</Slides>
  <Notes>28</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Responsible use of AI</vt:lpstr>
      <vt:lpstr>Tools you need</vt:lpstr>
      <vt:lpstr>Format of the session</vt:lpstr>
      <vt:lpstr>1. School &amp; JCQ policies</vt:lpstr>
      <vt:lpstr>PowerPoint Presentation</vt:lpstr>
      <vt:lpstr>PowerPoint Presentation</vt:lpstr>
      <vt:lpstr>PowerPoint Presentation</vt:lpstr>
      <vt:lpstr>PowerPoint Presentation</vt:lpstr>
      <vt:lpstr>PowerPoint Presentation</vt:lpstr>
      <vt:lpstr>2. Student use of AI</vt:lpstr>
      <vt:lpstr>PowerPoint Presentation</vt:lpstr>
      <vt:lpstr>PowerPoint Presentation</vt:lpstr>
      <vt:lpstr>PowerPoint Presentation</vt:lpstr>
      <vt:lpstr>PowerPoint Presentation</vt:lpstr>
      <vt:lpstr>Academic integrity and the golden rules</vt:lpstr>
      <vt:lpstr>PowerPoint Presentation</vt:lpstr>
      <vt:lpstr>3. Staff use of AI</vt:lpstr>
      <vt:lpstr>PowerPoint Presentation</vt:lpstr>
      <vt:lpstr>PowerPoint Presentation</vt:lpstr>
      <vt:lpstr>PowerPoint Presentation</vt:lpstr>
      <vt:lpstr>PowerPoint Presentation</vt:lpstr>
      <vt:lpstr>PowerPoint Presentation</vt:lpstr>
      <vt:lpstr>Academic integrity and the golden rules</vt:lpstr>
      <vt:lpstr>PowerPoint Presentation</vt:lpstr>
      <vt:lpstr>4. Further resources and training</vt:lpstr>
      <vt:lpstr>AI student training</vt:lpstr>
      <vt:lpstr>Keeping up to date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cp:revision>
  <dcterms:created xsi:type="dcterms:W3CDTF">2024-11-02T17:16:18Z</dcterms:created>
  <dcterms:modified xsi:type="dcterms:W3CDTF">2024-11-12T16:41:34Z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0x0101005C1FF1AF04C1D142BF90305BBFC8E194</vt:lpwstr>
  </property>
  <property fmtid="{D5CDD505-2E9C-101B-9397-08002B2CF9AE}" pid="3" name="MediaServiceImageTags">
    <vt:lpwstr/>
  </property>
</Properties>
</file>