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  <p:sldMasterId id="2147483770" r:id="rId11"/>
    <p:sldMasterId id="2147483782" r:id="rId12"/>
    <p:sldMasterId id="2147483794" r:id="rId13"/>
    <p:sldMasterId id="2147483806" r:id="rId14"/>
    <p:sldMasterId id="2147483648" r:id="rId15"/>
  </p:sldMasterIdLst>
  <p:notesMasterIdLst>
    <p:notesMasterId r:id="rId27"/>
  </p:notesMasterIdLst>
  <p:sldIdLst>
    <p:sldId id="518" r:id="rId16"/>
    <p:sldId id="836" r:id="rId17"/>
    <p:sldId id="779" r:id="rId18"/>
    <p:sldId id="838" r:id="rId19"/>
    <p:sldId id="839" r:id="rId20"/>
    <p:sldId id="841" r:id="rId21"/>
    <p:sldId id="843" r:id="rId22"/>
    <p:sldId id="842" r:id="rId23"/>
    <p:sldId id="818" r:id="rId24"/>
    <p:sldId id="819" r:id="rId25"/>
    <p:sldId id="840" r:id="rId26"/>
  </p:sldIdLst>
  <p:sldSz cx="12192000" cy="6858000"/>
  <p:notesSz cx="6815138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D76D00-5301-4683-9134-BBB3FC77BA8F}">
          <p14:sldIdLst>
            <p14:sldId id="518"/>
            <p14:sldId id="836"/>
            <p14:sldId id="779"/>
            <p14:sldId id="838"/>
            <p14:sldId id="839"/>
            <p14:sldId id="841"/>
            <p14:sldId id="843"/>
            <p14:sldId id="842"/>
            <p14:sldId id="818"/>
            <p14:sldId id="819"/>
            <p14:sldId id="8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051"/>
    <a:srgbClr val="E64F4F"/>
    <a:srgbClr val="FFFF80"/>
    <a:srgbClr val="AA1124"/>
    <a:srgbClr val="FFFFFF"/>
    <a:srgbClr val="000000"/>
    <a:srgbClr val="FFFF00"/>
    <a:srgbClr val="009FE3"/>
    <a:srgbClr val="FBFAFA"/>
    <a:srgbClr val="EC619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 autoAdjust="0"/>
    <p:restoredTop sz="81690" autoAdjust="0"/>
  </p:normalViewPr>
  <p:slideViewPr>
    <p:cSldViewPr snapToGrid="0">
      <p:cViewPr varScale="1">
        <p:scale>
          <a:sx n="100" d="100"/>
          <a:sy n="100" d="100"/>
        </p:scale>
        <p:origin x="1168" y="160"/>
      </p:cViewPr>
      <p:guideLst>
        <p:guide orient="horz" pos="2160"/>
        <p:guide pos="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yl Toerien" userId="439c5223-69ea-48cc-92a0-03e28903f432" providerId="ADAL" clId="{036D6074-036B-48E8-92C3-245A54564371}"/>
    <pc:docChg chg="custSel modSld">
      <pc:chgData name="Darryl Toerien" userId="439c5223-69ea-48cc-92a0-03e28903f432" providerId="ADAL" clId="{036D6074-036B-48E8-92C3-245A54564371}" dt="2024-10-18T11:51:39.946" v="615" actId="20577"/>
      <pc:docMkLst>
        <pc:docMk/>
      </pc:docMkLst>
      <pc:sldChg chg="modSp mod">
        <pc:chgData name="Darryl Toerien" userId="439c5223-69ea-48cc-92a0-03e28903f432" providerId="ADAL" clId="{036D6074-036B-48E8-92C3-245A54564371}" dt="2024-10-18T11:27:49.301" v="490" actId="20577"/>
        <pc:sldMkLst>
          <pc:docMk/>
          <pc:sldMk cId="4000606837" sldId="518"/>
        </pc:sldMkLst>
        <pc:spChg chg="mod">
          <ac:chgData name="Darryl Toerien" userId="439c5223-69ea-48cc-92a0-03e28903f432" providerId="ADAL" clId="{036D6074-036B-48E8-92C3-245A54564371}" dt="2024-10-18T11:27:49.301" v="490" actId="20577"/>
          <ac:spMkLst>
            <pc:docMk/>
            <pc:sldMk cId="4000606837" sldId="518"/>
            <ac:spMk id="2" creationId="{A14EF66A-6B20-4B48-9EA7-A16AF52BA20C}"/>
          </ac:spMkLst>
        </pc:spChg>
        <pc:spChg chg="mod">
          <ac:chgData name="Darryl Toerien" userId="439c5223-69ea-48cc-92a0-03e28903f432" providerId="ADAL" clId="{036D6074-036B-48E8-92C3-245A54564371}" dt="2024-10-17T13:29:21.398" v="83" actId="20577"/>
          <ac:spMkLst>
            <pc:docMk/>
            <pc:sldMk cId="4000606837" sldId="518"/>
            <ac:spMk id="4" creationId="{1D1589A7-651B-4DB6-8958-7FE68FAEA4E0}"/>
          </ac:spMkLst>
        </pc:spChg>
      </pc:sldChg>
      <pc:sldChg chg="modSp mod">
        <pc:chgData name="Darryl Toerien" userId="439c5223-69ea-48cc-92a0-03e28903f432" providerId="ADAL" clId="{036D6074-036B-48E8-92C3-245A54564371}" dt="2024-10-18T11:28:17.675" v="511" actId="20577"/>
        <pc:sldMkLst>
          <pc:docMk/>
          <pc:sldMk cId="2891545967" sldId="779"/>
        </pc:sldMkLst>
        <pc:spChg chg="mod">
          <ac:chgData name="Darryl Toerien" userId="439c5223-69ea-48cc-92a0-03e28903f432" providerId="ADAL" clId="{036D6074-036B-48E8-92C3-245A54564371}" dt="2024-10-18T11:28:17.675" v="511" actId="20577"/>
          <ac:spMkLst>
            <pc:docMk/>
            <pc:sldMk cId="2891545967" sldId="779"/>
            <ac:spMk id="4" creationId="{C9F0E2ED-9BBD-4C87-A6E4-627DD9C9D42F}"/>
          </ac:spMkLst>
        </pc:spChg>
      </pc:sldChg>
      <pc:sldChg chg="modNotesTx">
        <pc:chgData name="Darryl Toerien" userId="439c5223-69ea-48cc-92a0-03e28903f432" providerId="ADAL" clId="{036D6074-036B-48E8-92C3-245A54564371}" dt="2024-10-18T11:51:39.946" v="615" actId="20577"/>
        <pc:sldMkLst>
          <pc:docMk/>
          <pc:sldMk cId="253801227" sldId="836"/>
        </pc:sldMkLst>
      </pc:sldChg>
      <pc:sldChg chg="modSp mod modNotesTx">
        <pc:chgData name="Darryl Toerien" userId="439c5223-69ea-48cc-92a0-03e28903f432" providerId="ADAL" clId="{036D6074-036B-48E8-92C3-245A54564371}" dt="2024-10-18T11:29:12.912" v="574" actId="20577"/>
        <pc:sldMkLst>
          <pc:docMk/>
          <pc:sldMk cId="3680466840" sldId="838"/>
        </pc:sldMkLst>
        <pc:spChg chg="mod">
          <ac:chgData name="Darryl Toerien" userId="439c5223-69ea-48cc-92a0-03e28903f432" providerId="ADAL" clId="{036D6074-036B-48E8-92C3-245A54564371}" dt="2024-10-17T13:32:04.816" v="89" actId="20577"/>
          <ac:spMkLst>
            <pc:docMk/>
            <pc:sldMk cId="3680466840" sldId="838"/>
            <ac:spMk id="2" creationId="{3565B33C-D7B7-4CAA-8164-CD8EF837BB6A}"/>
          </ac:spMkLst>
        </pc:spChg>
      </pc:sldChg>
      <pc:sldChg chg="modSp mod">
        <pc:chgData name="Darryl Toerien" userId="439c5223-69ea-48cc-92a0-03e28903f432" providerId="ADAL" clId="{036D6074-036B-48E8-92C3-245A54564371}" dt="2024-10-18T11:30:38.283" v="575" actId="20577"/>
        <pc:sldMkLst>
          <pc:docMk/>
          <pc:sldMk cId="3015687134" sldId="840"/>
        </pc:sldMkLst>
        <pc:spChg chg="mod">
          <ac:chgData name="Darryl Toerien" userId="439c5223-69ea-48cc-92a0-03e28903f432" providerId="ADAL" clId="{036D6074-036B-48E8-92C3-245A54564371}" dt="2024-10-18T11:30:38.283" v="575" actId="20577"/>
          <ac:spMkLst>
            <pc:docMk/>
            <pc:sldMk cId="3015687134" sldId="840"/>
            <ac:spMk id="4" creationId="{C9F0E2ED-9BBD-4C87-A6E4-627DD9C9D42F}"/>
          </ac:spMkLst>
        </pc:spChg>
      </pc:sldChg>
    </pc:docChg>
  </pc:docChgLst>
  <pc:docChgLst>
    <pc:chgData name="Darryl Toerien" userId="439c5223-69ea-48cc-92a0-03e28903f432" providerId="ADAL" clId="{51EC4DF2-F998-BC42-9662-CBEB730DC772}"/>
    <pc:docChg chg="modSld">
      <pc:chgData name="Darryl Toerien" userId="439c5223-69ea-48cc-92a0-03e28903f432" providerId="ADAL" clId="{51EC4DF2-F998-BC42-9662-CBEB730DC772}" dt="2024-10-22T07:25:02.666" v="4" actId="255"/>
      <pc:docMkLst>
        <pc:docMk/>
      </pc:docMkLst>
      <pc:sldChg chg="modNotesTx">
        <pc:chgData name="Darryl Toerien" userId="439c5223-69ea-48cc-92a0-03e28903f432" providerId="ADAL" clId="{51EC4DF2-F998-BC42-9662-CBEB730DC772}" dt="2024-10-22T07:23:58.817" v="2" actId="2711"/>
        <pc:sldMkLst>
          <pc:docMk/>
          <pc:sldMk cId="2891545967" sldId="779"/>
        </pc:sldMkLst>
      </pc:sldChg>
      <pc:sldChg chg="modNotesTx">
        <pc:chgData name="Darryl Toerien" userId="439c5223-69ea-48cc-92a0-03e28903f432" providerId="ADAL" clId="{51EC4DF2-F998-BC42-9662-CBEB730DC772}" dt="2024-10-22T07:25:02.666" v="4" actId="255"/>
        <pc:sldMkLst>
          <pc:docMk/>
          <pc:sldMk cId="2599689951" sldId="8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9092"/>
          </a:xfrm>
          <a:prstGeom prst="rect">
            <a:avLst/>
          </a:prstGeom>
        </p:spPr>
        <p:txBody>
          <a:bodyPr vert="horz" lIns="91632" tIns="45816" rIns="91632" bIns="458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6" y="0"/>
            <a:ext cx="2953226" cy="499092"/>
          </a:xfrm>
          <a:prstGeom prst="rect">
            <a:avLst/>
          </a:prstGeom>
        </p:spPr>
        <p:txBody>
          <a:bodyPr vert="horz" lIns="91632" tIns="45816" rIns="91632" bIns="45816" rtlCol="0"/>
          <a:lstStyle>
            <a:lvl1pPr algn="r">
              <a:defRPr sz="1200"/>
            </a:lvl1pPr>
          </a:lstStyle>
          <a:p>
            <a:fld id="{5996718C-A1D8-4550-8AE3-299613AF9E48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70588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2" tIns="45816" rIns="91632" bIns="458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632" tIns="45816" rIns="91632" bIns="458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53226" cy="499091"/>
          </a:xfrm>
          <a:prstGeom prst="rect">
            <a:avLst/>
          </a:prstGeom>
        </p:spPr>
        <p:txBody>
          <a:bodyPr vert="horz" lIns="91632" tIns="45816" rIns="91632" bIns="458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6" y="9448185"/>
            <a:ext cx="2953226" cy="499091"/>
          </a:xfrm>
          <a:prstGeom prst="rect">
            <a:avLst/>
          </a:prstGeom>
        </p:spPr>
        <p:txBody>
          <a:bodyPr vert="horz" lIns="91632" tIns="45816" rIns="91632" bIns="45816" rtlCol="0" anchor="b"/>
          <a:lstStyle>
            <a:lvl1pPr algn="r">
              <a:defRPr sz="1200"/>
            </a:lvl1pPr>
          </a:lstStyle>
          <a:p>
            <a:fld id="{EED85C98-1F69-48FE-9C11-EFF7DB6E8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3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akinsteme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eakin.edu.au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0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Pierce’s rule of reason and its corollary capture the essence of a liberal education.</a:t>
            </a:r>
          </a:p>
          <a:p>
            <a:endParaRPr lang="en-GB" dirty="0"/>
          </a:p>
          <a:p>
            <a:r>
              <a:rPr lang="en-GB" dirty="0"/>
              <a:t>Michael Young almost 70 years later: “[recalling Lev Vygotsky] … </a:t>
            </a:r>
            <a:r>
              <a:rPr lang="en-GB" dirty="0">
                <a:solidFill>
                  <a:srgbClr val="E85051"/>
                </a:solidFill>
              </a:rPr>
              <a:t>acquiring knowledge in school has to be the voluntary act of a learner</a:t>
            </a:r>
            <a:r>
              <a:rPr lang="en-GB" dirty="0"/>
              <a:t>. You can’t actually teach anybody anything; they have to learn it. You can help them, but they’ve got to have that desire to know.” </a:t>
            </a:r>
            <a:r>
              <a:rPr lang="en-GB" sz="1200" dirty="0"/>
              <a:t>Young, M. (2022, September 21). What we’ve got wrong about knowledge &amp; curriculum. (G. </a:t>
            </a:r>
            <a:r>
              <a:rPr lang="en-GB" sz="1200" dirty="0" err="1"/>
              <a:t>Duoblys</a:t>
            </a:r>
            <a:r>
              <a:rPr lang="en-GB" sz="1200" dirty="0"/>
              <a:t>, Interviewer) </a:t>
            </a:r>
            <a:r>
              <a:rPr lang="en-GB" sz="1200" i="1" dirty="0" err="1"/>
              <a:t>Tes</a:t>
            </a:r>
            <a:r>
              <a:rPr lang="en-GB" sz="1200" i="1" dirty="0"/>
              <a:t> Magazine</a:t>
            </a:r>
            <a:r>
              <a:rPr lang="en-GB" sz="1200" dirty="0"/>
              <a:t>.</a:t>
            </a:r>
          </a:p>
          <a:p>
            <a:endParaRPr lang="en-GB" sz="1200" dirty="0"/>
          </a:p>
          <a:p>
            <a:r>
              <a:rPr lang="en-GB" dirty="0"/>
              <a:t>The question, then, is how does what we do in the classroom stimulate in our students, as Maritain puts it, </a:t>
            </a:r>
            <a:r>
              <a:rPr lang="en-GB" sz="1200" b="1" dirty="0"/>
              <a:t>a searching effort of the mind, a [burning desire] to know</a:t>
            </a:r>
            <a:r>
              <a:rPr lang="en-GB" sz="1200" b="0" dirty="0"/>
              <a:t> such that the students engage themselves wholly </a:t>
            </a:r>
            <a:r>
              <a:rPr lang="en-GB" sz="1200" b="1" dirty="0"/>
              <a:t>in the grasping of what [their lessons] supposedly convey to them</a:t>
            </a:r>
            <a:r>
              <a:rPr lang="en-GB" sz="1200" dirty="0"/>
              <a:t>. Maritain, 1962, pp. 57-58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0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E85051"/>
                </a:solidFill>
                <a:latin typeface="+mn-lt"/>
              </a:rPr>
              <a:t>Michael Young: “The curriculum is</a:t>
            </a:r>
            <a:r>
              <a:rPr lang="en-GB" sz="1200" dirty="0">
                <a:latin typeface="+mn-lt"/>
              </a:rPr>
              <a:t> not just a body of knowledge; it’s </a:t>
            </a:r>
            <a:r>
              <a:rPr lang="en-GB" sz="1200" dirty="0">
                <a:solidFill>
                  <a:srgbClr val="E85051"/>
                </a:solidFill>
                <a:latin typeface="+mn-lt"/>
              </a:rPr>
              <a:t>a group of communities we must encourage our students to join.” </a:t>
            </a:r>
            <a:r>
              <a:rPr lang="en-GB" sz="1200" dirty="0">
                <a:latin typeface="+mn-lt"/>
              </a:rPr>
              <a:t>Young, M. (2022, September 21). What we’ve got wrong about knowledge &amp; curriculum. (G. </a:t>
            </a:r>
            <a:r>
              <a:rPr lang="en-GB" sz="1200" dirty="0" err="1">
                <a:latin typeface="+mn-lt"/>
              </a:rPr>
              <a:t>Duoblys</a:t>
            </a:r>
            <a:r>
              <a:rPr lang="en-GB" sz="1200" dirty="0">
                <a:latin typeface="+mn-lt"/>
              </a:rPr>
              <a:t>, Interviewer) </a:t>
            </a:r>
            <a:r>
              <a:rPr lang="en-GB" sz="1200" i="1" dirty="0" err="1">
                <a:latin typeface="+mn-lt"/>
              </a:rPr>
              <a:t>Tes</a:t>
            </a:r>
            <a:r>
              <a:rPr lang="en-GB" sz="1200" i="1" dirty="0">
                <a:latin typeface="+mn-lt"/>
              </a:rPr>
              <a:t> Magazine</a:t>
            </a:r>
            <a:r>
              <a:rPr lang="en-GB" sz="1200" dirty="0">
                <a:latin typeface="+mn-lt"/>
              </a:rPr>
              <a:t>.</a:t>
            </a:r>
          </a:p>
          <a:p>
            <a:endParaRPr lang="en-GB" sz="1200" dirty="0">
              <a:latin typeface="+mn-lt"/>
            </a:endParaRPr>
          </a:p>
          <a:p>
            <a:r>
              <a:rPr lang="en-GB" sz="1200" dirty="0">
                <a:latin typeface="+mn-lt"/>
              </a:rPr>
              <a:t>Blanchelande is at the centre of a growing collection of tools with which to build communities of interdisciplinary knowledge. Why interdisciplinary - “</a:t>
            </a:r>
            <a:r>
              <a:rPr lang="en-GB" sz="1200" dirty="0">
                <a:effectLst/>
                <a:latin typeface="+mn-lt"/>
              </a:rPr>
              <a:t>The solution which I am urging, is to eradicate the fatal disconnection of subjects which kills the vitality of the modern curriculum. </a:t>
            </a:r>
            <a:r>
              <a:rPr lang="en-GB" sz="1200" b="1" dirty="0">
                <a:effectLst/>
                <a:latin typeface="+mn-lt"/>
              </a:rPr>
              <a:t>There is only one subject-matter for education, and that is life in all its manifestations</a:t>
            </a:r>
            <a:r>
              <a:rPr lang="en-GB" sz="1200" b="0" dirty="0">
                <a:effectLst/>
                <a:latin typeface="+mn-lt"/>
              </a:rPr>
              <a:t>.</a:t>
            </a:r>
            <a:r>
              <a:rPr lang="en-GB" sz="1200" dirty="0">
                <a:effectLst/>
                <a:latin typeface="+mn-lt"/>
              </a:rPr>
              <a:t>” (Whitehead, 1929, p. 10).</a:t>
            </a:r>
            <a:endParaRPr lang="en-GB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0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/>
              <a:t>Heroic Inquiry is based on FOSIL, using iconography of Hero’s Journey.</a:t>
            </a:r>
          </a:p>
          <a:p>
            <a:endParaRPr lang="en-GB" i="0" dirty="0"/>
          </a:p>
          <a:p>
            <a:r>
              <a:rPr lang="en-GB" i="0" dirty="0"/>
              <a:t>In school, this inquiry stance, process and framework of skills is directed toward acquiring disciplinary knowledge in an interdisciplinary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09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However, inquiry has engaged and empowered inquirers as it end and [</a:t>
            </a:r>
            <a:r>
              <a:rPr lang="en-GB" i="0" dirty="0" err="1"/>
              <a:t>th</a:t>
            </a:r>
            <a:r>
              <a:rPr lang="en-GB" i="0" dirty="0"/>
              <a:t>]is the systematic and progressive means to this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3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Michael Young: “If you haven’t encouraged students to engage in </a:t>
            </a:r>
            <a:r>
              <a:rPr lang="en-GB" dirty="0">
                <a:solidFill>
                  <a:srgbClr val="E85051"/>
                </a:solidFill>
              </a:rPr>
              <a:t>the process of acquiring knowledge</a:t>
            </a:r>
            <a:r>
              <a:rPr lang="en-GB" dirty="0"/>
              <a:t>, which is a very difficult process, then all you get is memorisation and reproduction in tests.” </a:t>
            </a:r>
            <a:r>
              <a:rPr lang="en-GB" sz="1200" dirty="0"/>
              <a:t>Young, M. (2022, September 21). What we’ve got wrong about knowledge &amp; curriculum. (G. </a:t>
            </a:r>
            <a:r>
              <a:rPr lang="en-GB" sz="1200" dirty="0" err="1"/>
              <a:t>Duoblys</a:t>
            </a:r>
            <a:r>
              <a:rPr lang="en-GB" sz="1200" dirty="0"/>
              <a:t>, Interviewer) </a:t>
            </a:r>
            <a:r>
              <a:rPr lang="en-GB" sz="1200" i="1" dirty="0" err="1"/>
              <a:t>Tes</a:t>
            </a:r>
            <a:r>
              <a:rPr lang="en-GB" sz="1200" i="1" dirty="0"/>
              <a:t> Magazine</a:t>
            </a:r>
            <a:r>
              <a:rPr lang="en-GB" sz="120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1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9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07000"/>
              </a:lnSpc>
            </a:pPr>
            <a:r>
              <a:rPr lang="en-GB" sz="1200" b="1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Russell </a:t>
            </a:r>
            <a:r>
              <a:rPr lang="en-GB" sz="1200" b="1" kern="0" dirty="0" err="1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Tytler</a:t>
            </a:r>
            <a:r>
              <a:rPr lang="en-GB" sz="1200" b="1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b="0" kern="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| </a:t>
            </a:r>
            <a:r>
              <a:rPr lang="en-GB" sz="1200" b="0" kern="0" dirty="0">
                <a:effectLst/>
                <a:latin typeface="+mn-lt"/>
                <a:ea typeface="Times New Roman" panose="02020603050405020304" pitchFamily="18" charset="0"/>
              </a:rPr>
              <a:t>Chair of Science Education | </a:t>
            </a:r>
            <a:r>
              <a:rPr lang="en-GB" sz="1200" u="sng" kern="0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Science Technology Engineering Mathematics and Environmental Education Research Group</a:t>
            </a:r>
            <a:r>
              <a:rPr lang="en-GB" sz="1200" kern="0" dirty="0">
                <a:effectLst/>
                <a:latin typeface="+mn-lt"/>
                <a:ea typeface="Times New Roman" panose="02020603050405020304" pitchFamily="18" charset="0"/>
              </a:rPr>
              <a:t> (2015?-current) | </a:t>
            </a:r>
            <a:r>
              <a:rPr lang="en-GB" sz="1200" u="sng" kern="0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Deakin University</a:t>
            </a:r>
            <a:r>
              <a:rPr lang="en-GB" sz="1200" b="0" dirty="0">
                <a:latin typeface="+mn-lt"/>
                <a:cs typeface="Calibri"/>
              </a:rPr>
              <a:t> (Victoria, Australia)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latin typeface="+mn-lt"/>
                <a:cs typeface="Calibri"/>
              </a:rPr>
              <a:t>Consistent with  </a:t>
            </a:r>
            <a:r>
              <a:rPr lang="en-GB" sz="1200" b="1" dirty="0">
                <a:latin typeface="+mn-lt"/>
                <a:cs typeface="Calibri"/>
              </a:rPr>
              <a:t>Developing Inquiring Communities in Education Project</a:t>
            </a:r>
            <a:r>
              <a:rPr lang="en-GB" sz="1200" dirty="0">
                <a:latin typeface="+mn-lt"/>
                <a:cs typeface="Calibri"/>
              </a:rPr>
              <a:t> (led by the Ontario Institute for Studies in Education at the University of Toronto, </a:t>
            </a:r>
            <a:r>
              <a:rPr lang="en-GB" sz="1200" b="1" dirty="0">
                <a:latin typeface="+mn-lt"/>
                <a:cs typeface="Calibri"/>
              </a:rPr>
              <a:t>1991-2001</a:t>
            </a:r>
            <a:r>
              <a:rPr lang="en-GB" sz="1200" dirty="0">
                <a:latin typeface="+mn-lt"/>
                <a:cs typeface="Calibri"/>
              </a:rPr>
              <a:t>) and </a:t>
            </a:r>
            <a:r>
              <a:rPr lang="en-GB" sz="1200" b="1" dirty="0">
                <a:latin typeface="+mn-lt"/>
                <a:cs typeface="Calibri"/>
              </a:rPr>
              <a:t>Galileo Educational Network</a:t>
            </a:r>
            <a:r>
              <a:rPr lang="en-GB" sz="1200" dirty="0">
                <a:latin typeface="+mn-lt"/>
                <a:cs typeface="Calibri"/>
              </a:rPr>
              <a:t> (professional learning arm of the School of Education at the University of Calgary, </a:t>
            </a:r>
            <a:r>
              <a:rPr lang="en-GB" sz="1200" b="1" dirty="0">
                <a:latin typeface="+mn-lt"/>
                <a:cs typeface="Calibri"/>
              </a:rPr>
              <a:t>1999-2022</a:t>
            </a:r>
            <a:r>
              <a:rPr lang="en-GB" sz="1200" dirty="0">
                <a:latin typeface="+mn-lt"/>
                <a:cs typeface="Calibri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dirty="0"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dirty="0">
                <a:latin typeface="+mn-lt"/>
                <a:cs typeface="Calibri"/>
              </a:rPr>
              <a:t>Not many colleagues in the UK would associate the shared features with inquiry, which is an indication of how poorly inquiry is understood in the UK.</a:t>
            </a:r>
            <a:endParaRPr lang="en-GB" sz="1200" i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6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1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537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478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453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98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445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349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570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020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528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8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252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065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973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439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511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684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592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923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76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0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000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1805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768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AA60-D5CF-1A27-5035-827037031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EC95B-EEDA-828E-A676-65FA34164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3BED1-27AE-4586-1D15-D8D8CD3B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C7C16-B054-8D1E-C716-E3FAD6C4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AC936-77F2-B266-92C7-30D6DF4E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230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6F05-A582-2D1C-18C4-AE2786E0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8F14-4FA9-A386-5C98-8C662AAB4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97FCF-934F-3B83-345A-88AFF997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E286B-0580-65A3-F14C-D9F2649D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8F2F7-AEA9-FEAA-F2EA-2B448305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76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C16F-6AA5-79C3-67A7-E89D1D6D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1A8EA-D826-1A82-A949-2259B0868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9E796-6371-C41C-F1CE-9681CE8C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D7800-47D5-325E-210F-0C63585C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7B8D9-70AD-42FF-0AC9-D7F04DB6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4958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64D9-4EE2-86BD-2DF0-80392525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E0882-9F40-5BBA-48A3-F8D4D5E01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1D2F6-1FE1-E88E-0052-6D1C4D464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A7E3D-80E2-FDA6-7DA2-ABF3AF0A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382A0-8C79-7EC6-338D-E48A4BA6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C7BAC-CAF2-F498-77B9-819D76F1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5195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D8F2-619D-A219-BF6C-C51DC064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96E6E-FD7F-11D9-57FD-E63AA0A5F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C41E5-15E5-1120-53BD-776AE33EA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3A4E3-ACA2-E2AE-1D74-3EFA79F91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DEF36-4C20-0D5F-6F8C-9DFD5CB8A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AA16E4-E4D1-90F6-197C-73706DF4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6E5D7-5CA5-70D9-E4C8-4BB4D6A6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002CD-1157-DD04-2FA3-17E837E1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27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131A-4C8B-A47F-849C-E3EC8D5E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B267A-8A2E-7DEC-8421-9353D41E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045BD-7DBB-9243-83FF-CDE7EE1B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C9BCE-ADC1-1FA8-F499-B1D1112E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166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13DE1-0B00-AC62-103A-A1B5209C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16B8E-E674-CCB1-A516-9B839DE2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522B1-15F8-33F6-92D7-988CC417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931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7881-FC91-8387-C25C-0064C74D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215CA-5425-AF89-5664-AF007A2D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A3781-8410-A3AF-5550-54CF94DE9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7B7C3-6304-5BCC-16B9-78D3EB22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775FF-84D2-0A45-A5B1-A0B756FA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E44D0-B75B-2455-7A5A-251708C9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43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7230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4DD2-3807-5BDC-760B-8A367111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09365-1FB4-0D47-6211-2D3A2CF60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112B7-6107-5A15-196D-8820EBAE7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BA90E-7562-F212-D1BB-FE33AE9A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392D1-090B-B574-6F4D-EB5EA880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404BE-B215-8F98-1C27-5506F64C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413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7849-01C9-A4F1-3086-E790150D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53EAC-AE94-8AE0-326A-F10722DE1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15134-96B6-5B64-227D-B390BC2A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C50D8-0879-2134-6AEF-F922EBDB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97883-5438-0797-ACCC-9A8A3C4B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415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DB357-0722-A600-6EC3-105DCE463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3C70D-E9CB-F03C-4ADE-6545D9120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CCF9-AC16-112B-3B27-C7EBEAA1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A5D70-8F79-E74E-1A46-6241F1B4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100B-66EB-C510-106D-593ADC96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3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1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9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64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9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84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72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87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30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77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62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72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89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69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90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9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65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24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6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65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53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9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53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51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85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3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49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68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59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73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76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32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20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980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8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4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497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35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28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91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194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62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58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92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49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2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7578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86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58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45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83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306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7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889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73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2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019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047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85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22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74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187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060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44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491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4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13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806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066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27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78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132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6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125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655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06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3812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5782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459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1620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750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8270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4055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68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10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0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953C-71B5-433F-8D82-A17F1BBBC8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08AC-52EB-4826-9CA5-349E1CCE0B7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5C78D-2DCF-2292-7C4D-23A1CB28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6CE9-78CF-7CEA-BD1E-020EE07C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53C0B-A074-C5F5-9C08-479D43619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6EB30-0975-4AEC-B87A-05CA83F4D09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B3BF-0AA9-6A5B-83F8-B19356669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9B309-3476-F061-E7D0-ED02904E9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0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DE1C6"/>
          </a:solidFill>
          <a:ln w="76200"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CC169-FF12-491C-98E7-A002FFC75635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23330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>
                <a:solidFill>
                  <a:srgbClr val="F07D00"/>
                </a:solidFill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80205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1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53F1-01B2-4564-91BE-28CAF74F6D4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23330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>
                <a:solidFill>
                  <a:srgbClr val="F07D00"/>
                </a:solidFill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326641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1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6BBB4-429D-46CE-8381-A5F24D5CC5A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23330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>
                <a:solidFill>
                  <a:srgbClr val="F07D00"/>
                </a:solidFill>
              </a:rPr>
              <a:t>CONNECT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04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DE1C6"/>
            </a:gs>
            <a:gs pos="88000">
              <a:srgbClr val="FDE1C6"/>
            </a:gs>
            <a:gs pos="100000">
              <a:srgbClr val="F07D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85F6-8495-4481-B89F-07C1A75CA6C2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5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1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64CD-C825-4164-92E9-07382117262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8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E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064C-0D0A-499D-A5D8-1F369F0AED13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7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3C1F-3D0B-44E0-9D4F-12BD2C16E71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51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371D-5538-42C7-872B-0EB7B9168DE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81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inyurl.com/2e65e64e" TargetMode="External"/><Relationship Id="rId3" Type="http://schemas.openxmlformats.org/officeDocument/2006/relationships/hyperlink" Target="https://tinyurl.com/yfsavhdy" TargetMode="External"/><Relationship Id="rId7" Type="http://schemas.openxmlformats.org/officeDocument/2006/relationships/hyperlink" Target="https://tinyurl.com/ywpvvbn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4s9wxm6w" TargetMode="External"/><Relationship Id="rId5" Type="http://schemas.openxmlformats.org/officeDocument/2006/relationships/hyperlink" Target="https://tinyurl.com/6p9a8tcs" TargetMode="External"/><Relationship Id="rId4" Type="http://schemas.openxmlformats.org/officeDocument/2006/relationships/hyperlink" Target="https://fosil.org.uk/fosil-cycl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F66A-6B20-4B48-9EA7-A16AF52B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84" y="1263989"/>
            <a:ext cx="11728831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E85051"/>
                </a:solidFill>
              </a:rPr>
              <a:t>FOSIL-based Heroic Inquiry at Blanchelande College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D1589A7-651B-4DB6-8958-7FE68FAEA4E0}"/>
              </a:ext>
            </a:extLst>
          </p:cNvPr>
          <p:cNvSpPr txBox="1">
            <a:spLocks/>
          </p:cNvSpPr>
          <p:nvPr/>
        </p:nvSpPr>
        <p:spPr>
          <a:xfrm>
            <a:off x="1393371" y="3048688"/>
            <a:ext cx="9144000" cy="21335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/>
              <a:t>Blanchelande College New Staff Induction</a:t>
            </a:r>
            <a:endParaRPr lang="en-GB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dirty="0"/>
              <a:t>18 October 2024</a:t>
            </a:r>
          </a:p>
          <a:p>
            <a:pPr marL="0" indent="0" algn="ctr">
              <a:buNone/>
            </a:pPr>
            <a:r>
              <a:rPr lang="en-GB" dirty="0"/>
              <a:t>Darryl Toerien | Jenny Toerien</a:t>
            </a:r>
            <a:endParaRPr lang="en-GB" dirty="0">
              <a:cs typeface="Calibri"/>
            </a:endParaRPr>
          </a:p>
          <a:p>
            <a:pPr marL="0" indent="0" algn="ctr">
              <a:buNone/>
            </a:pPr>
            <a:r>
              <a:rPr lang="en-GB" sz="1800" dirty="0"/>
              <a:t>toeriend@blanchelande.sch.gg | toerienj@blanchelande.sch.gg</a:t>
            </a:r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20AD73-35BE-B0DB-3F2C-34BA650D4A34}"/>
              </a:ext>
            </a:extLst>
          </p:cNvPr>
          <p:cNvGrpSpPr/>
          <p:nvPr/>
        </p:nvGrpSpPr>
        <p:grpSpPr>
          <a:xfrm>
            <a:off x="0" y="5544013"/>
            <a:ext cx="12203875" cy="1325563"/>
            <a:chOff x="11875" y="5544013"/>
            <a:chExt cx="12192000" cy="13255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42F73-318D-6BE1-536F-46B3E9EC992B}"/>
                </a:ext>
              </a:extLst>
            </p:cNvPr>
            <p:cNvSpPr/>
            <p:nvPr/>
          </p:nvSpPr>
          <p:spPr>
            <a:xfrm>
              <a:off x="11875" y="5544013"/>
              <a:ext cx="12192000" cy="1325563"/>
            </a:xfrm>
            <a:prstGeom prst="rect">
              <a:avLst/>
            </a:prstGeom>
            <a:solidFill>
              <a:srgbClr val="E6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71D5709B-C217-7721-96F4-B1C5BC0AA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90" y="5710387"/>
              <a:ext cx="839692" cy="10321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0AA1B4-AC01-1116-6FBE-A6084BBC1D30}"/>
                </a:ext>
              </a:extLst>
            </p:cNvPr>
            <p:cNvSpPr txBox="1"/>
            <p:nvPr/>
          </p:nvSpPr>
          <p:spPr>
            <a:xfrm>
              <a:off x="5777888" y="5849956"/>
              <a:ext cx="517195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800">
                  <a:solidFill>
                    <a:schemeClr val="bg1"/>
                  </a:solidFill>
                  <a:latin typeface="Perpetua" panose="02020502060401020303" pitchFamily="18" charset="0"/>
                </a:rPr>
                <a:t>Blanchelande College Libraries</a:t>
              </a:r>
            </a:p>
            <a:p>
              <a:pPr algn="r"/>
              <a:r>
                <a:rPr lang="en-GB" sz="2400" i="1">
                  <a:solidFill>
                    <a:schemeClr val="bg1"/>
                  </a:solidFill>
                  <a:latin typeface="Perpetua" panose="02020502060401020303" pitchFamily="18" charset="0"/>
                </a:rPr>
                <a:t>Enabling Heroic Inquiry</a:t>
              </a:r>
            </a:p>
          </p:txBody>
        </p:sp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DC90A5F6-FDF0-6BD3-261F-DBBB71803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69505" y="5603981"/>
              <a:ext cx="981136" cy="1206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60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2C751FB-05E6-1364-DBCF-77BCD72B7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167338"/>
            <a:ext cx="9273001" cy="65233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F5676E-B078-2665-2E0B-A2A5CB25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73" y="2463890"/>
            <a:ext cx="2610394" cy="180330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E85051"/>
                </a:solidFill>
                <a:cs typeface="Calibri Light"/>
              </a:rPr>
              <a:t>Accessing FOSIL Resources</a:t>
            </a:r>
            <a:endParaRPr lang="en-GB" dirty="0">
              <a:solidFill>
                <a:srgbClr val="E85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Resources (in order of appearance)</a:t>
            </a:r>
            <a:endParaRPr lang="en-GB" sz="1800" dirty="0">
              <a:solidFill>
                <a:srgbClr val="E8505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0E2ED-9BBD-4C87-A6E4-627DD9C9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10409"/>
          </a:xfrm>
        </p:spPr>
        <p:txBody>
          <a:bodyPr anchor="t">
            <a:normAutofit/>
          </a:bodyPr>
          <a:lstStyle/>
          <a:p>
            <a:r>
              <a:rPr lang="en-GB" dirty="0"/>
              <a:t>FOSIL-based Heroic Inquiry Cycle &lt;</a:t>
            </a:r>
            <a:r>
              <a:rPr lang="en-GB" dirty="0">
                <a:hlinkClick r:id="rId3"/>
              </a:rPr>
              <a:t>https://tinyurl.com/yfsavhdy</a:t>
            </a:r>
            <a:r>
              <a:rPr lang="en-GB" dirty="0"/>
              <a:t>&gt;</a:t>
            </a:r>
          </a:p>
          <a:p>
            <a:r>
              <a:rPr lang="en-GB" dirty="0"/>
              <a:t>FOSIL Inquiry Cycle &amp; Stage &lt;</a:t>
            </a:r>
            <a:r>
              <a:rPr lang="en-GB" dirty="0">
                <a:hlinkClick r:id="rId4"/>
              </a:rPr>
              <a:t>https://fosil.org.uk/fosil-cycle/</a:t>
            </a:r>
            <a:r>
              <a:rPr lang="en-GB" dirty="0"/>
              <a:t>&gt;</a:t>
            </a:r>
          </a:p>
          <a:p>
            <a:r>
              <a:rPr lang="en-GB" dirty="0"/>
              <a:t>FOSIL Skill Sets &amp; Framework of Skills &lt;</a:t>
            </a:r>
            <a:r>
              <a:rPr lang="en-GB" dirty="0">
                <a:hlinkClick r:id="rId5"/>
              </a:rPr>
              <a:t>https://tinyurl.com/6p9a8tcs</a:t>
            </a:r>
            <a:r>
              <a:rPr lang="en-GB" dirty="0"/>
              <a:t>&gt;</a:t>
            </a:r>
          </a:p>
          <a:p>
            <a:r>
              <a:rPr lang="en-GB" dirty="0"/>
              <a:t>Portraits and Portrait Attributes &lt;</a:t>
            </a:r>
            <a:r>
              <a:rPr lang="en-GB" dirty="0">
                <a:hlinkClick r:id="rId6"/>
              </a:rPr>
              <a:t>https://tinyurl.com/4s9wxm6w</a:t>
            </a:r>
            <a:r>
              <a:rPr lang="en-GB" dirty="0"/>
              <a:t>&gt;</a:t>
            </a:r>
          </a:p>
          <a:p>
            <a:r>
              <a:rPr lang="en-GB" dirty="0"/>
              <a:t>Blanchelande INSET on Framing the Curriculum Through Essential Questions (PPT and PDF) &lt;</a:t>
            </a:r>
            <a:r>
              <a:rPr lang="en-GB" dirty="0">
                <a:hlinkClick r:id="rId7"/>
              </a:rPr>
              <a:t>https://tinyurl.com/ywpvvbne</a:t>
            </a:r>
            <a:r>
              <a:rPr lang="en-GB" dirty="0"/>
              <a:t>&gt;</a:t>
            </a:r>
          </a:p>
          <a:p>
            <a:r>
              <a:rPr lang="en-GB" dirty="0"/>
              <a:t>Accessing FOSIL Resources &lt;</a:t>
            </a:r>
            <a:r>
              <a:rPr lang="en-GB" dirty="0">
                <a:hlinkClick r:id="rId8"/>
              </a:rPr>
              <a:t>https://tinyurl.com/2e65e64e</a:t>
            </a:r>
            <a:r>
              <a:rPr lang="en-GB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0156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>
                <a:solidFill>
                  <a:srgbClr val="E85051"/>
                </a:solidFill>
              </a:rPr>
              <a:t>Our High Calling to Inquiry</a:t>
            </a:r>
            <a:endParaRPr lang="en-GB" sz="1800">
              <a:solidFill>
                <a:srgbClr val="E8505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0E2ED-9BBD-4C87-A6E4-627DD9C9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dirty="0"/>
              <a:t>“Upon this first, and in one sense this sole, rule of reason</a:t>
            </a:r>
          </a:p>
          <a:p>
            <a:pPr marL="0" indent="0">
              <a:buNone/>
            </a:pPr>
            <a:r>
              <a:rPr lang="en-GB" dirty="0"/>
              <a:t>– that </a:t>
            </a:r>
            <a:r>
              <a:rPr lang="en-GB" dirty="0">
                <a:solidFill>
                  <a:srgbClr val="E64F4F"/>
                </a:solidFill>
              </a:rPr>
              <a:t>in order to learn you must desire to learn, and in so desiring not be satisfied with what you already incline to think</a:t>
            </a:r>
            <a:r>
              <a:rPr lang="en-GB" dirty="0"/>
              <a:t> –</a:t>
            </a:r>
          </a:p>
          <a:p>
            <a:pPr marL="0" indent="0">
              <a:buNone/>
            </a:pPr>
            <a:r>
              <a:rPr lang="en-GB" dirty="0"/>
              <a:t>there follows one corollary which itself deserves to be inscribed upon every wall of the city of philosophy: </a:t>
            </a:r>
            <a:r>
              <a:rPr lang="en-GB" dirty="0">
                <a:solidFill>
                  <a:srgbClr val="E64F4F"/>
                </a:solidFill>
              </a:rPr>
              <a:t>Do not block the way of inquiry</a:t>
            </a:r>
            <a:r>
              <a:rPr lang="en-GB" dirty="0"/>
              <a:t>.”</a:t>
            </a:r>
          </a:p>
          <a:p>
            <a:pPr marL="0" indent="0" algn="r">
              <a:buNone/>
            </a:pPr>
            <a:endParaRPr lang="en-GB" sz="2400" dirty="0"/>
          </a:p>
          <a:p>
            <a:pPr marL="0" indent="0" algn="r">
              <a:buNone/>
            </a:pPr>
            <a:r>
              <a:rPr lang="en-GB" sz="2400" dirty="0"/>
              <a:t>Charles Sanders Pierce (1955, p. 54)</a:t>
            </a:r>
          </a:p>
        </p:txBody>
      </p:sp>
    </p:spTree>
    <p:extLst>
      <p:ext uri="{BB962C8B-B14F-4D97-AF65-F5344CB8AC3E}">
        <p14:creationId xmlns:p14="http://schemas.microsoft.com/office/powerpoint/2010/main" val="2538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763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FOSIL-based Inquiry in Policy Documents</a:t>
            </a:r>
            <a:endParaRPr lang="en-GB" sz="1800" dirty="0">
              <a:solidFill>
                <a:srgbClr val="E8505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0E2ED-9BBD-4C87-A6E4-627DD9C9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826"/>
            <a:ext cx="10515600" cy="5324474"/>
          </a:xfrm>
        </p:spPr>
        <p:txBody>
          <a:bodyPr anchor="t">
            <a:normAutofit fontScale="62500" lnSpcReduction="20000"/>
          </a:bodyPr>
          <a:lstStyle/>
          <a:p>
            <a:r>
              <a:rPr lang="en-GB" dirty="0"/>
              <a:t>Curriculum Planning and Prep Policy</a:t>
            </a:r>
          </a:p>
          <a:p>
            <a:pPr lvl="1"/>
            <a:r>
              <a:rPr lang="en-GB" dirty="0"/>
              <a:t>1.2 Curriculum Design</a:t>
            </a:r>
          </a:p>
          <a:p>
            <a:pPr lvl="2"/>
            <a:r>
              <a:rPr lang="en-GB" dirty="0"/>
              <a:t>Independent Learning</a:t>
            </a:r>
          </a:p>
          <a:p>
            <a:pPr lvl="1"/>
            <a:r>
              <a:rPr lang="en-GB" dirty="0"/>
              <a:t>2.3 Content Planning</a:t>
            </a:r>
          </a:p>
          <a:p>
            <a:pPr lvl="2"/>
            <a:r>
              <a:rPr lang="fr-FR" dirty="0"/>
              <a:t>Intent </a:t>
            </a:r>
            <a:r>
              <a:rPr lang="en-GB" dirty="0"/>
              <a:t>Statement</a:t>
            </a:r>
            <a:r>
              <a:rPr lang="fr-FR" dirty="0"/>
              <a:t> &amp; </a:t>
            </a:r>
            <a:r>
              <a:rPr lang="en-GB" dirty="0"/>
              <a:t>Subject</a:t>
            </a:r>
            <a:r>
              <a:rPr lang="fr-FR" dirty="0"/>
              <a:t> Essential </a:t>
            </a:r>
            <a:r>
              <a:rPr lang="en-GB" dirty="0"/>
              <a:t>Questions</a:t>
            </a:r>
          </a:p>
          <a:p>
            <a:pPr lvl="2"/>
            <a:r>
              <a:rPr lang="en-GB" dirty="0"/>
              <a:t>Medium Term Plans (see Appendix 1)</a:t>
            </a:r>
          </a:p>
          <a:p>
            <a:pPr lvl="1"/>
            <a:r>
              <a:rPr lang="en-GB" dirty="0"/>
              <a:t>2.8 The Learning Experience</a:t>
            </a:r>
          </a:p>
          <a:p>
            <a:pPr lvl="2"/>
            <a:r>
              <a:rPr lang="en-GB" dirty="0"/>
              <a:t>FOSIL as a structure for the </a:t>
            </a:r>
            <a:r>
              <a:rPr lang="en-GB" i="1" dirty="0"/>
              <a:t>information to knowledge and understanding</a:t>
            </a:r>
            <a:r>
              <a:rPr lang="en-GB" dirty="0"/>
              <a:t> journey</a:t>
            </a:r>
          </a:p>
          <a:p>
            <a:pPr lvl="1"/>
            <a:r>
              <a:rPr lang="en-GB" dirty="0"/>
              <a:t>Appendix 1: Medium-Term Plan Front Sheet Proforma</a:t>
            </a:r>
          </a:p>
          <a:p>
            <a:pPr lvl="2"/>
            <a:r>
              <a:rPr lang="en-GB" dirty="0"/>
              <a:t>Inquiry Stance: Entry, Topical and Overarching Essential Questions</a:t>
            </a:r>
          </a:p>
          <a:p>
            <a:pPr lvl="2"/>
            <a:r>
              <a:rPr lang="en-GB" dirty="0"/>
              <a:t>Key Sources of Information [on the </a:t>
            </a:r>
            <a:r>
              <a:rPr lang="en-GB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 to knowledge and understanding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journey]</a:t>
            </a:r>
            <a:endParaRPr lang="en-GB" dirty="0"/>
          </a:p>
          <a:p>
            <a:pPr lvl="2"/>
            <a:r>
              <a:rPr lang="en-GB" dirty="0"/>
              <a:t>FOSIL Skill Set(s)</a:t>
            </a:r>
          </a:p>
          <a:p>
            <a:pPr lvl="1"/>
            <a:r>
              <a:rPr lang="en-GB" dirty="0"/>
              <a:t>Appendix 2: Individual Lesson Plan Proforma</a:t>
            </a:r>
          </a:p>
          <a:p>
            <a:pPr lvl="2"/>
            <a:r>
              <a:rPr lang="en-GB" dirty="0"/>
              <a:t>FOSIL Skill Set(s)</a:t>
            </a:r>
          </a:p>
          <a:p>
            <a:pPr lvl="2"/>
            <a:r>
              <a:rPr lang="en-GB" dirty="0"/>
              <a:t>Resources</a:t>
            </a:r>
          </a:p>
          <a:p>
            <a:r>
              <a:rPr lang="en-GB" dirty="0"/>
              <a:t>Extension Policy</a:t>
            </a:r>
          </a:p>
          <a:p>
            <a:pPr lvl="1"/>
            <a:r>
              <a:rPr lang="en-GB" dirty="0"/>
              <a:t>Provision Within the Classroom [and beyond]</a:t>
            </a:r>
          </a:p>
          <a:p>
            <a:pPr lvl="2"/>
            <a:r>
              <a:rPr lang="en-GB" dirty="0"/>
              <a:t>Extend student thinking through inquiry-based challenges, either whole-year Signature Work or subject-based</a:t>
            </a:r>
          </a:p>
          <a:p>
            <a:r>
              <a:rPr lang="en-GB" dirty="0"/>
              <a:t>Academic Integrity Policy (including Digital and MIL with reference to AI)</a:t>
            </a:r>
          </a:p>
          <a:p>
            <a:pPr lvl="1"/>
            <a:r>
              <a:rPr lang="en-GB" dirty="0"/>
              <a:t>FOSIL has academic integrity as an end is an essential means to that end</a:t>
            </a:r>
          </a:p>
          <a:p>
            <a:r>
              <a:rPr lang="en-GB" dirty="0"/>
              <a:t>Appraisal Self-evaluation Form</a:t>
            </a:r>
          </a:p>
          <a:p>
            <a:pPr lvl="1"/>
            <a:r>
              <a:rPr lang="en-GB" dirty="0"/>
              <a:t>Part 2: College Appraisal | 5. Inquiry-based learning</a:t>
            </a:r>
          </a:p>
          <a:p>
            <a:pPr lvl="2"/>
            <a:r>
              <a:rPr lang="en-GB" dirty="0"/>
              <a:t>Enabling students to practise inquiry-led learning</a:t>
            </a:r>
          </a:p>
        </p:txBody>
      </p:sp>
    </p:spTree>
    <p:extLst>
      <p:ext uri="{BB962C8B-B14F-4D97-AF65-F5344CB8AC3E}">
        <p14:creationId xmlns:p14="http://schemas.microsoft.com/office/powerpoint/2010/main" val="28915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61" y="365125"/>
            <a:ext cx="11032956" cy="1325563"/>
          </a:xfrm>
        </p:spPr>
        <p:txBody>
          <a:bodyPr/>
          <a:lstStyle/>
          <a:p>
            <a:r>
              <a:rPr lang="en-GB" dirty="0">
                <a:solidFill>
                  <a:srgbClr val="E85051"/>
                </a:solidFill>
              </a:rPr>
              <a:t>Heroic Inquiry as Stance, Process and Skills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FC4E4B-6D85-B0E8-7825-F01ACBEC3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361" y="1733396"/>
            <a:ext cx="5334002" cy="1831975"/>
          </a:xfrm>
        </p:spPr>
        <p:txBody>
          <a:bodyPr anchor="ctr"/>
          <a:lstStyle/>
          <a:p>
            <a:r>
              <a:rPr lang="en-GB" dirty="0"/>
              <a:t>Definition, plus</a:t>
            </a:r>
          </a:p>
          <a:p>
            <a:r>
              <a:rPr lang="en-GB" dirty="0"/>
              <a:t>FOSIL as instructional model, plus</a:t>
            </a:r>
          </a:p>
          <a:p>
            <a:r>
              <a:rPr lang="en-GB" dirty="0"/>
              <a:t>FOSIL as framework of skills</a:t>
            </a:r>
          </a:p>
        </p:txBody>
      </p:sp>
      <p:pic>
        <p:nvPicPr>
          <p:cNvPr id="13" name="Content Placeholder 12" descr="A diagram of a diagram of a variety of people&#10;&#10;Description automatically generated with medium confidence">
            <a:extLst>
              <a:ext uri="{FF2B5EF4-FFF2-40B4-BE49-F238E27FC236}">
                <a16:creationId xmlns:a16="http://schemas.microsoft.com/office/drawing/2014/main" id="{50C5243D-3215-681C-5862-4136984F73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7308" y="1708452"/>
            <a:ext cx="6204692" cy="4624251"/>
          </a:xfr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1B0EA50-64EE-8394-0D9E-203B7A83231D}"/>
              </a:ext>
            </a:extLst>
          </p:cNvPr>
          <p:cNvSpPr/>
          <p:nvPr/>
        </p:nvSpPr>
        <p:spPr>
          <a:xfrm>
            <a:off x="6071373" y="3720264"/>
            <a:ext cx="1270341" cy="9506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EA8AA5F-C5A7-C7AA-1EA3-C14FE212FBA0}"/>
              </a:ext>
            </a:extLst>
          </p:cNvPr>
          <p:cNvSpPr/>
          <p:nvPr/>
        </p:nvSpPr>
        <p:spPr>
          <a:xfrm>
            <a:off x="7487595" y="1948069"/>
            <a:ext cx="4455776" cy="3988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C30291-F3E4-5091-AF33-1453468D3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" b="831"/>
          <a:stretch/>
        </p:blipFill>
        <p:spPr bwMode="auto">
          <a:xfrm>
            <a:off x="326814" y="3720264"/>
            <a:ext cx="5447961" cy="2372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61D8F8FF-9BE3-C5FF-2DB5-4E857519A93C}"/>
              </a:ext>
            </a:extLst>
          </p:cNvPr>
          <p:cNvSpPr/>
          <p:nvPr/>
        </p:nvSpPr>
        <p:spPr>
          <a:xfrm>
            <a:off x="95411" y="3565371"/>
            <a:ext cx="5833335" cy="2708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46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4" grpId="0" uiExpand="1" animBg="1"/>
      <p:bldP spid="1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125"/>
            <a:ext cx="10742212" cy="1325563"/>
          </a:xfrm>
        </p:spPr>
        <p:txBody>
          <a:bodyPr/>
          <a:lstStyle/>
          <a:p>
            <a:r>
              <a:rPr lang="en-GB" dirty="0">
                <a:solidFill>
                  <a:srgbClr val="E85051"/>
                </a:solidFill>
              </a:rPr>
              <a:t>Portraits of Engaged and Empowered Inquirers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D3F96-7F40-67DC-27F7-9E7EF2AA2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807" y="1681163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/>
              <a:t>Portrait Attributes at Year 3</a:t>
            </a:r>
          </a:p>
          <a:p>
            <a:pPr algn="ctr"/>
            <a:r>
              <a:rPr lang="en-GB" dirty="0"/>
              <a:t>(also, for Years 6, 9 and 13)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D58172-C062-EC91-572B-C88ABF0C0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8413" y="1681163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/>
              <a:t>Attribute Inquiry Skills for Years 1-3</a:t>
            </a:r>
          </a:p>
          <a:p>
            <a:pPr algn="ctr"/>
            <a:r>
              <a:rPr lang="en-GB" dirty="0"/>
              <a:t>(also, for Years 4-6, 7-9 and 10-13)</a:t>
            </a:r>
          </a:p>
        </p:txBody>
      </p:sp>
      <p:pic>
        <p:nvPicPr>
          <p:cNvPr id="17" name="Content Placeholder 16" descr="A diagram of a person's head&#10;&#10;Description automatically generated">
            <a:extLst>
              <a:ext uri="{FF2B5EF4-FFF2-40B4-BE49-F238E27FC236}">
                <a16:creationId xmlns:a16="http://schemas.microsoft.com/office/drawing/2014/main" id="{C859DF4B-544E-1DA7-2281-8160527A0C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7" y="2832931"/>
            <a:ext cx="5157787" cy="3659944"/>
          </a:xfrm>
        </p:spPr>
      </p:pic>
      <p:pic>
        <p:nvPicPr>
          <p:cNvPr id="31" name="Content Placeholder 30" descr="A multicolored chart with text&#10;&#10;Description automatically generated">
            <a:extLst>
              <a:ext uri="{FF2B5EF4-FFF2-40B4-BE49-F238E27FC236}">
                <a16:creationId xmlns:a16="http://schemas.microsoft.com/office/drawing/2014/main" id="{C0A972C9-D5A8-C558-7E4E-B1C4F3B8CB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5" y="2549640"/>
            <a:ext cx="6187483" cy="4226526"/>
          </a:xfrm>
        </p:spPr>
      </p:pic>
    </p:spTree>
    <p:extLst>
      <p:ext uri="{BB962C8B-B14F-4D97-AF65-F5344CB8AC3E}">
        <p14:creationId xmlns:p14="http://schemas.microsoft.com/office/powerpoint/2010/main" val="21001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85051"/>
                </a:solidFill>
              </a:rPr>
              <a:t>Medium-Term &amp; Individual Lesson Plans</a:t>
            </a:r>
          </a:p>
        </p:txBody>
      </p:sp>
      <p:pic>
        <p:nvPicPr>
          <p:cNvPr id="10" name="Content Placeholder 9" descr="A white rectangular object with red text&#10;&#10;Description automatically generated">
            <a:extLst>
              <a:ext uri="{FF2B5EF4-FFF2-40B4-BE49-F238E27FC236}">
                <a16:creationId xmlns:a16="http://schemas.microsoft.com/office/drawing/2014/main" id="{4079540B-3DD1-3EA9-58B4-EA7D39FDA9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4" y="1690688"/>
            <a:ext cx="7577612" cy="3780491"/>
          </a:xfrm>
        </p:spPr>
      </p:pic>
      <p:pic>
        <p:nvPicPr>
          <p:cNvPr id="13" name="Content Placeholder 12" descr="A white sheet of paper with text&#10;&#10;Description automatically generated">
            <a:extLst>
              <a:ext uri="{FF2B5EF4-FFF2-40B4-BE49-F238E27FC236}">
                <a16:creationId xmlns:a16="http://schemas.microsoft.com/office/drawing/2014/main" id="{6521BABF-53B3-2C73-7E76-8A3A3DBFEA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12" y="1575017"/>
            <a:ext cx="3297934" cy="50499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CC30CA-8910-669C-338D-0B94D96F3DF8}"/>
              </a:ext>
            </a:extLst>
          </p:cNvPr>
          <p:cNvSpPr txBox="1"/>
          <p:nvPr/>
        </p:nvSpPr>
        <p:spPr>
          <a:xfrm>
            <a:off x="467554" y="5682757"/>
            <a:ext cx="757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To question means to lay open, to place in the open.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Only a person who has questions can have [real understanding].</a:t>
            </a:r>
          </a:p>
          <a:p>
            <a:pPr algn="r"/>
            <a:r>
              <a:rPr lang="en-GB" sz="1200" dirty="0">
                <a:effectLst/>
                <a:latin typeface="Calibri" panose="020F0502020204030204" pitchFamily="34" charset="0"/>
              </a:rPr>
              <a:t>Hans-Georg Gadamer, Truth and method, 1994, p. 365.</a:t>
            </a:r>
            <a:endParaRPr lang="en-GB" sz="1200" dirty="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C141D60E-9EB3-ED37-0277-3A876DC75DD7}"/>
              </a:ext>
            </a:extLst>
          </p:cNvPr>
          <p:cNvSpPr/>
          <p:nvPr/>
        </p:nvSpPr>
        <p:spPr>
          <a:xfrm>
            <a:off x="467555" y="3291840"/>
            <a:ext cx="7577612" cy="9405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9B6F157C-B408-DB66-79FC-55BD4FF7D60A}"/>
              </a:ext>
            </a:extLst>
          </p:cNvPr>
          <p:cNvSpPr/>
          <p:nvPr/>
        </p:nvSpPr>
        <p:spPr>
          <a:xfrm>
            <a:off x="4101737" y="4729428"/>
            <a:ext cx="3918859" cy="724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  <p:bldP spid="7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85051"/>
                </a:solidFill>
              </a:rPr>
              <a:t>Year 10 Psychology</a:t>
            </a:r>
          </a:p>
        </p:txBody>
      </p:sp>
      <p:pic>
        <p:nvPicPr>
          <p:cNvPr id="9" name="Content Placeholder 8" descr="A white sheet with black text&#10;&#10;Description automatically generated">
            <a:extLst>
              <a:ext uri="{FF2B5EF4-FFF2-40B4-BE49-F238E27FC236}">
                <a16:creationId xmlns:a16="http://schemas.microsoft.com/office/drawing/2014/main" id="{A26E66A3-CCD5-BE84-3AF6-3A7184FE3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1" y="1484768"/>
            <a:ext cx="10933038" cy="5133315"/>
          </a:xfrm>
        </p:spPr>
      </p:pic>
    </p:spTree>
    <p:extLst>
      <p:ext uri="{BB962C8B-B14F-4D97-AF65-F5344CB8AC3E}">
        <p14:creationId xmlns:p14="http://schemas.microsoft.com/office/powerpoint/2010/main" val="14454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85051"/>
                </a:solidFill>
              </a:rPr>
              <a:t>Quality Direct Teaching and Guided Inquiry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1ACF40B-10D8-F385-55F0-109FAB3DF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5376" y="1435667"/>
            <a:ext cx="5183188" cy="531222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Shared features</a:t>
            </a:r>
          </a:p>
          <a:p>
            <a:pPr lvl="1"/>
            <a:r>
              <a:rPr lang="en-GB" dirty="0"/>
              <a:t>deliberative structuring and framing of activities</a:t>
            </a:r>
          </a:p>
          <a:p>
            <a:pPr lvl="1"/>
            <a:r>
              <a:rPr lang="en-GB" dirty="0"/>
              <a:t>clarity of intended outcomes</a:t>
            </a:r>
          </a:p>
          <a:p>
            <a:pPr lvl="1"/>
            <a:r>
              <a:rPr lang="en-GB" dirty="0"/>
              <a:t>continuous monitoring of students’ inputs and ideas</a:t>
            </a:r>
          </a:p>
          <a:p>
            <a:pPr lvl="1"/>
            <a:r>
              <a:rPr lang="en-GB" dirty="0"/>
              <a:t>overt scaffolding through task design and targeted questioning</a:t>
            </a:r>
          </a:p>
          <a:p>
            <a:r>
              <a:rPr lang="en-GB" dirty="0"/>
              <a:t>Key differences</a:t>
            </a:r>
          </a:p>
          <a:p>
            <a:pPr lvl="1"/>
            <a:r>
              <a:rPr lang="en-GB" dirty="0"/>
              <a:t>greater trust in the generative nature of students’ ideas and the weight given to these</a:t>
            </a:r>
          </a:p>
          <a:p>
            <a:pPr lvl="1"/>
            <a:r>
              <a:rPr lang="en-GB" dirty="0"/>
              <a:t>invitation of students into the purposes of the knowledge</a:t>
            </a:r>
          </a:p>
          <a:p>
            <a:pPr lvl="1"/>
            <a:r>
              <a:rPr lang="en-GB" dirty="0"/>
              <a:t>openness to variation in student practices</a:t>
            </a:r>
          </a:p>
          <a:p>
            <a:pPr lvl="1"/>
            <a:r>
              <a:rPr lang="en-GB" dirty="0"/>
              <a:t>opportunities for imaginative projection and robust discussion leading to communal agreement on key ideas</a:t>
            </a:r>
          </a:p>
          <a:p>
            <a:pPr lvl="1"/>
            <a:r>
              <a:rPr lang="en-GB" dirty="0"/>
              <a:t>orchestration, critique and revision of students’ invented representations</a:t>
            </a:r>
          </a:p>
          <a:p>
            <a:pPr lvl="1"/>
            <a:r>
              <a:rPr lang="en-GB" dirty="0"/>
              <a:t>attention to the purposes of </a:t>
            </a:r>
            <a:r>
              <a:rPr lang="en-GB" dirty="0" err="1"/>
              <a:t>modeling</a:t>
            </a:r>
            <a:r>
              <a:rPr lang="en-GB" dirty="0"/>
              <a:t> and representational work compared to presentation of ideas as pre-packaged practice</a:t>
            </a:r>
          </a:p>
          <a:p>
            <a:r>
              <a:rPr lang="en-GB" dirty="0"/>
              <a:t>Requires</a:t>
            </a:r>
          </a:p>
          <a:p>
            <a:pPr lvl="1"/>
            <a:r>
              <a:rPr lang="en-AU" dirty="0"/>
              <a:t>significant [disciplinary] knowledge</a:t>
            </a:r>
          </a:p>
          <a:p>
            <a:pPr lvl="1"/>
            <a:r>
              <a:rPr lang="en-AU" dirty="0"/>
              <a:t>command of a pedagogy involving negotiation and refinement of student ideas, compared to ‘telling’</a:t>
            </a:r>
          </a:p>
          <a:p>
            <a:pPr lvl="1"/>
            <a:r>
              <a:rPr lang="en-AU" dirty="0"/>
              <a:t>time</a:t>
            </a:r>
            <a:endParaRPr lang="en-GB" dirty="0"/>
          </a:p>
        </p:txBody>
      </p:sp>
      <p:pic>
        <p:nvPicPr>
          <p:cNvPr id="19" name="Content Placeholder 18" descr="A white sheet with black text&#10;&#10;Description automatically generated">
            <a:extLst>
              <a:ext uri="{FF2B5EF4-FFF2-40B4-BE49-F238E27FC236}">
                <a16:creationId xmlns:a16="http://schemas.microsoft.com/office/drawing/2014/main" id="{71721356-872E-E476-AACD-5ACAC26566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690688"/>
            <a:ext cx="4642872" cy="4802187"/>
          </a:xfrm>
        </p:spPr>
      </p:pic>
    </p:spTree>
    <p:extLst>
      <p:ext uri="{BB962C8B-B14F-4D97-AF65-F5344CB8AC3E}">
        <p14:creationId xmlns:p14="http://schemas.microsoft.com/office/powerpoint/2010/main" val="25996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9D38-3588-5982-E1A5-40E9494B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85051"/>
                </a:solidFill>
                <a:cs typeface="Calibri Light"/>
              </a:rPr>
              <a:t>Accessing FOSIL Resources</a:t>
            </a:r>
            <a:endParaRPr lang="en-GB" dirty="0">
              <a:solidFill>
                <a:srgbClr val="E85051"/>
              </a:solidFill>
            </a:endParaRPr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C652C9EE-3A6F-00AC-A59F-797B4964F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1" r="31850" b="19741"/>
          <a:stretch/>
        </p:blipFill>
        <p:spPr>
          <a:xfrm>
            <a:off x="727494" y="1718290"/>
            <a:ext cx="7912196" cy="489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A2A7902-6D03-94B9-197E-27C6CD39F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75" t="58362" r="52140" b="16382"/>
          <a:stretch/>
        </p:blipFill>
        <p:spPr>
          <a:xfrm>
            <a:off x="7283570" y="3649890"/>
            <a:ext cx="4902060" cy="3203516"/>
          </a:xfrm>
          <a:prstGeom prst="rect">
            <a:avLst/>
          </a:prstGeom>
          <a:ln w="57150">
            <a:solidFill>
              <a:srgbClr val="E64F4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A8F8D4-1A80-534A-5750-0364C88C32FD}"/>
              </a:ext>
            </a:extLst>
          </p:cNvPr>
          <p:cNvCxnSpPr/>
          <p:nvPr/>
        </p:nvCxnSpPr>
        <p:spPr>
          <a:xfrm flipV="1">
            <a:off x="5308121" y="4935747"/>
            <a:ext cx="1935191" cy="1069675"/>
          </a:xfrm>
          <a:prstGeom prst="straightConnector1">
            <a:avLst/>
          </a:prstGeom>
          <a:ln w="57150">
            <a:solidFill>
              <a:srgbClr val="E64F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9443CC4-DD31-2E26-AEEE-5DF3B85DA654}"/>
              </a:ext>
            </a:extLst>
          </p:cNvPr>
          <p:cNvSpPr/>
          <p:nvPr/>
        </p:nvSpPr>
        <p:spPr>
          <a:xfrm>
            <a:off x="3861954" y="5922817"/>
            <a:ext cx="1423358" cy="330679"/>
          </a:xfrm>
          <a:prstGeom prst="rect">
            <a:avLst/>
          </a:prstGeom>
          <a:noFill/>
          <a:ln w="57150">
            <a:solidFill>
              <a:srgbClr val="E64F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10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bdb189-ca16-407d-80e6-67175f129138" xsi:nil="true"/>
    <lcf76f155ced4ddcb4097134ff3c332f xmlns="c3efdda0-5dc4-485e-bba7-f823408f3d9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FF1AF04C1D142BF90305BBFC8E194" ma:contentTypeVersion="18" ma:contentTypeDescription="Create a new document." ma:contentTypeScope="" ma:versionID="ed4a411e19a8179cd7a0ac0324a86ae3">
  <xsd:schema xmlns:xsd="http://www.w3.org/2001/XMLSchema" xmlns:xs="http://www.w3.org/2001/XMLSchema" xmlns:p="http://schemas.microsoft.com/office/2006/metadata/properties" xmlns:ns2="c3efdda0-5dc4-485e-bba7-f823408f3d96" xmlns:ns3="23bdb189-ca16-407d-80e6-67175f129138" targetNamespace="http://schemas.microsoft.com/office/2006/metadata/properties" ma:root="true" ma:fieldsID="124cb94ad53b04c04f70e42c35a11160" ns2:_="" ns3:_="">
    <xsd:import namespace="c3efdda0-5dc4-485e-bba7-f823408f3d96"/>
    <xsd:import namespace="23bdb189-ca16-407d-80e6-67175f129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fdda0-5dc4-485e-bba7-f823408f3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b3fc568-6601-491a-aef8-80b5de73be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db189-ca16-407d-80e6-67175f12913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9f7cc4d-8990-4dae-b3b4-1f6b4749ad61}" ma:internalName="TaxCatchAll" ma:showField="CatchAllData" ma:web="23bdb189-ca16-407d-80e6-67175f1291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7AC299-4861-4E6C-81B2-96D72C73B018}">
  <ds:schemaRefs>
    <ds:schemaRef ds:uri="http://www.w3.org/XML/1998/namespace"/>
    <ds:schemaRef ds:uri="http://purl.org/dc/terms/"/>
    <ds:schemaRef ds:uri="http://purl.org/dc/dcmitype/"/>
    <ds:schemaRef ds:uri="http://purl.org/dc/elements/1.1/"/>
    <ds:schemaRef ds:uri="23bdb189-ca16-407d-80e6-67175f129138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3efdda0-5dc4-485e-bba7-f823408f3d96"/>
  </ds:schemaRefs>
</ds:datastoreItem>
</file>

<file path=customXml/itemProps2.xml><?xml version="1.0" encoding="utf-8"?>
<ds:datastoreItem xmlns:ds="http://schemas.openxmlformats.org/officeDocument/2006/customXml" ds:itemID="{D0ADB6E9-710F-4AA0-BE0E-A2FBE41556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1F9C75-3FDC-414F-A1D3-36842A8948E2}">
  <ds:schemaRefs>
    <ds:schemaRef ds:uri="23bdb189-ca16-407d-80e6-67175f129138"/>
    <ds:schemaRef ds:uri="c3efdda0-5dc4-485e-bba7-f823408f3d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1173</Words>
  <Application>Microsoft Macintosh PowerPoint</Application>
  <PresentationFormat>Widescreen</PresentationFormat>
  <Paragraphs>105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Calibri</vt:lpstr>
      <vt:lpstr>Calibri Light</vt:lpstr>
      <vt:lpstr>Cavolini</vt:lpstr>
      <vt:lpstr>Perpetua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Office Theme</vt:lpstr>
      <vt:lpstr>FOSIL-based Heroic Inquiry at Blanchelande College</vt:lpstr>
      <vt:lpstr>Our High Calling to Inquiry</vt:lpstr>
      <vt:lpstr>FOSIL-based Inquiry in Policy Documents</vt:lpstr>
      <vt:lpstr>Heroic Inquiry as Stance, Process and Skills</vt:lpstr>
      <vt:lpstr>Portraits of Engaged and Empowered Inquirers</vt:lpstr>
      <vt:lpstr>Medium-Term &amp; Individual Lesson Plans</vt:lpstr>
      <vt:lpstr>Year 10 Psychology</vt:lpstr>
      <vt:lpstr>Quality Direct Teaching and Guided Inquiry</vt:lpstr>
      <vt:lpstr>Accessing FOSIL Resources</vt:lpstr>
      <vt:lpstr>Accessing FOSIL Resources</vt:lpstr>
      <vt:lpstr>Resources (in order of appearance)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Toerien</dc:creator>
  <cp:lastModifiedBy>Darryl Toerien</cp:lastModifiedBy>
  <cp:revision>3</cp:revision>
  <cp:lastPrinted>2023-11-14T14:04:25Z</cp:lastPrinted>
  <dcterms:created xsi:type="dcterms:W3CDTF">2013-07-15T20:26:40Z</dcterms:created>
  <dcterms:modified xsi:type="dcterms:W3CDTF">2024-10-22T07:25:09Z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0x0101005C1FF1AF04C1D142BF90305BBFC8E194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