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885" r:id="rId2"/>
    <p:sldId id="890" r:id="rId3"/>
    <p:sldId id="263" r:id="rId4"/>
    <p:sldId id="884" r:id="rId5"/>
    <p:sldId id="881" r:id="rId6"/>
    <p:sldId id="882" r:id="rId7"/>
    <p:sldId id="887" r:id="rId8"/>
    <p:sldId id="888" r:id="rId9"/>
    <p:sldId id="889" r:id="rId1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DE6"/>
    <a:srgbClr val="87D6F5"/>
    <a:srgbClr val="AD172B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B29ECC-40FC-4404-91A9-4AE506C9AF54}" v="1" dt="2025-02-10T10:24:03.7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62"/>
    <p:restoredTop sz="92615" autoAdjust="0"/>
  </p:normalViewPr>
  <p:slideViewPr>
    <p:cSldViewPr snapToGrid="0">
      <p:cViewPr varScale="1">
        <p:scale>
          <a:sx n="102" d="100"/>
          <a:sy n="102" d="100"/>
        </p:scale>
        <p:origin x="13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ryl Toerien" userId="b9452fe840bffce9" providerId="LiveId" clId="{94B709E7-0D38-E945-A467-12D0D6619183}"/>
    <pc:docChg chg="undo custSel modSld">
      <pc:chgData name="Darryl Toerien" userId="b9452fe840bffce9" providerId="LiveId" clId="{94B709E7-0D38-E945-A467-12D0D6619183}" dt="2025-02-09T06:42:27.032" v="4" actId="1076"/>
      <pc:docMkLst>
        <pc:docMk/>
      </pc:docMkLst>
      <pc:sldChg chg="modSp">
        <pc:chgData name="Darryl Toerien" userId="b9452fe840bffce9" providerId="LiveId" clId="{94B709E7-0D38-E945-A467-12D0D6619183}" dt="2025-02-09T06:42:27.032" v="4" actId="1076"/>
        <pc:sldMkLst>
          <pc:docMk/>
          <pc:sldMk cId="1950124221" sldId="885"/>
        </pc:sldMkLst>
        <pc:spChg chg="mod">
          <ac:chgData name="Darryl Toerien" userId="b9452fe840bffce9" providerId="LiveId" clId="{94B709E7-0D38-E945-A467-12D0D6619183}" dt="2025-02-09T06:42:27.032" v="4" actId="1076"/>
          <ac:spMkLst>
            <pc:docMk/>
            <pc:sldMk cId="1950124221" sldId="885"/>
            <ac:spMk id="17" creationId="{7B91028D-4BFF-7111-9CE5-619E389302B4}"/>
          </ac:spMkLst>
        </pc:spChg>
      </pc:sldChg>
    </pc:docChg>
  </pc:docChgLst>
  <pc:docChgLst>
    <pc:chgData name="Darryl Toerien" userId="b9452fe840bffce9" providerId="LiveId" clId="{54B29ECC-40FC-4404-91A9-4AE506C9AF54}"/>
    <pc:docChg chg="undo redo custSel delSld modSld sldOrd">
      <pc:chgData name="Darryl Toerien" userId="b9452fe840bffce9" providerId="LiveId" clId="{54B29ECC-40FC-4404-91A9-4AE506C9AF54}" dt="2025-02-10T09:45:30.398" v="209" actId="1076"/>
      <pc:docMkLst>
        <pc:docMk/>
      </pc:docMkLst>
      <pc:sldChg chg="del">
        <pc:chgData name="Darryl Toerien" userId="b9452fe840bffce9" providerId="LiveId" clId="{54B29ECC-40FC-4404-91A9-4AE506C9AF54}" dt="2025-02-10T09:42:25.813" v="207" actId="47"/>
        <pc:sldMkLst>
          <pc:docMk/>
          <pc:sldMk cId="3356892542" sldId="256"/>
        </pc:sldMkLst>
      </pc:sldChg>
      <pc:sldChg chg="del">
        <pc:chgData name="Darryl Toerien" userId="b9452fe840bffce9" providerId="LiveId" clId="{54B29ECC-40FC-4404-91A9-4AE506C9AF54}" dt="2025-02-10T09:42:25.813" v="207" actId="47"/>
        <pc:sldMkLst>
          <pc:docMk/>
          <pc:sldMk cId="3277315600" sldId="257"/>
        </pc:sldMkLst>
      </pc:sldChg>
      <pc:sldChg chg="del">
        <pc:chgData name="Darryl Toerien" userId="b9452fe840bffce9" providerId="LiveId" clId="{54B29ECC-40FC-4404-91A9-4AE506C9AF54}" dt="2025-02-10T09:42:25.813" v="207" actId="47"/>
        <pc:sldMkLst>
          <pc:docMk/>
          <pc:sldMk cId="4210376066" sldId="258"/>
        </pc:sldMkLst>
      </pc:sldChg>
      <pc:sldChg chg="del">
        <pc:chgData name="Darryl Toerien" userId="b9452fe840bffce9" providerId="LiveId" clId="{54B29ECC-40FC-4404-91A9-4AE506C9AF54}" dt="2025-02-10T09:42:25.813" v="207" actId="47"/>
        <pc:sldMkLst>
          <pc:docMk/>
          <pc:sldMk cId="255072665" sldId="259"/>
        </pc:sldMkLst>
      </pc:sldChg>
      <pc:sldChg chg="del">
        <pc:chgData name="Darryl Toerien" userId="b9452fe840bffce9" providerId="LiveId" clId="{54B29ECC-40FC-4404-91A9-4AE506C9AF54}" dt="2025-02-10T09:42:25.813" v="207" actId="47"/>
        <pc:sldMkLst>
          <pc:docMk/>
          <pc:sldMk cId="563557601" sldId="260"/>
        </pc:sldMkLst>
      </pc:sldChg>
      <pc:sldChg chg="del">
        <pc:chgData name="Darryl Toerien" userId="b9452fe840bffce9" providerId="LiveId" clId="{54B29ECC-40FC-4404-91A9-4AE506C9AF54}" dt="2025-02-10T09:42:25.813" v="207" actId="47"/>
        <pc:sldMkLst>
          <pc:docMk/>
          <pc:sldMk cId="4013619897" sldId="261"/>
        </pc:sldMkLst>
      </pc:sldChg>
      <pc:sldChg chg="modSp mod">
        <pc:chgData name="Darryl Toerien" userId="b9452fe840bffce9" providerId="LiveId" clId="{54B29ECC-40FC-4404-91A9-4AE506C9AF54}" dt="2025-02-10T09:45:30.398" v="209" actId="1076"/>
        <pc:sldMkLst>
          <pc:docMk/>
          <pc:sldMk cId="2421409846" sldId="263"/>
        </pc:sldMkLst>
        <pc:picChg chg="mod">
          <ac:chgData name="Darryl Toerien" userId="b9452fe840bffce9" providerId="LiveId" clId="{54B29ECC-40FC-4404-91A9-4AE506C9AF54}" dt="2025-02-10T09:45:30.398" v="209" actId="1076"/>
          <ac:picMkLst>
            <pc:docMk/>
            <pc:sldMk cId="2421409846" sldId="263"/>
            <ac:picMk id="9" creationId="{54EE7983-3F41-E066-F321-A5694CCABA7E}"/>
          </ac:picMkLst>
        </pc:picChg>
      </pc:sldChg>
      <pc:sldChg chg="del ord">
        <pc:chgData name="Darryl Toerien" userId="b9452fe840bffce9" providerId="LiveId" clId="{54B29ECC-40FC-4404-91A9-4AE506C9AF54}" dt="2025-02-10T09:42:25.813" v="207" actId="47"/>
        <pc:sldMkLst>
          <pc:docMk/>
          <pc:sldMk cId="1539895058" sldId="264"/>
        </pc:sldMkLst>
      </pc:sldChg>
      <pc:sldChg chg="del">
        <pc:chgData name="Darryl Toerien" userId="b9452fe840bffce9" providerId="LiveId" clId="{54B29ECC-40FC-4404-91A9-4AE506C9AF54}" dt="2025-02-10T09:42:25.813" v="207" actId="47"/>
        <pc:sldMkLst>
          <pc:docMk/>
          <pc:sldMk cId="1253451007" sldId="265"/>
        </pc:sldMkLst>
      </pc:sldChg>
      <pc:sldChg chg="del">
        <pc:chgData name="Darryl Toerien" userId="b9452fe840bffce9" providerId="LiveId" clId="{54B29ECC-40FC-4404-91A9-4AE506C9AF54}" dt="2025-02-10T09:42:25.813" v="207" actId="47"/>
        <pc:sldMkLst>
          <pc:docMk/>
          <pc:sldMk cId="2593579534" sldId="266"/>
        </pc:sldMkLst>
      </pc:sldChg>
      <pc:sldChg chg="del ord">
        <pc:chgData name="Darryl Toerien" userId="b9452fe840bffce9" providerId="LiveId" clId="{54B29ECC-40FC-4404-91A9-4AE506C9AF54}" dt="2025-02-10T09:42:25.813" v="207" actId="47"/>
        <pc:sldMkLst>
          <pc:docMk/>
          <pc:sldMk cId="775418319" sldId="870"/>
        </pc:sldMkLst>
      </pc:sldChg>
      <pc:sldChg chg="del ord">
        <pc:chgData name="Darryl Toerien" userId="b9452fe840bffce9" providerId="LiveId" clId="{54B29ECC-40FC-4404-91A9-4AE506C9AF54}" dt="2025-02-10T09:42:25.813" v="207" actId="47"/>
        <pc:sldMkLst>
          <pc:docMk/>
          <pc:sldMk cId="1197637543" sldId="871"/>
        </pc:sldMkLst>
      </pc:sldChg>
      <pc:sldChg chg="del ord">
        <pc:chgData name="Darryl Toerien" userId="b9452fe840bffce9" providerId="LiveId" clId="{54B29ECC-40FC-4404-91A9-4AE506C9AF54}" dt="2025-02-10T09:42:25.813" v="207" actId="47"/>
        <pc:sldMkLst>
          <pc:docMk/>
          <pc:sldMk cId="2941942976" sldId="872"/>
        </pc:sldMkLst>
      </pc:sldChg>
      <pc:sldChg chg="del">
        <pc:chgData name="Darryl Toerien" userId="b9452fe840bffce9" providerId="LiveId" clId="{54B29ECC-40FC-4404-91A9-4AE506C9AF54}" dt="2025-02-10T09:42:25.813" v="207" actId="47"/>
        <pc:sldMkLst>
          <pc:docMk/>
          <pc:sldMk cId="3518562821" sldId="874"/>
        </pc:sldMkLst>
      </pc:sldChg>
      <pc:sldChg chg="del">
        <pc:chgData name="Darryl Toerien" userId="b9452fe840bffce9" providerId="LiveId" clId="{54B29ECC-40FC-4404-91A9-4AE506C9AF54}" dt="2025-02-10T09:42:25.813" v="207" actId="47"/>
        <pc:sldMkLst>
          <pc:docMk/>
          <pc:sldMk cId="3418419473" sldId="875"/>
        </pc:sldMkLst>
      </pc:sldChg>
      <pc:sldChg chg="del">
        <pc:chgData name="Darryl Toerien" userId="b9452fe840bffce9" providerId="LiveId" clId="{54B29ECC-40FC-4404-91A9-4AE506C9AF54}" dt="2025-02-10T09:42:25.813" v="207" actId="47"/>
        <pc:sldMkLst>
          <pc:docMk/>
          <pc:sldMk cId="3534197973" sldId="876"/>
        </pc:sldMkLst>
      </pc:sldChg>
      <pc:sldChg chg="del">
        <pc:chgData name="Darryl Toerien" userId="b9452fe840bffce9" providerId="LiveId" clId="{54B29ECC-40FC-4404-91A9-4AE506C9AF54}" dt="2025-02-10T09:42:25.813" v="207" actId="47"/>
        <pc:sldMkLst>
          <pc:docMk/>
          <pc:sldMk cId="311355461" sldId="877"/>
        </pc:sldMkLst>
      </pc:sldChg>
      <pc:sldChg chg="del">
        <pc:chgData name="Darryl Toerien" userId="b9452fe840bffce9" providerId="LiveId" clId="{54B29ECC-40FC-4404-91A9-4AE506C9AF54}" dt="2025-02-10T09:42:25.813" v="207" actId="47"/>
        <pc:sldMkLst>
          <pc:docMk/>
          <pc:sldMk cId="1699636513" sldId="878"/>
        </pc:sldMkLst>
      </pc:sldChg>
      <pc:sldChg chg="del">
        <pc:chgData name="Darryl Toerien" userId="b9452fe840bffce9" providerId="LiveId" clId="{54B29ECC-40FC-4404-91A9-4AE506C9AF54}" dt="2025-02-10T09:42:25.813" v="207" actId="47"/>
        <pc:sldMkLst>
          <pc:docMk/>
          <pc:sldMk cId="2498180030" sldId="879"/>
        </pc:sldMkLst>
      </pc:sldChg>
      <pc:sldChg chg="del">
        <pc:chgData name="Darryl Toerien" userId="b9452fe840bffce9" providerId="LiveId" clId="{54B29ECC-40FC-4404-91A9-4AE506C9AF54}" dt="2025-02-10T09:42:25.813" v="207" actId="47"/>
        <pc:sldMkLst>
          <pc:docMk/>
          <pc:sldMk cId="1382987976" sldId="880"/>
        </pc:sldMkLst>
      </pc:sldChg>
      <pc:sldChg chg="modSp mod">
        <pc:chgData name="Darryl Toerien" userId="b9452fe840bffce9" providerId="LiveId" clId="{54B29ECC-40FC-4404-91A9-4AE506C9AF54}" dt="2025-02-10T07:53:27.848" v="206" actId="20577"/>
        <pc:sldMkLst>
          <pc:docMk/>
          <pc:sldMk cId="3643917219" sldId="881"/>
        </pc:sldMkLst>
        <pc:spChg chg="mod">
          <ac:chgData name="Darryl Toerien" userId="b9452fe840bffce9" providerId="LiveId" clId="{54B29ECC-40FC-4404-91A9-4AE506C9AF54}" dt="2025-02-10T07:53:27.848" v="206" actId="20577"/>
          <ac:spMkLst>
            <pc:docMk/>
            <pc:sldMk cId="3643917219" sldId="881"/>
            <ac:spMk id="7" creationId="{4F43754E-9860-240F-7BAA-D90F8C7861AC}"/>
          </ac:spMkLst>
        </pc:spChg>
      </pc:sldChg>
      <pc:sldChg chg="del">
        <pc:chgData name="Darryl Toerien" userId="b9452fe840bffce9" providerId="LiveId" clId="{54B29ECC-40FC-4404-91A9-4AE506C9AF54}" dt="2025-02-10T09:42:25.813" v="207" actId="47"/>
        <pc:sldMkLst>
          <pc:docMk/>
          <pc:sldMk cId="1350928017" sldId="88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98133-DB73-428C-9781-20D653DC5F66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03034-DED1-465E-8FB1-590BB2F0C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687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ugengelbart.org/content/view/380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Plus journal.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03034-DED1-465E-8FB1-590BB2F0C9F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395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EFF20-F7A5-6B8A-DCFF-D25BE4AC5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C2B292-BE2E-61FE-D802-BE80BC2899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7355EA-8D1C-71E0-F3B1-0A849C28C9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+mn-lt"/>
              </a:rPr>
              <a:t>*Augmenting the Human Intellect: A Conceptual Framework* (1962) is Doug Engelbart’s most seminal work, in which he considers how we might enhance human capability to solve increasingly complex, extinction-level problems &lt;see </a:t>
            </a:r>
            <a:r>
              <a:rPr lang="en-GB" dirty="0">
                <a:latin typeface="+mn-lt"/>
                <a:hlinkClick r:id="rId3"/>
              </a:rPr>
              <a:t>Field Guide to 'Augmenting the Human Intellect' - Doug Engelbart Institute</a:t>
            </a:r>
            <a:r>
              <a:rPr lang="en-GB" dirty="0">
                <a:latin typeface="+mn-lt"/>
              </a:rPr>
              <a:t>&gt;.</a:t>
            </a:r>
          </a:p>
          <a:p>
            <a:endParaRPr lang="en-GB" dirty="0">
              <a:latin typeface="+mn-lt"/>
            </a:endParaRPr>
          </a:p>
          <a:p>
            <a:r>
              <a:rPr lang="en-GB" dirty="0">
                <a:latin typeface="+mn-lt"/>
              </a:rPr>
              <a:t>This is not to be confused with Artificial Intelligence and the Atrophication of [Human] Intellect.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F1CB1-A053-240D-4C87-1E7AF84A89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03034-DED1-465E-8FB1-590BB2F0C9F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229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D6FF6-5EBF-8817-7F59-A0B49D2E6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0A6F58-A6A5-ACFB-C7F4-A32D6A05BC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475953-F6C4-62FF-E457-54C0F07F06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6C93C-8DBA-D747-FDE0-DEA24729E0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03034-DED1-465E-8FB1-590BB2F0C9F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44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788A7-7410-457A-8FAB-13CD95518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4E42B3-E4CC-F503-20D2-A873F747D5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E8A34E-8015-9496-E1EA-7550593A97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B07AB-E8E1-16B6-77AF-306DDCD176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03034-DED1-465E-8FB1-590BB2F0C9F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080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AEA16-4BE9-8C88-3584-609B6C089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9FE230-D162-82F5-1E0C-AA7A66BB38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3B9E4C-459F-9F74-C47A-D395FC0018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B33326-B2CF-1658-27CF-B762B02DEF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03034-DED1-465E-8FB1-590BB2F0C9F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75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72B5F-D29D-3941-1A07-F7D2F0EA9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13B495-4C07-742B-56D8-55AD39B0EC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51B36-1EA0-7BC9-C936-919486622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07E8-E573-2445-BF5F-337CEF955FA7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60CBA-AAB8-0599-4F2B-D44BD45EA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204A-FC6D-A687-93F1-0F91E9757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2196-49CE-A94A-9E37-7BA1DCE23B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244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A037C-230F-EDCE-313A-A47A4B346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336D0E-0216-E59F-78D3-85B69DB559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0A2D9-CEDE-1981-724C-DA9CA4A39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07E8-E573-2445-BF5F-337CEF955FA7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EA40B-3439-120C-45FF-19144808D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D521D-7F8B-AE7B-29BC-4E3380C57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2196-49CE-A94A-9E37-7BA1DCE23B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746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1D9B9B-F0AE-C772-178E-9BD923036D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DBCAF-44E8-9DA7-B185-84ACACAD94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6D86E-F2F3-CD46-F09E-403858BB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07E8-E573-2445-BF5F-337CEF955FA7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6E183-74D2-DBFD-D446-CEBEC39A7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4598D-8BE3-11A8-68B4-5C7F48E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2196-49CE-A94A-9E37-7BA1DCE23B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420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16FE-B19A-AEC1-2C10-5D56EEECD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68AFB-4A20-D5BA-EECF-99887097C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2EDA4-5446-1B22-9FF2-64360363D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07E8-E573-2445-BF5F-337CEF955FA7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CD8F0-E5A9-5221-0188-2FD1419BB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63A18-9D75-F849-73F0-579DE66A0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2196-49CE-A94A-9E37-7BA1DCE23B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955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9995F-47DE-AB9D-4F4D-5FA8A2342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86DEC5-B457-6C29-CBB3-E6AB76FB4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982DF-BD56-FA7C-E66C-9DBE3346F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07E8-E573-2445-BF5F-337CEF955FA7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D5100-1F19-FF6D-6FAA-34B9214C9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2AB5A-0299-E66A-8243-C7514605B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2196-49CE-A94A-9E37-7BA1DCE23B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953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02B06-C654-7747-0DCE-9131B8CA9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93EF6-1254-2787-B096-CE533F6C4C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28BBF3-B42A-5835-EB38-FE4870EFD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4D1218-B005-83A7-128A-559488C88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07E8-E573-2445-BF5F-337CEF955FA7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004B2F-4DAD-785D-C76C-ADDBE2B2C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81740E-7C08-0742-FFAB-7D4596DCB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2196-49CE-A94A-9E37-7BA1DCE23B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194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6E21D-DD2F-B1B9-1F06-929861086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D3FFA-9731-C382-AC63-044408222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4BB43-1D4C-A59E-3326-7E2B42FB9F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B7D3E8-C76E-E395-21B1-E0B0347BD1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940227-76A5-8920-58C6-1309E5C0A1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0B6437-C28F-5AFA-1845-44DB0EA59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07E8-E573-2445-BF5F-337CEF955FA7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6A7D64-CE0D-CB9E-1C6C-8F0CA7B69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305069-0E1C-DCF0-513D-EC1EB9FBD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2196-49CE-A94A-9E37-7BA1DCE23B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0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32179-259E-EA14-36D6-B3CAFB859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D54070-C38B-A605-7462-2F0E63713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07E8-E573-2445-BF5F-337CEF955FA7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BF5712-D77A-F16E-780C-BC6D064C6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39D024-E105-618F-4D29-F667C0163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2196-49CE-A94A-9E37-7BA1DCE23B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914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E8C81-5A53-9468-6044-8482EC739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07E8-E573-2445-BF5F-337CEF955FA7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58D586-F4FE-B92C-7862-08E5CE2AF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D2A3B-2749-9A4F-92DF-B1E25DB89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2196-49CE-A94A-9E37-7BA1DCE23B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635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FE1D3-775F-9C5B-CB49-FAB42FA3B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5BE6D-172B-4211-25B3-28C24BB64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86E15C-6415-EC7F-C9EB-71C3EBFF4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520EE1-39F6-9470-93F1-6566AA3E5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07E8-E573-2445-BF5F-337CEF955FA7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4B2B34-F2ED-FEEF-D250-56F75B886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E1AD0-FD89-69C3-41B6-AB3D72E0B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2196-49CE-A94A-9E37-7BA1DCE23B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0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57C88-CAB4-2316-72CF-E3241DF64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A2BF67-29EB-D1C7-CB27-30ED2AA8DF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E47F42-3128-9C34-2A47-7A326E7C7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8D71F0-D014-5C3D-C8A4-FD85E7DB1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07E8-E573-2445-BF5F-337CEF955FA7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16AEED-016B-19CC-689F-A80406C50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F42296-2974-9A85-3EC0-7F5DC4CFF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2196-49CE-A94A-9E37-7BA1DCE23B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74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37C9C3-C2A1-7074-75F3-515FEC32F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CCB8A-CBA2-87A5-63F5-6D571E27B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3BB84-EA22-40F2-42D0-F89AABC4D2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EF07E8-E573-2445-BF5F-337CEF955FA7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0025C-F074-4D49-4620-1C15F1C047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7BFB9-E2D6-B324-A2E3-BB4A80385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662196-49CE-A94A-9E37-7BA1DCE23B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87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2728324C-726B-4DBA-E96A-1AD5318C0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79" y="343183"/>
            <a:ext cx="10474842" cy="1325563"/>
          </a:xfrm>
        </p:spPr>
        <p:txBody>
          <a:bodyPr/>
          <a:lstStyle/>
          <a:p>
            <a:r>
              <a:rPr lang="en-GB" dirty="0"/>
              <a:t>FOSIL 2025 Symposium | Saturday 8 February</a:t>
            </a:r>
          </a:p>
        </p:txBody>
      </p:sp>
      <p:pic>
        <p:nvPicPr>
          <p:cNvPr id="13" name="Content Placeholder 12" descr="A screenshot of a white box with black text&#10;&#10;Description automatically generated">
            <a:extLst>
              <a:ext uri="{FF2B5EF4-FFF2-40B4-BE49-F238E27FC236}">
                <a16:creationId xmlns:a16="http://schemas.microsoft.com/office/drawing/2014/main" id="{6B0EC560-0E68-C410-C2AD-419C13FD7F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697" y="1795510"/>
            <a:ext cx="9320430" cy="4910600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B91028D-4BFF-7111-9CE5-619E389302B4}"/>
              </a:ext>
            </a:extLst>
          </p:cNvPr>
          <p:cNvSpPr txBox="1"/>
          <p:nvPr/>
        </p:nvSpPr>
        <p:spPr>
          <a:xfrm>
            <a:off x="580105" y="2936890"/>
            <a:ext cx="163538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rgbClr val="AD172B"/>
                </a:solidFill>
              </a:rPr>
              <a:t>LILAC</a:t>
            </a:r>
          </a:p>
          <a:p>
            <a:pPr algn="ctr"/>
            <a:r>
              <a:rPr lang="en-GB" sz="1800" b="1">
                <a:solidFill>
                  <a:srgbClr val="AD172B"/>
                </a:solidFill>
                <a:effectLst/>
                <a:latin typeface="Aptos" panose="020B0004020202020204" pitchFamily="34" charset="0"/>
              </a:rPr>
              <a:t>2019.04.24-26</a:t>
            </a:r>
            <a:endParaRPr lang="en-GB" b="1">
              <a:solidFill>
                <a:srgbClr val="AD172B"/>
              </a:solidFill>
            </a:endParaRPr>
          </a:p>
        </p:txBody>
      </p:sp>
      <p:pic>
        <p:nvPicPr>
          <p:cNvPr id="19" name="Picture 1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B86C4C8-2FAF-D4C3-F2EB-6E4B33A096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5176" y="1541983"/>
            <a:ext cx="2742127" cy="1887017"/>
          </a:xfrm>
          <a:prstGeom prst="rect">
            <a:avLst/>
          </a:prstGeom>
        </p:spPr>
      </p:pic>
      <p:pic>
        <p:nvPicPr>
          <p:cNvPr id="5" name="Content Placeholder 16" descr="A close up of a button&#10;&#10;Description automatically generated">
            <a:extLst>
              <a:ext uri="{FF2B5EF4-FFF2-40B4-BE49-F238E27FC236}">
                <a16:creationId xmlns:a16="http://schemas.microsoft.com/office/drawing/2014/main" id="{354A333A-58B7-9686-BEE9-3BD712077F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2507" y="5221776"/>
            <a:ext cx="1509388" cy="1471808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Content Placeholder 16" descr="A close up of a button&#10;&#10;Description automatically generated">
            <a:extLst>
              <a:ext uri="{FF2B5EF4-FFF2-40B4-BE49-F238E27FC236}">
                <a16:creationId xmlns:a16="http://schemas.microsoft.com/office/drawing/2014/main" id="{BCA6A414-F489-AB47-4293-A735BEC4B5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9983" y="3583221"/>
            <a:ext cx="1521912" cy="1484334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0124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17A93-F2DF-2FB2-E3DE-4EF363EB2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F12D7DDA-C534-025A-7FAD-B998D8D05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79" y="343183"/>
            <a:ext cx="10474842" cy="1325563"/>
          </a:xfrm>
        </p:spPr>
        <p:txBody>
          <a:bodyPr/>
          <a:lstStyle/>
          <a:p>
            <a:r>
              <a:rPr lang="en-GB" dirty="0"/>
              <a:t>Defining the IAI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68E93B-335E-7E48-C9B2-BADA7F494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The purpose of the Institute is to initiate and support efforts, formal and informal, that foster the development of school-age children as engaged and empowered inquirers.</a:t>
            </a:r>
          </a:p>
          <a:p>
            <a:r>
              <a:rPr lang="en-GB" sz="3200" dirty="0"/>
              <a:t>This both enables them to fulfil the deepest potentialities of their being human in the world, and strengthens the liberal-democratic fabric of society. </a:t>
            </a:r>
          </a:p>
        </p:txBody>
      </p:sp>
    </p:spTree>
    <p:extLst>
      <p:ext uri="{BB962C8B-B14F-4D97-AF65-F5344CB8AC3E}">
        <p14:creationId xmlns:p14="http://schemas.microsoft.com/office/powerpoint/2010/main" val="3183867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4A06F-2890-9FFB-CA40-C2DA9DC9F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2492" y="5481817"/>
            <a:ext cx="4229667" cy="1325563"/>
          </a:xfrm>
        </p:spPr>
        <p:txBody>
          <a:bodyPr/>
          <a:lstStyle/>
          <a:p>
            <a:r>
              <a:rPr lang="en-GB" dirty="0"/>
              <a:t>Endorsing the IAI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42ECC62-EB74-75EA-F4FF-72BE39B0FE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6274" y="597211"/>
            <a:ext cx="6020001" cy="720000"/>
          </a:xfrm>
          <a:prstGeom prst="rect">
            <a:avLst/>
          </a:prstGeom>
        </p:spPr>
      </p:pic>
      <p:pic>
        <p:nvPicPr>
          <p:cNvPr id="24" name="Picture 23" descr="A green text on a white background&#10;&#10;Description automatically generated">
            <a:extLst>
              <a:ext uri="{FF2B5EF4-FFF2-40B4-BE49-F238E27FC236}">
                <a16:creationId xmlns:a16="http://schemas.microsoft.com/office/drawing/2014/main" id="{6CE90501-CC2E-DD54-030B-64373EA7D7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076" y="517976"/>
            <a:ext cx="2497500" cy="720000"/>
          </a:xfrm>
          <a:prstGeom prst="rect">
            <a:avLst/>
          </a:prstGeom>
        </p:spPr>
      </p:pic>
      <p:pic>
        <p:nvPicPr>
          <p:cNvPr id="26" name="Picture 2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ECA978CD-82FB-9724-8309-F1843958284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076" y="1339626"/>
            <a:ext cx="2834633" cy="432000"/>
          </a:xfrm>
          <a:prstGeom prst="rect">
            <a:avLst/>
          </a:prstGeom>
        </p:spPr>
      </p:pic>
      <p:pic>
        <p:nvPicPr>
          <p:cNvPr id="29" name="Picture 28" descr="A blue and white logo&#10;&#10;Description automatically generated">
            <a:extLst>
              <a:ext uri="{FF2B5EF4-FFF2-40B4-BE49-F238E27FC236}">
                <a16:creationId xmlns:a16="http://schemas.microsoft.com/office/drawing/2014/main" id="{11724AFE-A965-0B4E-2543-D67F55CEEAC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082" y="4601680"/>
            <a:ext cx="3528421" cy="720000"/>
          </a:xfrm>
          <a:prstGeom prst="rect">
            <a:avLst/>
          </a:prstGeom>
        </p:spPr>
      </p:pic>
      <p:pic>
        <p:nvPicPr>
          <p:cNvPr id="31" name="Picture 30" descr="A signature on a white background&#10;&#10;Description automatically generated">
            <a:extLst>
              <a:ext uri="{FF2B5EF4-FFF2-40B4-BE49-F238E27FC236}">
                <a16:creationId xmlns:a16="http://schemas.microsoft.com/office/drawing/2014/main" id="{6AC6541B-6374-0A3B-D81B-238FEE67B2C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076" y="1873276"/>
            <a:ext cx="1911174" cy="72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C4FC920-DC5A-C83B-8565-8553F62AD38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6608" y="1332518"/>
            <a:ext cx="4229667" cy="1014166"/>
          </a:xfrm>
          <a:prstGeom prst="rect">
            <a:avLst/>
          </a:prstGeom>
        </p:spPr>
      </p:pic>
      <p:pic>
        <p:nvPicPr>
          <p:cNvPr id="35" name="Picture 34" descr="A close up of a name&#10;&#10;Description automatically generated">
            <a:extLst>
              <a:ext uri="{FF2B5EF4-FFF2-40B4-BE49-F238E27FC236}">
                <a16:creationId xmlns:a16="http://schemas.microsoft.com/office/drawing/2014/main" id="{1A1533B1-8C3D-A31F-8FF7-E036DD56084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076" y="5401837"/>
            <a:ext cx="1809424" cy="1080000"/>
          </a:xfrm>
          <a:prstGeom prst="rect">
            <a:avLst/>
          </a:prstGeom>
        </p:spPr>
      </p:pic>
      <p:pic>
        <p:nvPicPr>
          <p:cNvPr id="37" name="Picture 36" descr="A logo with a green and blue design&#10;&#10;Description automatically generated">
            <a:extLst>
              <a:ext uri="{FF2B5EF4-FFF2-40B4-BE49-F238E27FC236}">
                <a16:creationId xmlns:a16="http://schemas.microsoft.com/office/drawing/2014/main" id="{47C7626D-CFB2-0420-936D-447BC18B5DE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2829" y="3517466"/>
            <a:ext cx="3232679" cy="1080000"/>
          </a:xfrm>
          <a:prstGeom prst="rect">
            <a:avLst/>
          </a:prstGeom>
        </p:spPr>
      </p:pic>
      <p:pic>
        <p:nvPicPr>
          <p:cNvPr id="39" name="Picture 38" descr="A signature on a white background&#10;&#10;Description automatically generated">
            <a:extLst>
              <a:ext uri="{FF2B5EF4-FFF2-40B4-BE49-F238E27FC236}">
                <a16:creationId xmlns:a16="http://schemas.microsoft.com/office/drawing/2014/main" id="{FFEDD839-7728-BDF1-379F-981FCFA34D2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9509" y="4597466"/>
            <a:ext cx="2765999" cy="1080000"/>
          </a:xfrm>
          <a:prstGeom prst="rect">
            <a:avLst/>
          </a:prstGeom>
        </p:spPr>
      </p:pic>
      <p:pic>
        <p:nvPicPr>
          <p:cNvPr id="4" name="Picture 3" descr="A blue sign with white text&#10;&#10;Description automatically generated">
            <a:extLst>
              <a:ext uri="{FF2B5EF4-FFF2-40B4-BE49-F238E27FC236}">
                <a16:creationId xmlns:a16="http://schemas.microsoft.com/office/drawing/2014/main" id="{BB48616D-A5FB-0E92-5D67-F1BA5FD17C6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32429" y="2639900"/>
            <a:ext cx="3147690" cy="720000"/>
          </a:xfrm>
          <a:prstGeom prst="rect">
            <a:avLst/>
          </a:prstGeom>
        </p:spPr>
      </p:pic>
      <p:pic>
        <p:nvPicPr>
          <p:cNvPr id="5" name="Picture 4" descr="A close up of a logo&#10;&#10;AI-generated content may be incorrect.">
            <a:extLst>
              <a:ext uri="{FF2B5EF4-FFF2-40B4-BE49-F238E27FC236}">
                <a16:creationId xmlns:a16="http://schemas.microsoft.com/office/drawing/2014/main" id="{8B8F7348-9144-F081-FD81-201E4A0B8B6C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429" y="3447749"/>
            <a:ext cx="2834633" cy="584601"/>
          </a:xfrm>
          <a:prstGeom prst="rect">
            <a:avLst/>
          </a:prstGeom>
        </p:spPr>
      </p:pic>
      <p:pic>
        <p:nvPicPr>
          <p:cNvPr id="9" name="Picture 8" descr="A logo with a blue circle&#10;&#10;AI-generated content may be incorrect.">
            <a:extLst>
              <a:ext uri="{FF2B5EF4-FFF2-40B4-BE49-F238E27FC236}">
                <a16:creationId xmlns:a16="http://schemas.microsoft.com/office/drawing/2014/main" id="{54EE7983-3F41-E066-F321-A5694CCABA7E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6177" y="4192487"/>
            <a:ext cx="1120298" cy="112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09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9C971-5CDE-4737-3FB5-F799A2438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55EBE-35F9-A855-7DEB-BF93E4F2E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Naming the IAI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8DF52D6-0BF2-CC8F-636B-1647BFF2A4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en-GB"/>
              <a:t>Logo Design Inspiration</a:t>
            </a:r>
            <a:endParaRPr lang="en-GB" b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D1E98D2-5098-7785-D5E7-1C01AD2871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en-GB"/>
              <a:t>An Idea Takes Shape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23B917A-52E5-D38E-FD08-3A45C1FDD6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/>
              <a:t>IAI</a:t>
            </a:r>
          </a:p>
          <a:p>
            <a:pPr lvl="1"/>
            <a:r>
              <a:rPr lang="en-GB" b="1"/>
              <a:t>I</a:t>
            </a:r>
            <a:r>
              <a:rPr lang="en-GB"/>
              <a:t>nstitute for the </a:t>
            </a:r>
            <a:r>
              <a:rPr lang="en-GB" b="1"/>
              <a:t>A</a:t>
            </a:r>
            <a:r>
              <a:rPr lang="en-GB"/>
              <a:t>dvancement of </a:t>
            </a:r>
            <a:r>
              <a:rPr lang="en-GB" b="1"/>
              <a:t>I</a:t>
            </a:r>
            <a:r>
              <a:rPr lang="en-GB"/>
              <a:t>nquiry</a:t>
            </a:r>
          </a:p>
          <a:p>
            <a:pPr lvl="1"/>
            <a:r>
              <a:rPr lang="en-GB" b="1"/>
              <a:t>A</a:t>
            </a:r>
            <a:r>
              <a:rPr lang="en-GB"/>
              <a:t>ugmentation of [Human] </a:t>
            </a:r>
            <a:r>
              <a:rPr lang="en-GB" b="1"/>
              <a:t>I</a:t>
            </a:r>
            <a:r>
              <a:rPr lang="en-GB"/>
              <a:t>ntellect (Doug Engelbart, 1962)</a:t>
            </a:r>
          </a:p>
          <a:p>
            <a:pPr lvl="1"/>
            <a:r>
              <a:rPr lang="en-GB"/>
              <a:t>Not </a:t>
            </a:r>
            <a:r>
              <a:rPr lang="en-GB" b="1" err="1"/>
              <a:t>A</a:t>
            </a:r>
            <a:r>
              <a:rPr lang="en-GB" err="1"/>
              <a:t>trophication</a:t>
            </a:r>
            <a:r>
              <a:rPr lang="en-GB"/>
              <a:t> of [Human] </a:t>
            </a:r>
            <a:r>
              <a:rPr lang="en-GB" b="1"/>
              <a:t>I</a:t>
            </a:r>
            <a:r>
              <a:rPr lang="en-GB"/>
              <a:t>ntellect</a:t>
            </a:r>
          </a:p>
          <a:p>
            <a:r>
              <a:rPr lang="en-GB">
                <a:latin typeface="IBM Plex Sans" panose="020B0503050203000203" pitchFamily="34" charset="0"/>
              </a:rPr>
              <a:t>IBM Plex Typeface</a:t>
            </a:r>
          </a:p>
          <a:p>
            <a:pPr lvl="1"/>
            <a:r>
              <a:rPr lang="en-GB">
                <a:latin typeface="IBM Plex Sans" panose="020B0503050203000203" pitchFamily="34" charset="0"/>
              </a:rPr>
              <a:t>IBM as medium between humankind and machine</a:t>
            </a:r>
          </a:p>
          <a:p>
            <a:pPr lvl="1"/>
            <a:r>
              <a:rPr lang="en-GB">
                <a:latin typeface="IBM Plex Sans" panose="020B0503050203000203" pitchFamily="34" charset="0"/>
              </a:rPr>
              <a:t>Balance of natural and engineered is backbone of Plex</a:t>
            </a:r>
          </a:p>
          <a:p>
            <a:r>
              <a:rPr lang="en-GB">
                <a:latin typeface="IBM Plex Sans" panose="020B0503050203000203" pitchFamily="34" charset="0"/>
              </a:rPr>
              <a:t>IBM rebus by Paul Rand (1981) for IBM THINK motto</a:t>
            </a:r>
          </a:p>
        </p:txBody>
      </p:sp>
      <p:pic>
        <p:nvPicPr>
          <p:cNvPr id="17" name="Content Placeholder 16" descr="A black and white logo&#10;&#10;Description automatically generated">
            <a:extLst>
              <a:ext uri="{FF2B5EF4-FFF2-40B4-BE49-F238E27FC236}">
                <a16:creationId xmlns:a16="http://schemas.microsoft.com/office/drawing/2014/main" id="{2B09224B-8741-83D8-1DB3-8245D5549CB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12086" y="2853911"/>
            <a:ext cx="4901955" cy="1499015"/>
          </a:xfr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B6EB65E4-F41C-2F27-5F3F-99276DD153E4}"/>
              </a:ext>
            </a:extLst>
          </p:cNvPr>
          <p:cNvGrpSpPr/>
          <p:nvPr/>
        </p:nvGrpSpPr>
        <p:grpSpPr>
          <a:xfrm>
            <a:off x="6824191" y="4816577"/>
            <a:ext cx="3877744" cy="1181265"/>
            <a:chOff x="6651123" y="4816577"/>
            <a:chExt cx="3877744" cy="1181265"/>
          </a:xfrm>
        </p:grpSpPr>
        <p:pic>
          <p:nvPicPr>
            <p:cNvPr id="19" name="Picture 18" descr="A black letter with eyes and a letter&#10;&#10;Description automatically generated">
              <a:extLst>
                <a:ext uri="{FF2B5EF4-FFF2-40B4-BE49-F238E27FC236}">
                  <a16:creationId xmlns:a16="http://schemas.microsoft.com/office/drawing/2014/main" id="{232EF5C7-1FCC-A0F1-EC36-152B6D3DF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51123" y="4875942"/>
              <a:ext cx="2111941" cy="1114386"/>
            </a:xfrm>
            <a:prstGeom prst="rect">
              <a:avLst/>
            </a:prstGeom>
          </p:spPr>
        </p:pic>
        <p:pic>
          <p:nvPicPr>
            <p:cNvPr id="21" name="Picture 20" descr="A black letter with a white background&#10;&#10;Description automatically generated">
              <a:extLst>
                <a:ext uri="{FF2B5EF4-FFF2-40B4-BE49-F238E27FC236}">
                  <a16:creationId xmlns:a16="http://schemas.microsoft.com/office/drawing/2014/main" id="{17FF05AA-AF7F-2A2A-B8C2-B43E488CF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00076" y="4816577"/>
              <a:ext cx="828791" cy="1181265"/>
            </a:xfrm>
            <a:prstGeom prst="rect">
              <a:avLst/>
            </a:prstGeom>
          </p:spPr>
        </p:pic>
        <p:pic>
          <p:nvPicPr>
            <p:cNvPr id="23" name="Picture 22" descr="A black letter with eyes and a white background&#10;&#10;Description automatically generated">
              <a:extLst>
                <a:ext uri="{FF2B5EF4-FFF2-40B4-BE49-F238E27FC236}">
                  <a16:creationId xmlns:a16="http://schemas.microsoft.com/office/drawing/2014/main" id="{00967837-A006-0B7D-B802-391738647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87821" y="4875942"/>
              <a:ext cx="828791" cy="1121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7145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053F9-D868-619A-DE0C-026971131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A7409-C88B-F9DE-8A8F-9056790D1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Symbolising the IAI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299DEA3-A1ED-50F1-E859-EC1CA8DBA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en-GB" dirty="0"/>
              <a:t>A Logo Emerges</a:t>
            </a:r>
            <a:endParaRPr lang="en-GB" b="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F1A6899-4EB2-246A-355A-7D2FCD09C4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en-GB" dirty="0"/>
              <a:t>Layered Meaning</a:t>
            </a:r>
          </a:p>
        </p:txBody>
      </p:sp>
      <p:pic>
        <p:nvPicPr>
          <p:cNvPr id="11" name="Content Placeholder 10" descr="A blue and white logo&#10;&#10;Description automatically generated">
            <a:extLst>
              <a:ext uri="{FF2B5EF4-FFF2-40B4-BE49-F238E27FC236}">
                <a16:creationId xmlns:a16="http://schemas.microsoft.com/office/drawing/2014/main" id="{7B8F1F6B-1E20-505B-1290-7F64A96CE6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9788" y="3127247"/>
            <a:ext cx="5157787" cy="2440243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F43754E-9860-240F-7BAA-D90F8C7861A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anchor="ctr">
            <a:normAutofit fontScale="85000" lnSpcReduction="10000"/>
          </a:bodyPr>
          <a:lstStyle/>
          <a:p>
            <a:r>
              <a:rPr lang="en-GB" dirty="0"/>
              <a:t>Monogram logo made from elements of name</a:t>
            </a:r>
          </a:p>
          <a:p>
            <a:pPr lvl="1"/>
            <a:r>
              <a:rPr lang="en-GB" dirty="0"/>
              <a:t>Distinct elements but not separate</a:t>
            </a:r>
          </a:p>
          <a:p>
            <a:pPr lvl="1"/>
            <a:r>
              <a:rPr lang="en-GB" dirty="0"/>
              <a:t>Reinforced in colour-bleed</a:t>
            </a:r>
          </a:p>
          <a:p>
            <a:pPr lvl="1"/>
            <a:r>
              <a:rPr lang="en-GB" b="1" dirty="0"/>
              <a:t>A</a:t>
            </a:r>
            <a:r>
              <a:rPr lang="en-GB" dirty="0"/>
              <a:t>ugmentation versus </a:t>
            </a:r>
            <a:r>
              <a:rPr lang="en-GB" b="1" dirty="0" err="1"/>
              <a:t>A</a:t>
            </a:r>
            <a:r>
              <a:rPr lang="en-GB" dirty="0" err="1"/>
              <a:t>trophication</a:t>
            </a:r>
            <a:r>
              <a:rPr lang="en-GB" dirty="0"/>
              <a:t> </a:t>
            </a:r>
            <a:r>
              <a:rPr lang="en-GB"/>
              <a:t>of the human </a:t>
            </a:r>
            <a:r>
              <a:rPr lang="en-GB" b="1" dirty="0"/>
              <a:t>I</a:t>
            </a:r>
            <a:r>
              <a:rPr lang="en-GB" dirty="0"/>
              <a:t>ntellect</a:t>
            </a:r>
          </a:p>
          <a:p>
            <a:pPr lvl="1"/>
            <a:r>
              <a:rPr lang="en-GB" dirty="0"/>
              <a:t>Drawing compass</a:t>
            </a:r>
          </a:p>
          <a:p>
            <a:pPr lvl="2"/>
            <a:r>
              <a:rPr lang="en-GB" dirty="0"/>
              <a:t>A precision technical instrument</a:t>
            </a:r>
          </a:p>
          <a:p>
            <a:pPr lvl="2"/>
            <a:r>
              <a:rPr lang="en-GB" dirty="0"/>
              <a:t>Requires human intellect and hand</a:t>
            </a:r>
          </a:p>
          <a:p>
            <a:pPr lvl="1"/>
            <a:r>
              <a:rPr lang="en-GB" dirty="0"/>
              <a:t>Two figures embracing – unity in diversity</a:t>
            </a:r>
          </a:p>
          <a:p>
            <a:r>
              <a:rPr lang="en-GB" b="1" dirty="0"/>
              <a:t>Construct</a:t>
            </a:r>
            <a:r>
              <a:rPr lang="en-GB" dirty="0"/>
              <a:t> blue – the point of inquiry</a:t>
            </a:r>
          </a:p>
        </p:txBody>
      </p:sp>
    </p:spTree>
    <p:extLst>
      <p:ext uri="{BB962C8B-B14F-4D97-AF65-F5344CB8AC3E}">
        <p14:creationId xmlns:p14="http://schemas.microsoft.com/office/powerpoint/2010/main" val="3643917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AD5A7-A359-6D6D-381E-B6862E595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EEF53-10A6-FF01-1AC6-5A33B7087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Integrating and Hosting the IAI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E921553-0D90-0838-C0C9-F6A4D9D616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>
            <a:normAutofit fontScale="85000" lnSpcReduction="10000"/>
          </a:bodyPr>
          <a:lstStyle/>
          <a:p>
            <a:pPr algn="ctr"/>
            <a:r>
              <a:rPr lang="en-GB" dirty="0"/>
              <a:t>Jane Grange</a:t>
            </a:r>
          </a:p>
          <a:p>
            <a:pPr algn="ctr"/>
            <a:r>
              <a:rPr lang="en-GB" b="0" dirty="0"/>
              <a:t>Director of Studies, Blanchelande College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4CAB2A0-56DD-8DB4-CB77-60E61EE98F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>
            <a:normAutofit fontScale="85000" lnSpcReduction="10000"/>
          </a:bodyPr>
          <a:lstStyle/>
          <a:p>
            <a:pPr algn="ctr"/>
            <a:r>
              <a:rPr lang="en-GB" dirty="0"/>
              <a:t>Alexa Yeoman</a:t>
            </a:r>
          </a:p>
          <a:p>
            <a:pPr algn="ctr"/>
            <a:r>
              <a:rPr lang="en-GB" b="0" dirty="0"/>
              <a:t>Principal, Blanchelande College</a:t>
            </a:r>
          </a:p>
        </p:txBody>
      </p:sp>
      <p:pic>
        <p:nvPicPr>
          <p:cNvPr id="24" name="Content Placeholder 23" descr="A person smiling at camera&#10;&#10;Description automatically generated">
            <a:extLst>
              <a:ext uri="{FF2B5EF4-FFF2-40B4-BE49-F238E27FC236}">
                <a16:creationId xmlns:a16="http://schemas.microsoft.com/office/drawing/2014/main" id="{25D0516D-0BB0-8303-DD6B-6400EAAA1BE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402567" y="2975769"/>
            <a:ext cx="2743200" cy="2743200"/>
          </a:xfrm>
        </p:spPr>
      </p:pic>
      <p:pic>
        <p:nvPicPr>
          <p:cNvPr id="22" name="Content Placeholder 21" descr="A person smiling at camera&#10;&#10;Description automatically generated">
            <a:extLst>
              <a:ext uri="{FF2B5EF4-FFF2-40B4-BE49-F238E27FC236}">
                <a16:creationId xmlns:a16="http://schemas.microsoft.com/office/drawing/2014/main" id="{26343C71-8D34-E77F-EBB4-DCE4A2FE76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7927" y="2975769"/>
            <a:ext cx="2741508" cy="2743200"/>
          </a:xfrm>
        </p:spPr>
      </p:pic>
    </p:spTree>
    <p:extLst>
      <p:ext uri="{BB962C8B-B14F-4D97-AF65-F5344CB8AC3E}">
        <p14:creationId xmlns:p14="http://schemas.microsoft.com/office/powerpoint/2010/main" val="118642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DB022-36A6-D09C-A6D1-20ACA79F0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02174-DAC1-2391-04FB-415F43776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Valuing the </a:t>
            </a:r>
            <a:r>
              <a:rPr lang="en-GB"/>
              <a:t>IAI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915CCAC-AC82-0152-AE37-D49C20F709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>
            <a:normAutofit lnSpcReduction="10000"/>
          </a:bodyPr>
          <a:lstStyle/>
          <a:p>
            <a:pPr algn="ctr"/>
            <a:r>
              <a:rPr lang="en-GB" dirty="0"/>
              <a:t>Mark Le Page</a:t>
            </a:r>
          </a:p>
          <a:p>
            <a:pPr algn="ctr"/>
            <a:r>
              <a:rPr lang="en-GB" b="0" dirty="0"/>
              <a:t>MD of </a:t>
            </a:r>
            <a:r>
              <a:rPr lang="en-GB" b="0" dirty="0" err="1"/>
              <a:t>Orthoginian</a:t>
            </a:r>
            <a:r>
              <a:rPr lang="en-GB" b="0" dirty="0"/>
              <a:t> Limited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5E29F54-3938-9819-5B6C-3B1E65CB95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658813"/>
            <a:ext cx="5183188" cy="823912"/>
          </a:xfrm>
        </p:spPr>
        <p:txBody>
          <a:bodyPr anchor="ctr">
            <a:normAutofit lnSpcReduction="10000"/>
          </a:bodyPr>
          <a:lstStyle/>
          <a:p>
            <a:pPr algn="ctr"/>
            <a:r>
              <a:rPr lang="en-GB" dirty="0"/>
              <a:t>Director </a:t>
            </a:r>
          </a:p>
          <a:p>
            <a:pPr algn="ctr"/>
            <a:r>
              <a:rPr lang="en-GB" b="0" dirty="0"/>
              <a:t>IAI LBG</a:t>
            </a:r>
          </a:p>
        </p:txBody>
      </p:sp>
      <p:pic>
        <p:nvPicPr>
          <p:cNvPr id="10" name="Content Placeholder 9" descr="A map of europe with a grey square&#10;&#10;Description automatically generated">
            <a:extLst>
              <a:ext uri="{FF2B5EF4-FFF2-40B4-BE49-F238E27FC236}">
                <a16:creationId xmlns:a16="http://schemas.microsoft.com/office/drawing/2014/main" id="{E4EA0F7A-A7F5-3082-8511-E6F2BD75D5D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8277" y="3006726"/>
            <a:ext cx="2208129" cy="2368549"/>
          </a:xfrm>
        </p:spPr>
      </p:pic>
      <p:pic>
        <p:nvPicPr>
          <p:cNvPr id="12" name="Picture 11" descr="A map of the island of st. peter&#10;&#10;Description automatically generated">
            <a:extLst>
              <a:ext uri="{FF2B5EF4-FFF2-40B4-BE49-F238E27FC236}">
                <a16:creationId xmlns:a16="http://schemas.microsoft.com/office/drawing/2014/main" id="{6FA3E50F-F44D-39F5-9074-DBC5308A35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2565" y="1913832"/>
            <a:ext cx="3799647" cy="4088375"/>
          </a:xfrm>
          <a:prstGeom prst="rect">
            <a:avLst/>
          </a:prstGeom>
        </p:spPr>
      </p:pic>
      <p:pic>
        <p:nvPicPr>
          <p:cNvPr id="6" name="Content Placeholder 5" descr="A person in a suit and tie&#10;&#10;Description automatically generated">
            <a:extLst>
              <a:ext uri="{FF2B5EF4-FFF2-40B4-BE49-F238E27FC236}">
                <a16:creationId xmlns:a16="http://schemas.microsoft.com/office/drawing/2014/main" id="{4D200937-B18E-A212-186F-85BD7268AA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5921" y="3160425"/>
            <a:ext cx="2666198" cy="2841782"/>
          </a:xfrm>
        </p:spPr>
      </p:pic>
    </p:spTree>
    <p:extLst>
      <p:ext uri="{BB962C8B-B14F-4D97-AF65-F5344CB8AC3E}">
        <p14:creationId xmlns:p14="http://schemas.microsoft.com/office/powerpoint/2010/main" val="1947758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4E94B-FD01-55B1-12CE-09EDFE85A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7"/>
            <a:ext cx="10515600" cy="1325563"/>
          </a:xfrm>
        </p:spPr>
        <p:txBody>
          <a:bodyPr/>
          <a:lstStyle/>
          <a:p>
            <a:r>
              <a:rPr lang="en-US" dirty="0"/>
              <a:t>The Value of the Institute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02C377-C4FB-21CA-56A0-4F04A9714F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facts</a:t>
            </a:r>
          </a:p>
          <a:p>
            <a:endParaRPr lang="en-US" dirty="0"/>
          </a:p>
          <a:p>
            <a:r>
              <a:rPr lang="en-US" dirty="0"/>
              <a:t>“A state of wonder and puzzlement…”</a:t>
            </a:r>
          </a:p>
          <a:p>
            <a:endParaRPr lang="en-US" dirty="0"/>
          </a:p>
          <a:p>
            <a:r>
              <a:rPr lang="en-US" dirty="0"/>
              <a:t>Love is wise: hatred is foolish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6D9761C-62DB-34D3-21D2-8795ED2F6E9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296426" y="2081212"/>
            <a:ext cx="5055786" cy="3903663"/>
          </a:xfrm>
        </p:spPr>
      </p:pic>
    </p:spTree>
    <p:extLst>
      <p:ext uri="{BB962C8B-B14F-4D97-AF65-F5344CB8AC3E}">
        <p14:creationId xmlns:p14="http://schemas.microsoft.com/office/powerpoint/2010/main" val="2696380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FB792-9D46-A31B-C823-4373E629B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International Value of the Institute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7C86C-0E0E-7380-2BC1-68347F7F92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Guernsey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91D94A-71CE-5F71-A2A2-D97ACE18324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International Finance Centre</a:t>
            </a:r>
          </a:p>
          <a:p>
            <a:endParaRPr lang="en-US" dirty="0"/>
          </a:p>
          <a:p>
            <a:r>
              <a:rPr lang="en-GB" dirty="0" err="1"/>
              <a:t>AuM</a:t>
            </a:r>
            <a:r>
              <a:rPr lang="en-GB" dirty="0"/>
              <a:t>: £288.8 billion</a:t>
            </a:r>
          </a:p>
          <a:p>
            <a:endParaRPr lang="en-GB" dirty="0"/>
          </a:p>
          <a:p>
            <a:r>
              <a:rPr lang="en-GB" dirty="0"/>
              <a:t>In any one office, 20 nationalities</a:t>
            </a:r>
          </a:p>
          <a:p>
            <a:endParaRPr lang="en-GB" dirty="0"/>
          </a:p>
          <a:p>
            <a:r>
              <a:rPr lang="en-GB" dirty="0"/>
              <a:t>We are Whigs!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4BBC9E8-14AE-DD9C-0B55-4428BF51C44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427" y="2093119"/>
            <a:ext cx="5448807" cy="397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2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7796</TotalTime>
  <Words>349</Words>
  <Application>Microsoft Office PowerPoint</Application>
  <PresentationFormat>Widescreen</PresentationFormat>
  <Paragraphs>66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IBM Plex Sans</vt:lpstr>
      <vt:lpstr>Office Theme</vt:lpstr>
      <vt:lpstr>FOSIL 2025 Symposium | Saturday 8 February</vt:lpstr>
      <vt:lpstr>Defining the IAI</vt:lpstr>
      <vt:lpstr>Endorsing the IAI</vt:lpstr>
      <vt:lpstr>Naming the IAI</vt:lpstr>
      <vt:lpstr>Symbolising the IAI</vt:lpstr>
      <vt:lpstr>Integrating and Hosting the IAI</vt:lpstr>
      <vt:lpstr>Valuing the IAI</vt:lpstr>
      <vt:lpstr>The Value of the Institute</vt:lpstr>
      <vt:lpstr>The International Value of the Institute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FOSIL 2025 Symposium | Saturday 8 February</dc:title>
  <dc:creator>Darryl Toerien</dc:creator>
  <cp:lastModifiedBy>Darryl Toerien</cp:lastModifiedBy>
  <cp:revision>5</cp:revision>
  <cp:lastPrinted>2025-01-23T07:44:16Z</cp:lastPrinted>
  <dcterms:created xsi:type="dcterms:W3CDTF">2025-01-11T16:22:45Z</dcterms:created>
  <dcterms:modified xsi:type="dcterms:W3CDTF">2025-02-10T10:24:14Z</dcterms:modified>
</cp:coreProperties>
</file>