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2"/>
  </p:notesMasterIdLst>
  <p:sldIdLst>
    <p:sldId id="871" r:id="rId2"/>
    <p:sldId id="870" r:id="rId3"/>
    <p:sldId id="264" r:id="rId4"/>
    <p:sldId id="872" r:id="rId5"/>
    <p:sldId id="266" r:id="rId6"/>
    <p:sldId id="256" r:id="rId7"/>
    <p:sldId id="258" r:id="rId8"/>
    <p:sldId id="259" r:id="rId9"/>
    <p:sldId id="257" r:id="rId10"/>
    <p:sldId id="260" r:id="rId11"/>
    <p:sldId id="261" r:id="rId12"/>
    <p:sldId id="265" r:id="rId13"/>
    <p:sldId id="874" r:id="rId14"/>
    <p:sldId id="875" r:id="rId15"/>
    <p:sldId id="876" r:id="rId16"/>
    <p:sldId id="877" r:id="rId17"/>
    <p:sldId id="878" r:id="rId18"/>
    <p:sldId id="879" r:id="rId19"/>
    <p:sldId id="880" r:id="rId20"/>
    <p:sldId id="886" r:id="rId21"/>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DE6"/>
    <a:srgbClr val="87D6F5"/>
    <a:srgbClr val="AD172B"/>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2CAF22E-0AE6-42DE-9902-5F565E510FA0}" v="1" dt="2025-02-10T10:24:33.32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362"/>
    <p:restoredTop sz="93774" autoAdjust="0"/>
  </p:normalViewPr>
  <p:slideViewPr>
    <p:cSldViewPr snapToGrid="0">
      <p:cViewPr varScale="1">
        <p:scale>
          <a:sx n="104" d="100"/>
          <a:sy n="104" d="100"/>
        </p:scale>
        <p:origin x="125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rryl Toerien" userId="b9452fe840bffce9" providerId="LiveId" clId="{B2CAF22E-0AE6-42DE-9902-5F565E510FA0}"/>
    <pc:docChg chg="delSld">
      <pc:chgData name="Darryl Toerien" userId="b9452fe840bffce9" providerId="LiveId" clId="{B2CAF22E-0AE6-42DE-9902-5F565E510FA0}" dt="2025-02-10T09:42:02.146" v="0" actId="47"/>
      <pc:docMkLst>
        <pc:docMk/>
      </pc:docMkLst>
      <pc:sldChg chg="del">
        <pc:chgData name="Darryl Toerien" userId="b9452fe840bffce9" providerId="LiveId" clId="{B2CAF22E-0AE6-42DE-9902-5F565E510FA0}" dt="2025-02-10T09:42:02.146" v="0" actId="47"/>
        <pc:sldMkLst>
          <pc:docMk/>
          <pc:sldMk cId="2421409846" sldId="263"/>
        </pc:sldMkLst>
      </pc:sldChg>
      <pc:sldChg chg="del">
        <pc:chgData name="Darryl Toerien" userId="b9452fe840bffce9" providerId="LiveId" clId="{B2CAF22E-0AE6-42DE-9902-5F565E510FA0}" dt="2025-02-10T09:42:02.146" v="0" actId="47"/>
        <pc:sldMkLst>
          <pc:docMk/>
          <pc:sldMk cId="3643917219" sldId="881"/>
        </pc:sldMkLst>
      </pc:sldChg>
      <pc:sldChg chg="del">
        <pc:chgData name="Darryl Toerien" userId="b9452fe840bffce9" providerId="LiveId" clId="{B2CAF22E-0AE6-42DE-9902-5F565E510FA0}" dt="2025-02-10T09:42:02.146" v="0" actId="47"/>
        <pc:sldMkLst>
          <pc:docMk/>
          <pc:sldMk cId="118642952" sldId="882"/>
        </pc:sldMkLst>
      </pc:sldChg>
      <pc:sldChg chg="del">
        <pc:chgData name="Darryl Toerien" userId="b9452fe840bffce9" providerId="LiveId" clId="{B2CAF22E-0AE6-42DE-9902-5F565E510FA0}" dt="2025-02-10T09:42:02.146" v="0" actId="47"/>
        <pc:sldMkLst>
          <pc:docMk/>
          <pc:sldMk cId="607145965" sldId="884"/>
        </pc:sldMkLst>
      </pc:sldChg>
      <pc:sldChg chg="del">
        <pc:chgData name="Darryl Toerien" userId="b9452fe840bffce9" providerId="LiveId" clId="{B2CAF22E-0AE6-42DE-9902-5F565E510FA0}" dt="2025-02-10T09:42:02.146" v="0" actId="47"/>
        <pc:sldMkLst>
          <pc:docMk/>
          <pc:sldMk cId="1950124221" sldId="885"/>
        </pc:sldMkLst>
      </pc:sldChg>
      <pc:sldChg chg="del">
        <pc:chgData name="Darryl Toerien" userId="b9452fe840bffce9" providerId="LiveId" clId="{B2CAF22E-0AE6-42DE-9902-5F565E510FA0}" dt="2025-02-10T09:42:02.146" v="0" actId="47"/>
        <pc:sldMkLst>
          <pc:docMk/>
          <pc:sldMk cId="1947758666" sldId="887"/>
        </pc:sldMkLst>
      </pc:sldChg>
      <pc:sldChg chg="del">
        <pc:chgData name="Darryl Toerien" userId="b9452fe840bffce9" providerId="LiveId" clId="{B2CAF22E-0AE6-42DE-9902-5F565E510FA0}" dt="2025-02-10T09:42:02.146" v="0" actId="47"/>
        <pc:sldMkLst>
          <pc:docMk/>
          <pc:sldMk cId="2696380104" sldId="888"/>
        </pc:sldMkLst>
      </pc:sldChg>
      <pc:sldChg chg="del">
        <pc:chgData name="Darryl Toerien" userId="b9452fe840bffce9" providerId="LiveId" clId="{B2CAF22E-0AE6-42DE-9902-5F565E510FA0}" dt="2025-02-10T09:42:02.146" v="0" actId="47"/>
        <pc:sldMkLst>
          <pc:docMk/>
          <pc:sldMk cId="27202116" sldId="889"/>
        </pc:sldMkLst>
      </pc:sldChg>
      <pc:sldChg chg="del">
        <pc:chgData name="Darryl Toerien" userId="b9452fe840bffce9" providerId="LiveId" clId="{B2CAF22E-0AE6-42DE-9902-5F565E510FA0}" dt="2025-02-10T09:42:02.146" v="0" actId="47"/>
        <pc:sldMkLst>
          <pc:docMk/>
          <pc:sldMk cId="3183867718" sldId="890"/>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A4198133-DB73-428C-9781-20D653DC5F66}" type="datetimeFigureOut">
              <a:rPr lang="en-GB" smtClean="0"/>
              <a:t>10/02/2025</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71D03034-DED1-465E-8FB1-590BB2F0C9F4}" type="slidenum">
              <a:rPr lang="en-GB" smtClean="0"/>
              <a:t>‹#›</a:t>
            </a:fld>
            <a:endParaRPr lang="en-GB"/>
          </a:p>
        </p:txBody>
      </p:sp>
    </p:spTree>
    <p:extLst>
      <p:ext uri="{BB962C8B-B14F-4D97-AF65-F5344CB8AC3E}">
        <p14:creationId xmlns:p14="http://schemas.microsoft.com/office/powerpoint/2010/main" val="23736876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9B6B37-2777-E975-0264-74598966C3C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4148022-84CD-88D5-31D1-A20B09E8CFF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265D323-7F15-AF21-1AB5-9A271C9D69C4}"/>
              </a:ext>
            </a:extLst>
          </p:cNvPr>
          <p:cNvSpPr>
            <a:spLocks noGrp="1"/>
          </p:cNvSpPr>
          <p:nvPr>
            <p:ph type="body" idx="1"/>
          </p:nvPr>
        </p:nvSpPr>
        <p:spPr/>
        <p:txBody>
          <a:bodyPr/>
          <a:lstStyle/>
          <a:p>
            <a:r>
              <a:rPr lang="en-GB" dirty="0"/>
              <a:t>Version </a:t>
            </a:r>
            <a:r>
              <a:rPr lang="en-GB" b="1" dirty="0"/>
              <a:t>3.0 Long</a:t>
            </a:r>
            <a:r>
              <a:rPr lang="en-GB" dirty="0"/>
              <a:t> was developed at Oakham School, initially within an IB context, and specifically the Diploma Programme Extended Essay. The emphasis in Investigate was, therefore, on scholarly resources. As the value of FOSIL beyond the IB DP EE grew, so did my desire to revise the description of Investigate. The reconceptualization of Heroic Inquiry for the FOSIL Symposium motivated me to do that. After much thought and discussion, I have just released Version 3.1, which is now freely downloadable from the website.</a:t>
            </a:r>
          </a:p>
          <a:p>
            <a:endParaRPr lang="en-GB" dirty="0"/>
          </a:p>
          <a:p>
            <a:r>
              <a:rPr lang="en-GB" dirty="0"/>
              <a:t>Version </a:t>
            </a:r>
            <a:r>
              <a:rPr lang="en-GB" b="1" dirty="0"/>
              <a:t>3.0 Short</a:t>
            </a:r>
            <a:r>
              <a:rPr lang="en-GB" dirty="0"/>
              <a:t> was developed at Blanchelande College, specially for use across Primary and Secondary phases.</a:t>
            </a:r>
          </a:p>
        </p:txBody>
      </p:sp>
      <p:sp>
        <p:nvSpPr>
          <p:cNvPr id="4" name="Slide Number Placeholder 3">
            <a:extLst>
              <a:ext uri="{FF2B5EF4-FFF2-40B4-BE49-F238E27FC236}">
                <a16:creationId xmlns:a16="http://schemas.microsoft.com/office/drawing/2014/main" id="{EB2CD20D-C717-952B-FA6D-EC0408E66141}"/>
              </a:ext>
            </a:extLst>
          </p:cNvPr>
          <p:cNvSpPr>
            <a:spLocks noGrp="1"/>
          </p:cNvSpPr>
          <p:nvPr>
            <p:ph type="sldNum" sz="quarter" idx="5"/>
          </p:nvPr>
        </p:nvSpPr>
        <p:spPr/>
        <p:txBody>
          <a:bodyPr/>
          <a:lstStyle/>
          <a:p>
            <a:fld id="{71D03034-DED1-465E-8FB1-590BB2F0C9F4}" type="slidenum">
              <a:rPr lang="en-GB" smtClean="0"/>
              <a:t>2</a:t>
            </a:fld>
            <a:endParaRPr lang="en-GB"/>
          </a:p>
        </p:txBody>
      </p:sp>
    </p:spTree>
    <p:extLst>
      <p:ext uri="{BB962C8B-B14F-4D97-AF65-F5344CB8AC3E}">
        <p14:creationId xmlns:p14="http://schemas.microsoft.com/office/powerpoint/2010/main" val="42218110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FEF8D5-BB77-9824-087A-5E039CA68FA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0BDF200-0094-9A5B-5E3B-4C03CB9AA48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FD7A86C-3CB2-72E4-72A8-4A5AC66A54A6}"/>
              </a:ext>
            </a:extLst>
          </p:cNvPr>
          <p:cNvSpPr>
            <a:spLocks noGrp="1"/>
          </p:cNvSpPr>
          <p:nvPr>
            <p:ph type="body" idx="1"/>
          </p:nvPr>
        </p:nvSpPr>
        <p:spPr/>
        <p:txBody>
          <a:bodyPr/>
          <a:lstStyle/>
          <a:p>
            <a:r>
              <a:rPr lang="en-GB" dirty="0"/>
              <a:t>The colour-coded skill sets are taken from the reimagined EFIC, which was published in 2019, and we will look at these more closely in elation to Heroic Inquiry.</a:t>
            </a:r>
          </a:p>
          <a:p>
            <a:endParaRPr lang="en-GB" dirty="0"/>
          </a:p>
          <a:p>
            <a:r>
              <a:rPr lang="en-GB" dirty="0"/>
              <a:t>A reminder that the use of colour in FOSIL is deliberate and serves a twofold instructional purpose: (1) the colours further help students to locate themselves in the inquiry process; (2) I spent some time investigating colour theory, so the colours of the stages are associated to some extent with the kind of activity – intellectual, physical, emotional and social – going on in each stage.</a:t>
            </a:r>
          </a:p>
        </p:txBody>
      </p:sp>
      <p:sp>
        <p:nvSpPr>
          <p:cNvPr id="4" name="Slide Number Placeholder 3">
            <a:extLst>
              <a:ext uri="{FF2B5EF4-FFF2-40B4-BE49-F238E27FC236}">
                <a16:creationId xmlns:a16="http://schemas.microsoft.com/office/drawing/2014/main" id="{51249391-926F-A605-0248-D21B7E2FDB8F}"/>
              </a:ext>
            </a:extLst>
          </p:cNvPr>
          <p:cNvSpPr>
            <a:spLocks noGrp="1"/>
          </p:cNvSpPr>
          <p:nvPr>
            <p:ph type="sldNum" sz="quarter" idx="5"/>
          </p:nvPr>
        </p:nvSpPr>
        <p:spPr/>
        <p:txBody>
          <a:bodyPr/>
          <a:lstStyle/>
          <a:p>
            <a:fld id="{71D03034-DED1-465E-8FB1-590BB2F0C9F4}" type="slidenum">
              <a:rPr lang="en-GB" smtClean="0"/>
              <a:t>3</a:t>
            </a:fld>
            <a:endParaRPr lang="en-GB"/>
          </a:p>
        </p:txBody>
      </p:sp>
    </p:spTree>
    <p:extLst>
      <p:ext uri="{BB962C8B-B14F-4D97-AF65-F5344CB8AC3E}">
        <p14:creationId xmlns:p14="http://schemas.microsoft.com/office/powerpoint/2010/main" val="35018858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9FC60B-CDE1-AFF4-7BAF-6A135699FF8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19E4D98-67D9-CF97-C2AE-A45B1155BC5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A1DB64F-F39F-0756-9793-B555478E69DB}"/>
              </a:ext>
            </a:extLst>
          </p:cNvPr>
          <p:cNvSpPr>
            <a:spLocks noGrp="1"/>
          </p:cNvSpPr>
          <p:nvPr>
            <p:ph type="body" idx="1"/>
          </p:nvPr>
        </p:nvSpPr>
        <p:spPr/>
        <p:txBody>
          <a:bodyPr/>
          <a:lstStyle/>
          <a:p>
            <a:r>
              <a:rPr lang="en-GB" dirty="0"/>
              <a:t>Barbara and I developed our shared definition of inquiry for our keynote at the SLA annual conference in 2021. The deeper my understanding of inquiry grows, the more profound this definition proves to be.</a:t>
            </a:r>
          </a:p>
          <a:p>
            <a:endParaRPr lang="en-GB" dirty="0"/>
          </a:p>
          <a:p>
            <a:pPr marL="0" marR="0" algn="l" fontAlgn="base"/>
            <a:r>
              <a:rPr lang="en-GB" sz="1200" b="0" i="0" dirty="0">
                <a:solidFill>
                  <a:srgbClr val="ED5C57"/>
                </a:solidFill>
                <a:effectLst/>
                <a:latin typeface="Aptos" panose="020B0004020202020204" pitchFamily="34" charset="0"/>
              </a:rPr>
              <a:t>Every inquiry, whether formal or informal, is a heroic journey.</a:t>
            </a:r>
          </a:p>
          <a:p>
            <a:pPr marL="0" marR="0" algn="l" fontAlgn="base"/>
            <a:r>
              <a:rPr lang="en-GB" sz="1200" b="0" i="0" dirty="0">
                <a:solidFill>
                  <a:srgbClr val="000000"/>
                </a:solidFill>
                <a:effectLst/>
                <a:latin typeface="Aptos" panose="020B0004020202020204" pitchFamily="34" charset="0"/>
              </a:rPr>
              <a:t> </a:t>
            </a:r>
          </a:p>
          <a:p>
            <a:pPr marL="0" marR="0" algn="l" fontAlgn="base"/>
            <a:r>
              <a:rPr lang="en-GB" sz="1200" b="0" i="0" dirty="0">
                <a:solidFill>
                  <a:srgbClr val="000000"/>
                </a:solidFill>
                <a:effectLst/>
                <a:latin typeface="Aptos" panose="020B0004020202020204" pitchFamily="34" charset="0"/>
              </a:rPr>
              <a:t>Broadly, inquiry is a movement - intellectual, certainly, but also, and equally important, physical, emotional and social - from the comfort of the known into the discomfort of the unknown, there to wrestle knowledge from information and understanding from knowledge. There lurks real danger here, for being even somewhat misguided can lead far astray, and so discerning those who would help from those who would hinder, or even harm, is vital. From this now-enlightened place to return, enlivened and alive to possibilities heretofore unimagined. And so to set off again.</a:t>
            </a:r>
          </a:p>
          <a:p>
            <a:pPr marL="0" marR="0" algn="l" fontAlgn="base"/>
            <a:r>
              <a:rPr lang="en-GB" sz="1200" b="0" i="0" dirty="0">
                <a:solidFill>
                  <a:srgbClr val="000000"/>
                </a:solidFill>
                <a:effectLst/>
                <a:latin typeface="Aptos" panose="020B0004020202020204" pitchFamily="34" charset="0"/>
              </a:rPr>
              <a:t> </a:t>
            </a:r>
          </a:p>
          <a:p>
            <a:pPr marL="0" marR="0" algn="l" fontAlgn="base"/>
            <a:r>
              <a:rPr lang="en-GB" sz="1200" b="0" i="0" dirty="0">
                <a:solidFill>
                  <a:srgbClr val="000000"/>
                </a:solidFill>
                <a:effectLst/>
                <a:latin typeface="Aptos" panose="020B0004020202020204" pitchFamily="34" charset="0"/>
              </a:rPr>
              <a:t>This heroic journey of inquiry is the story of those who have stretched the boundaries of human knowledge and understanding in one or more of the fields of study in which they laboured, and those who labour there still. It is this unfolding story that we are inviting our students to identify with and, in learning to stretch the boundaries of their own knowledge and understanding, add their voice to and so find their place in.</a:t>
            </a:r>
          </a:p>
          <a:p>
            <a:endParaRPr lang="en-GB" dirty="0"/>
          </a:p>
          <a:p>
            <a:r>
              <a:rPr lang="en-GB" dirty="0"/>
              <a:t>Version </a:t>
            </a:r>
            <a:r>
              <a:rPr lang="en-GB" b="1" dirty="0"/>
              <a:t>1.0 Long </a:t>
            </a:r>
            <a:r>
              <a:rPr lang="en-GB" dirty="0"/>
              <a:t>and </a:t>
            </a:r>
            <a:r>
              <a:rPr lang="en-GB" b="1" dirty="0"/>
              <a:t>Short</a:t>
            </a:r>
            <a:r>
              <a:rPr lang="en-GB" dirty="0"/>
              <a:t> utilised existing icons from the Hero’s Journey that had been developed by Hugh Rose at Blanchelande College. Because we lacked the opportunity to redesign the Icon used here in Construct, stages in the iconic Heroic Inquiry process were misaligned with the stages in the iconic Heroine’s Journey at Investigate and Construct. The reconceptualization of Heroic Inquiry for the FOSIL Symposium allowed us to address that, which I will illustrate.</a:t>
            </a:r>
          </a:p>
          <a:p>
            <a:endParaRPr lang="en-GB" dirty="0"/>
          </a:p>
          <a:p>
            <a:r>
              <a:rPr lang="en-GB" dirty="0"/>
              <a:t>The iconic Heroic Inquirer was developed specifically for the new Inquiry-Based Learning Department, which is based in the Library. The Heroic Inquirer embodies the spirit of inquiry and </a:t>
            </a:r>
            <a:r>
              <a:rPr lang="en-GB" sz="1800" dirty="0">
                <a:solidFill>
                  <a:srgbClr val="000000"/>
                </a:solidFill>
                <a:effectLst/>
                <a:latin typeface="Calibri" panose="020F0502020204030204" pitchFamily="34" charset="0"/>
              </a:rPr>
              <a:t>stands, feet firmly planted in the scroll that is the unfolding record of human knowledge, upholding and upheld by the light, which illuminates the way ahead.</a:t>
            </a:r>
            <a:endParaRPr lang="en-GB" dirty="0"/>
          </a:p>
        </p:txBody>
      </p:sp>
      <p:sp>
        <p:nvSpPr>
          <p:cNvPr id="4" name="Slide Number Placeholder 3">
            <a:extLst>
              <a:ext uri="{FF2B5EF4-FFF2-40B4-BE49-F238E27FC236}">
                <a16:creationId xmlns:a16="http://schemas.microsoft.com/office/drawing/2014/main" id="{C79B6DB5-EE14-007E-1897-D200125FFD14}"/>
              </a:ext>
            </a:extLst>
          </p:cNvPr>
          <p:cNvSpPr>
            <a:spLocks noGrp="1"/>
          </p:cNvSpPr>
          <p:nvPr>
            <p:ph type="sldNum" sz="quarter" idx="5"/>
          </p:nvPr>
        </p:nvSpPr>
        <p:spPr/>
        <p:txBody>
          <a:bodyPr/>
          <a:lstStyle/>
          <a:p>
            <a:fld id="{71D03034-DED1-465E-8FB1-590BB2F0C9F4}" type="slidenum">
              <a:rPr lang="en-GB" smtClean="0"/>
              <a:t>5</a:t>
            </a:fld>
            <a:endParaRPr lang="en-GB"/>
          </a:p>
        </p:txBody>
      </p:sp>
    </p:spTree>
    <p:extLst>
      <p:ext uri="{BB962C8B-B14F-4D97-AF65-F5344CB8AC3E}">
        <p14:creationId xmlns:p14="http://schemas.microsoft.com/office/powerpoint/2010/main" val="15929472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l" fontAlgn="base"/>
            <a:endParaRPr lang="en-GB" sz="1800" b="0" i="0" dirty="0">
              <a:solidFill>
                <a:srgbClr val="000000"/>
              </a:solidFill>
              <a:effectLst/>
              <a:latin typeface="Aptos" panose="020B0004020202020204" pitchFamily="34" charset="0"/>
            </a:endParaRPr>
          </a:p>
        </p:txBody>
      </p:sp>
      <p:sp>
        <p:nvSpPr>
          <p:cNvPr id="4" name="Slide Number Placeholder 3"/>
          <p:cNvSpPr>
            <a:spLocks noGrp="1"/>
          </p:cNvSpPr>
          <p:nvPr>
            <p:ph type="sldNum" sz="quarter" idx="5"/>
          </p:nvPr>
        </p:nvSpPr>
        <p:spPr/>
        <p:txBody>
          <a:bodyPr/>
          <a:lstStyle/>
          <a:p>
            <a:fld id="{71D03034-DED1-465E-8FB1-590BB2F0C9F4}" type="slidenum">
              <a:rPr lang="en-GB" smtClean="0"/>
              <a:t>6</a:t>
            </a:fld>
            <a:endParaRPr lang="en-GB"/>
          </a:p>
        </p:txBody>
      </p:sp>
    </p:spTree>
    <p:extLst>
      <p:ext uri="{BB962C8B-B14F-4D97-AF65-F5344CB8AC3E}">
        <p14:creationId xmlns:p14="http://schemas.microsoft.com/office/powerpoint/2010/main" val="36627040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1D03034-DED1-465E-8FB1-590BB2F0C9F4}" type="slidenum">
              <a:rPr lang="en-GB" smtClean="0"/>
              <a:t>8</a:t>
            </a:fld>
            <a:endParaRPr lang="en-GB"/>
          </a:p>
        </p:txBody>
      </p:sp>
    </p:spTree>
    <p:extLst>
      <p:ext uri="{BB962C8B-B14F-4D97-AF65-F5344CB8AC3E}">
        <p14:creationId xmlns:p14="http://schemas.microsoft.com/office/powerpoint/2010/main" val="30721229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1D03034-DED1-465E-8FB1-590BB2F0C9F4}" type="slidenum">
              <a:rPr lang="en-GB" smtClean="0"/>
              <a:t>13</a:t>
            </a:fld>
            <a:endParaRPr lang="en-GB"/>
          </a:p>
        </p:txBody>
      </p:sp>
    </p:spTree>
    <p:extLst>
      <p:ext uri="{BB962C8B-B14F-4D97-AF65-F5344CB8AC3E}">
        <p14:creationId xmlns:p14="http://schemas.microsoft.com/office/powerpoint/2010/main" val="35987243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1D03034-DED1-465E-8FB1-590BB2F0C9F4}" type="slidenum">
              <a:rPr lang="en-GB" smtClean="0"/>
              <a:t>14</a:t>
            </a:fld>
            <a:endParaRPr lang="en-GB"/>
          </a:p>
        </p:txBody>
      </p:sp>
    </p:spTree>
    <p:extLst>
      <p:ext uri="{BB962C8B-B14F-4D97-AF65-F5344CB8AC3E}">
        <p14:creationId xmlns:p14="http://schemas.microsoft.com/office/powerpoint/2010/main" val="19678679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1D03034-DED1-465E-8FB1-590BB2F0C9F4}" type="slidenum">
              <a:rPr lang="en-GB" smtClean="0"/>
              <a:t>16</a:t>
            </a:fld>
            <a:endParaRPr lang="en-GB"/>
          </a:p>
        </p:txBody>
      </p:sp>
    </p:spTree>
    <p:extLst>
      <p:ext uri="{BB962C8B-B14F-4D97-AF65-F5344CB8AC3E}">
        <p14:creationId xmlns:p14="http://schemas.microsoft.com/office/powerpoint/2010/main" val="33972539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1D03034-DED1-465E-8FB1-590BB2F0C9F4}" type="slidenum">
              <a:rPr lang="en-GB" smtClean="0"/>
              <a:t>19</a:t>
            </a:fld>
            <a:endParaRPr lang="en-GB"/>
          </a:p>
        </p:txBody>
      </p:sp>
    </p:spTree>
    <p:extLst>
      <p:ext uri="{BB962C8B-B14F-4D97-AF65-F5344CB8AC3E}">
        <p14:creationId xmlns:p14="http://schemas.microsoft.com/office/powerpoint/2010/main" val="34465834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A72B5F-D29D-3941-1A07-F7D2F0EA957B}"/>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A813B495-4C07-742B-56D8-55AD39B0EC4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A1C51B36-1EA0-7BC9-C936-91948662278F}"/>
              </a:ext>
            </a:extLst>
          </p:cNvPr>
          <p:cNvSpPr>
            <a:spLocks noGrp="1"/>
          </p:cNvSpPr>
          <p:nvPr>
            <p:ph type="dt" sz="half" idx="10"/>
          </p:nvPr>
        </p:nvSpPr>
        <p:spPr/>
        <p:txBody>
          <a:bodyPr/>
          <a:lstStyle/>
          <a:p>
            <a:fld id="{08EF07E8-E573-2445-BF5F-337CEF955FA7}" type="datetimeFigureOut">
              <a:rPr lang="en-GB" smtClean="0"/>
              <a:t>10/02/2025</a:t>
            </a:fld>
            <a:endParaRPr lang="en-GB"/>
          </a:p>
        </p:txBody>
      </p:sp>
      <p:sp>
        <p:nvSpPr>
          <p:cNvPr id="5" name="Footer Placeholder 4">
            <a:extLst>
              <a:ext uri="{FF2B5EF4-FFF2-40B4-BE49-F238E27FC236}">
                <a16:creationId xmlns:a16="http://schemas.microsoft.com/office/drawing/2014/main" id="{1B460CBA-AAB8-0599-4F2B-D44BD45EA97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0CD204A-FC6D-A687-93F1-0F91E9757A5D}"/>
              </a:ext>
            </a:extLst>
          </p:cNvPr>
          <p:cNvSpPr>
            <a:spLocks noGrp="1"/>
          </p:cNvSpPr>
          <p:nvPr>
            <p:ph type="sldNum" sz="quarter" idx="12"/>
          </p:nvPr>
        </p:nvSpPr>
        <p:spPr/>
        <p:txBody>
          <a:bodyPr/>
          <a:lstStyle/>
          <a:p>
            <a:fld id="{DF662196-49CE-A94A-9E37-7BA1DCE23B38}" type="slidenum">
              <a:rPr lang="en-GB" smtClean="0"/>
              <a:t>‹#›</a:t>
            </a:fld>
            <a:endParaRPr lang="en-GB"/>
          </a:p>
        </p:txBody>
      </p:sp>
    </p:spTree>
    <p:extLst>
      <p:ext uri="{BB962C8B-B14F-4D97-AF65-F5344CB8AC3E}">
        <p14:creationId xmlns:p14="http://schemas.microsoft.com/office/powerpoint/2010/main" val="36902440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7A037C-230F-EDCE-313A-A47A4B346FBA}"/>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BA336D0E-0216-E59F-78D3-85B69DB559F3}"/>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6770A2D9-CEDE-1981-724C-DA9CA4A39601}"/>
              </a:ext>
            </a:extLst>
          </p:cNvPr>
          <p:cNvSpPr>
            <a:spLocks noGrp="1"/>
          </p:cNvSpPr>
          <p:nvPr>
            <p:ph type="dt" sz="half" idx="10"/>
          </p:nvPr>
        </p:nvSpPr>
        <p:spPr/>
        <p:txBody>
          <a:bodyPr/>
          <a:lstStyle/>
          <a:p>
            <a:fld id="{08EF07E8-E573-2445-BF5F-337CEF955FA7}" type="datetimeFigureOut">
              <a:rPr lang="en-GB" smtClean="0"/>
              <a:t>10/02/2025</a:t>
            </a:fld>
            <a:endParaRPr lang="en-GB"/>
          </a:p>
        </p:txBody>
      </p:sp>
      <p:sp>
        <p:nvSpPr>
          <p:cNvPr id="5" name="Footer Placeholder 4">
            <a:extLst>
              <a:ext uri="{FF2B5EF4-FFF2-40B4-BE49-F238E27FC236}">
                <a16:creationId xmlns:a16="http://schemas.microsoft.com/office/drawing/2014/main" id="{D0DEA40B-3439-120C-45FF-19144808D42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BCD521D-7F8B-AE7B-29BC-4E3380C57B0A}"/>
              </a:ext>
            </a:extLst>
          </p:cNvPr>
          <p:cNvSpPr>
            <a:spLocks noGrp="1"/>
          </p:cNvSpPr>
          <p:nvPr>
            <p:ph type="sldNum" sz="quarter" idx="12"/>
          </p:nvPr>
        </p:nvSpPr>
        <p:spPr/>
        <p:txBody>
          <a:bodyPr/>
          <a:lstStyle/>
          <a:p>
            <a:fld id="{DF662196-49CE-A94A-9E37-7BA1DCE23B38}" type="slidenum">
              <a:rPr lang="en-GB" smtClean="0"/>
              <a:t>‹#›</a:t>
            </a:fld>
            <a:endParaRPr lang="en-GB"/>
          </a:p>
        </p:txBody>
      </p:sp>
    </p:spTree>
    <p:extLst>
      <p:ext uri="{BB962C8B-B14F-4D97-AF65-F5344CB8AC3E}">
        <p14:creationId xmlns:p14="http://schemas.microsoft.com/office/powerpoint/2010/main" val="27877468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D1D9B9B-F0AE-C772-178E-9BD923036DDE}"/>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217DBCAF-44E8-9DA7-B185-84ACACAD9458}"/>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3D56D86E-F2F3-CD46-F09E-403858BB9FDE}"/>
              </a:ext>
            </a:extLst>
          </p:cNvPr>
          <p:cNvSpPr>
            <a:spLocks noGrp="1"/>
          </p:cNvSpPr>
          <p:nvPr>
            <p:ph type="dt" sz="half" idx="10"/>
          </p:nvPr>
        </p:nvSpPr>
        <p:spPr/>
        <p:txBody>
          <a:bodyPr/>
          <a:lstStyle/>
          <a:p>
            <a:fld id="{08EF07E8-E573-2445-BF5F-337CEF955FA7}" type="datetimeFigureOut">
              <a:rPr lang="en-GB" smtClean="0"/>
              <a:t>10/02/2025</a:t>
            </a:fld>
            <a:endParaRPr lang="en-GB"/>
          </a:p>
        </p:txBody>
      </p:sp>
      <p:sp>
        <p:nvSpPr>
          <p:cNvPr id="5" name="Footer Placeholder 4">
            <a:extLst>
              <a:ext uri="{FF2B5EF4-FFF2-40B4-BE49-F238E27FC236}">
                <a16:creationId xmlns:a16="http://schemas.microsoft.com/office/drawing/2014/main" id="{7116E183-74D2-DBFD-D446-CEBEC39A7FF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B44598D-8BE3-11A8-68B4-5C7F48E65993}"/>
              </a:ext>
            </a:extLst>
          </p:cNvPr>
          <p:cNvSpPr>
            <a:spLocks noGrp="1"/>
          </p:cNvSpPr>
          <p:nvPr>
            <p:ph type="sldNum" sz="quarter" idx="12"/>
          </p:nvPr>
        </p:nvSpPr>
        <p:spPr/>
        <p:txBody>
          <a:bodyPr/>
          <a:lstStyle/>
          <a:p>
            <a:fld id="{DF662196-49CE-A94A-9E37-7BA1DCE23B38}" type="slidenum">
              <a:rPr lang="en-GB" smtClean="0"/>
              <a:t>‹#›</a:t>
            </a:fld>
            <a:endParaRPr lang="en-GB"/>
          </a:p>
        </p:txBody>
      </p:sp>
    </p:spTree>
    <p:extLst>
      <p:ext uri="{BB962C8B-B14F-4D97-AF65-F5344CB8AC3E}">
        <p14:creationId xmlns:p14="http://schemas.microsoft.com/office/powerpoint/2010/main" val="29704208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7516FE-B19A-AEC1-2C10-5D56EEECDCC8}"/>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EED68AFB-4A20-D5BA-EECF-99887097C8FB}"/>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3762EDA4-5446-1B22-9FF2-64360363D86C}"/>
              </a:ext>
            </a:extLst>
          </p:cNvPr>
          <p:cNvSpPr>
            <a:spLocks noGrp="1"/>
          </p:cNvSpPr>
          <p:nvPr>
            <p:ph type="dt" sz="half" idx="10"/>
          </p:nvPr>
        </p:nvSpPr>
        <p:spPr/>
        <p:txBody>
          <a:bodyPr/>
          <a:lstStyle/>
          <a:p>
            <a:fld id="{08EF07E8-E573-2445-BF5F-337CEF955FA7}" type="datetimeFigureOut">
              <a:rPr lang="en-GB" smtClean="0"/>
              <a:t>10/02/2025</a:t>
            </a:fld>
            <a:endParaRPr lang="en-GB"/>
          </a:p>
        </p:txBody>
      </p:sp>
      <p:sp>
        <p:nvSpPr>
          <p:cNvPr id="5" name="Footer Placeholder 4">
            <a:extLst>
              <a:ext uri="{FF2B5EF4-FFF2-40B4-BE49-F238E27FC236}">
                <a16:creationId xmlns:a16="http://schemas.microsoft.com/office/drawing/2014/main" id="{DE6CD8F0-E5A9-5221-0188-2FD1419BBDB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6A63A18-9D75-F849-73F0-579DE66A0C2F}"/>
              </a:ext>
            </a:extLst>
          </p:cNvPr>
          <p:cNvSpPr>
            <a:spLocks noGrp="1"/>
          </p:cNvSpPr>
          <p:nvPr>
            <p:ph type="sldNum" sz="quarter" idx="12"/>
          </p:nvPr>
        </p:nvSpPr>
        <p:spPr/>
        <p:txBody>
          <a:bodyPr/>
          <a:lstStyle/>
          <a:p>
            <a:fld id="{DF662196-49CE-A94A-9E37-7BA1DCE23B38}" type="slidenum">
              <a:rPr lang="en-GB" smtClean="0"/>
              <a:t>‹#›</a:t>
            </a:fld>
            <a:endParaRPr lang="en-GB"/>
          </a:p>
        </p:txBody>
      </p:sp>
    </p:spTree>
    <p:extLst>
      <p:ext uri="{BB962C8B-B14F-4D97-AF65-F5344CB8AC3E}">
        <p14:creationId xmlns:p14="http://schemas.microsoft.com/office/powerpoint/2010/main" val="36909552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F9995F-47DE-AB9D-4F4D-5FA8A2342B14}"/>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1086DEC5-B457-6C29-CBB3-E6AB76FB4AD6}"/>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5EF982DF-BD56-FA7C-E66C-9DBE3346FD69}"/>
              </a:ext>
            </a:extLst>
          </p:cNvPr>
          <p:cNvSpPr>
            <a:spLocks noGrp="1"/>
          </p:cNvSpPr>
          <p:nvPr>
            <p:ph type="dt" sz="half" idx="10"/>
          </p:nvPr>
        </p:nvSpPr>
        <p:spPr/>
        <p:txBody>
          <a:bodyPr/>
          <a:lstStyle/>
          <a:p>
            <a:fld id="{08EF07E8-E573-2445-BF5F-337CEF955FA7}" type="datetimeFigureOut">
              <a:rPr lang="en-GB" smtClean="0"/>
              <a:t>10/02/2025</a:t>
            </a:fld>
            <a:endParaRPr lang="en-GB"/>
          </a:p>
        </p:txBody>
      </p:sp>
      <p:sp>
        <p:nvSpPr>
          <p:cNvPr id="5" name="Footer Placeholder 4">
            <a:extLst>
              <a:ext uri="{FF2B5EF4-FFF2-40B4-BE49-F238E27FC236}">
                <a16:creationId xmlns:a16="http://schemas.microsoft.com/office/drawing/2014/main" id="{31BD5100-1F19-FF6D-6FAA-34B9214C92B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9E2AB5A-0299-E66A-8243-C7514605BB15}"/>
              </a:ext>
            </a:extLst>
          </p:cNvPr>
          <p:cNvSpPr>
            <a:spLocks noGrp="1"/>
          </p:cNvSpPr>
          <p:nvPr>
            <p:ph type="sldNum" sz="quarter" idx="12"/>
          </p:nvPr>
        </p:nvSpPr>
        <p:spPr/>
        <p:txBody>
          <a:bodyPr/>
          <a:lstStyle/>
          <a:p>
            <a:fld id="{DF662196-49CE-A94A-9E37-7BA1DCE23B38}" type="slidenum">
              <a:rPr lang="en-GB" smtClean="0"/>
              <a:t>‹#›</a:t>
            </a:fld>
            <a:endParaRPr lang="en-GB"/>
          </a:p>
        </p:txBody>
      </p:sp>
    </p:spTree>
    <p:extLst>
      <p:ext uri="{BB962C8B-B14F-4D97-AF65-F5344CB8AC3E}">
        <p14:creationId xmlns:p14="http://schemas.microsoft.com/office/powerpoint/2010/main" val="5799535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502B06-C654-7747-0DCE-9131B8CA9A95}"/>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6FC93EF6-1254-2787-B096-CE533F6C4C15}"/>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3528BBF3-B42A-5835-EB38-FE4870EFDBCA}"/>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644D1218-B005-83A7-128A-559488C88C8B}"/>
              </a:ext>
            </a:extLst>
          </p:cNvPr>
          <p:cNvSpPr>
            <a:spLocks noGrp="1"/>
          </p:cNvSpPr>
          <p:nvPr>
            <p:ph type="dt" sz="half" idx="10"/>
          </p:nvPr>
        </p:nvSpPr>
        <p:spPr/>
        <p:txBody>
          <a:bodyPr/>
          <a:lstStyle/>
          <a:p>
            <a:fld id="{08EF07E8-E573-2445-BF5F-337CEF955FA7}" type="datetimeFigureOut">
              <a:rPr lang="en-GB" smtClean="0"/>
              <a:t>10/02/2025</a:t>
            </a:fld>
            <a:endParaRPr lang="en-GB"/>
          </a:p>
        </p:txBody>
      </p:sp>
      <p:sp>
        <p:nvSpPr>
          <p:cNvPr id="6" name="Footer Placeholder 5">
            <a:extLst>
              <a:ext uri="{FF2B5EF4-FFF2-40B4-BE49-F238E27FC236}">
                <a16:creationId xmlns:a16="http://schemas.microsoft.com/office/drawing/2014/main" id="{74004B2F-4DAD-785D-C76C-ADDBE2B2C1B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781740E-7C08-0742-FFAB-7D4596DCB8D2}"/>
              </a:ext>
            </a:extLst>
          </p:cNvPr>
          <p:cNvSpPr>
            <a:spLocks noGrp="1"/>
          </p:cNvSpPr>
          <p:nvPr>
            <p:ph type="sldNum" sz="quarter" idx="12"/>
          </p:nvPr>
        </p:nvSpPr>
        <p:spPr/>
        <p:txBody>
          <a:bodyPr/>
          <a:lstStyle/>
          <a:p>
            <a:fld id="{DF662196-49CE-A94A-9E37-7BA1DCE23B38}" type="slidenum">
              <a:rPr lang="en-GB" smtClean="0"/>
              <a:t>‹#›</a:t>
            </a:fld>
            <a:endParaRPr lang="en-GB"/>
          </a:p>
        </p:txBody>
      </p:sp>
    </p:spTree>
    <p:extLst>
      <p:ext uri="{BB962C8B-B14F-4D97-AF65-F5344CB8AC3E}">
        <p14:creationId xmlns:p14="http://schemas.microsoft.com/office/powerpoint/2010/main" val="28361949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76E21D-DD2F-B1B9-1F06-929861086A96}"/>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F8BD3FFA-9731-C382-AC63-0444082229A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1394BB43-1D4C-A59E-3326-7E2B42FB9F35}"/>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84B7D3E8-C76E-E395-21B1-E0B0347BD1F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BD940227-76A5-8920-58C6-1309E5C0A11D}"/>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C20B6437-C28F-5AFA-1845-44DB0EA59120}"/>
              </a:ext>
            </a:extLst>
          </p:cNvPr>
          <p:cNvSpPr>
            <a:spLocks noGrp="1"/>
          </p:cNvSpPr>
          <p:nvPr>
            <p:ph type="dt" sz="half" idx="10"/>
          </p:nvPr>
        </p:nvSpPr>
        <p:spPr/>
        <p:txBody>
          <a:bodyPr/>
          <a:lstStyle/>
          <a:p>
            <a:fld id="{08EF07E8-E573-2445-BF5F-337CEF955FA7}" type="datetimeFigureOut">
              <a:rPr lang="en-GB" smtClean="0"/>
              <a:t>10/02/2025</a:t>
            </a:fld>
            <a:endParaRPr lang="en-GB"/>
          </a:p>
        </p:txBody>
      </p:sp>
      <p:sp>
        <p:nvSpPr>
          <p:cNvPr id="8" name="Footer Placeholder 7">
            <a:extLst>
              <a:ext uri="{FF2B5EF4-FFF2-40B4-BE49-F238E27FC236}">
                <a16:creationId xmlns:a16="http://schemas.microsoft.com/office/drawing/2014/main" id="{DE6A7D64-CE0D-CB9E-1C6C-8F0CA7B6905E}"/>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15305069-0E1C-DCF0-513D-EC1EB9FBD16D}"/>
              </a:ext>
            </a:extLst>
          </p:cNvPr>
          <p:cNvSpPr>
            <a:spLocks noGrp="1"/>
          </p:cNvSpPr>
          <p:nvPr>
            <p:ph type="sldNum" sz="quarter" idx="12"/>
          </p:nvPr>
        </p:nvSpPr>
        <p:spPr/>
        <p:txBody>
          <a:bodyPr/>
          <a:lstStyle/>
          <a:p>
            <a:fld id="{DF662196-49CE-A94A-9E37-7BA1DCE23B38}" type="slidenum">
              <a:rPr lang="en-GB" smtClean="0"/>
              <a:t>‹#›</a:t>
            </a:fld>
            <a:endParaRPr lang="en-GB"/>
          </a:p>
        </p:txBody>
      </p:sp>
    </p:spTree>
    <p:extLst>
      <p:ext uri="{BB962C8B-B14F-4D97-AF65-F5344CB8AC3E}">
        <p14:creationId xmlns:p14="http://schemas.microsoft.com/office/powerpoint/2010/main" val="4200045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D32179-259E-EA14-36D6-B3CAFB859322}"/>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19D54070-C38B-A605-7462-2F0E63713E08}"/>
              </a:ext>
            </a:extLst>
          </p:cNvPr>
          <p:cNvSpPr>
            <a:spLocks noGrp="1"/>
          </p:cNvSpPr>
          <p:nvPr>
            <p:ph type="dt" sz="half" idx="10"/>
          </p:nvPr>
        </p:nvSpPr>
        <p:spPr/>
        <p:txBody>
          <a:bodyPr/>
          <a:lstStyle/>
          <a:p>
            <a:fld id="{08EF07E8-E573-2445-BF5F-337CEF955FA7}" type="datetimeFigureOut">
              <a:rPr lang="en-GB" smtClean="0"/>
              <a:t>10/02/2025</a:t>
            </a:fld>
            <a:endParaRPr lang="en-GB"/>
          </a:p>
        </p:txBody>
      </p:sp>
      <p:sp>
        <p:nvSpPr>
          <p:cNvPr id="4" name="Footer Placeholder 3">
            <a:extLst>
              <a:ext uri="{FF2B5EF4-FFF2-40B4-BE49-F238E27FC236}">
                <a16:creationId xmlns:a16="http://schemas.microsoft.com/office/drawing/2014/main" id="{40BF5712-D77A-F16E-780C-BC6D064C610D}"/>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4E39D024-E105-618F-4D29-F667C0163FD8}"/>
              </a:ext>
            </a:extLst>
          </p:cNvPr>
          <p:cNvSpPr>
            <a:spLocks noGrp="1"/>
          </p:cNvSpPr>
          <p:nvPr>
            <p:ph type="sldNum" sz="quarter" idx="12"/>
          </p:nvPr>
        </p:nvSpPr>
        <p:spPr/>
        <p:txBody>
          <a:bodyPr/>
          <a:lstStyle/>
          <a:p>
            <a:fld id="{DF662196-49CE-A94A-9E37-7BA1DCE23B38}" type="slidenum">
              <a:rPr lang="en-GB" smtClean="0"/>
              <a:t>‹#›</a:t>
            </a:fld>
            <a:endParaRPr lang="en-GB"/>
          </a:p>
        </p:txBody>
      </p:sp>
    </p:spTree>
    <p:extLst>
      <p:ext uri="{BB962C8B-B14F-4D97-AF65-F5344CB8AC3E}">
        <p14:creationId xmlns:p14="http://schemas.microsoft.com/office/powerpoint/2010/main" val="40199143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D2E8C81-5A53-9468-6044-8482EC739C8E}"/>
              </a:ext>
            </a:extLst>
          </p:cNvPr>
          <p:cNvSpPr>
            <a:spLocks noGrp="1"/>
          </p:cNvSpPr>
          <p:nvPr>
            <p:ph type="dt" sz="half" idx="10"/>
          </p:nvPr>
        </p:nvSpPr>
        <p:spPr/>
        <p:txBody>
          <a:bodyPr/>
          <a:lstStyle/>
          <a:p>
            <a:fld id="{08EF07E8-E573-2445-BF5F-337CEF955FA7}" type="datetimeFigureOut">
              <a:rPr lang="en-GB" smtClean="0"/>
              <a:t>10/02/2025</a:t>
            </a:fld>
            <a:endParaRPr lang="en-GB"/>
          </a:p>
        </p:txBody>
      </p:sp>
      <p:sp>
        <p:nvSpPr>
          <p:cNvPr id="3" name="Footer Placeholder 2">
            <a:extLst>
              <a:ext uri="{FF2B5EF4-FFF2-40B4-BE49-F238E27FC236}">
                <a16:creationId xmlns:a16="http://schemas.microsoft.com/office/drawing/2014/main" id="{2458D586-F4FE-B92C-7862-08E5CE2AFBD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90CD2A3B-2749-9A4F-92DF-B1E25DB89166}"/>
              </a:ext>
            </a:extLst>
          </p:cNvPr>
          <p:cNvSpPr>
            <a:spLocks noGrp="1"/>
          </p:cNvSpPr>
          <p:nvPr>
            <p:ph type="sldNum" sz="quarter" idx="12"/>
          </p:nvPr>
        </p:nvSpPr>
        <p:spPr/>
        <p:txBody>
          <a:bodyPr/>
          <a:lstStyle/>
          <a:p>
            <a:fld id="{DF662196-49CE-A94A-9E37-7BA1DCE23B38}" type="slidenum">
              <a:rPr lang="en-GB" smtClean="0"/>
              <a:t>‹#›</a:t>
            </a:fld>
            <a:endParaRPr lang="en-GB"/>
          </a:p>
        </p:txBody>
      </p:sp>
    </p:spTree>
    <p:extLst>
      <p:ext uri="{BB962C8B-B14F-4D97-AF65-F5344CB8AC3E}">
        <p14:creationId xmlns:p14="http://schemas.microsoft.com/office/powerpoint/2010/main" val="38746354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8FE1D3-775F-9C5B-CB49-FAB42FA3B0E9}"/>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5BB5BE6D-172B-4211-25B3-28C24BB64A6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1886E15C-6415-EC7F-C9EB-71C3EBFF4B4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04520EE1-39F6-9470-93F1-6566AA3E5493}"/>
              </a:ext>
            </a:extLst>
          </p:cNvPr>
          <p:cNvSpPr>
            <a:spLocks noGrp="1"/>
          </p:cNvSpPr>
          <p:nvPr>
            <p:ph type="dt" sz="half" idx="10"/>
          </p:nvPr>
        </p:nvSpPr>
        <p:spPr/>
        <p:txBody>
          <a:bodyPr/>
          <a:lstStyle/>
          <a:p>
            <a:fld id="{08EF07E8-E573-2445-BF5F-337CEF955FA7}" type="datetimeFigureOut">
              <a:rPr lang="en-GB" smtClean="0"/>
              <a:t>10/02/2025</a:t>
            </a:fld>
            <a:endParaRPr lang="en-GB"/>
          </a:p>
        </p:txBody>
      </p:sp>
      <p:sp>
        <p:nvSpPr>
          <p:cNvPr id="6" name="Footer Placeholder 5">
            <a:extLst>
              <a:ext uri="{FF2B5EF4-FFF2-40B4-BE49-F238E27FC236}">
                <a16:creationId xmlns:a16="http://schemas.microsoft.com/office/drawing/2014/main" id="{794B2B34-F2ED-FEEF-D250-56F75B88605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F2E1AD0-FD89-69C3-41B6-AB3D72E0B2E4}"/>
              </a:ext>
            </a:extLst>
          </p:cNvPr>
          <p:cNvSpPr>
            <a:spLocks noGrp="1"/>
          </p:cNvSpPr>
          <p:nvPr>
            <p:ph type="sldNum" sz="quarter" idx="12"/>
          </p:nvPr>
        </p:nvSpPr>
        <p:spPr/>
        <p:txBody>
          <a:bodyPr/>
          <a:lstStyle/>
          <a:p>
            <a:fld id="{DF662196-49CE-A94A-9E37-7BA1DCE23B38}" type="slidenum">
              <a:rPr lang="en-GB" smtClean="0"/>
              <a:t>‹#›</a:t>
            </a:fld>
            <a:endParaRPr lang="en-GB"/>
          </a:p>
        </p:txBody>
      </p:sp>
    </p:spTree>
    <p:extLst>
      <p:ext uri="{BB962C8B-B14F-4D97-AF65-F5344CB8AC3E}">
        <p14:creationId xmlns:p14="http://schemas.microsoft.com/office/powerpoint/2010/main" val="2474061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B57C88-CAB4-2316-72CF-E3241DF64AB7}"/>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FFA2BF67-29EB-D1C7-CB27-30ED2AA8DFC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94E47F42-3128-9C34-2A47-7A326E7C7A2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B48D71F0-D014-5C3D-C8A4-FD85E7DB1FF7}"/>
              </a:ext>
            </a:extLst>
          </p:cNvPr>
          <p:cNvSpPr>
            <a:spLocks noGrp="1"/>
          </p:cNvSpPr>
          <p:nvPr>
            <p:ph type="dt" sz="half" idx="10"/>
          </p:nvPr>
        </p:nvSpPr>
        <p:spPr/>
        <p:txBody>
          <a:bodyPr/>
          <a:lstStyle/>
          <a:p>
            <a:fld id="{08EF07E8-E573-2445-BF5F-337CEF955FA7}" type="datetimeFigureOut">
              <a:rPr lang="en-GB" smtClean="0"/>
              <a:t>10/02/2025</a:t>
            </a:fld>
            <a:endParaRPr lang="en-GB"/>
          </a:p>
        </p:txBody>
      </p:sp>
      <p:sp>
        <p:nvSpPr>
          <p:cNvPr id="6" name="Footer Placeholder 5">
            <a:extLst>
              <a:ext uri="{FF2B5EF4-FFF2-40B4-BE49-F238E27FC236}">
                <a16:creationId xmlns:a16="http://schemas.microsoft.com/office/drawing/2014/main" id="{8E16AEED-016B-19CC-689F-A80406C5046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1F42296-2974-9A85-3EC0-7F5DC4CFF821}"/>
              </a:ext>
            </a:extLst>
          </p:cNvPr>
          <p:cNvSpPr>
            <a:spLocks noGrp="1"/>
          </p:cNvSpPr>
          <p:nvPr>
            <p:ph type="sldNum" sz="quarter" idx="12"/>
          </p:nvPr>
        </p:nvSpPr>
        <p:spPr/>
        <p:txBody>
          <a:bodyPr/>
          <a:lstStyle/>
          <a:p>
            <a:fld id="{DF662196-49CE-A94A-9E37-7BA1DCE23B38}" type="slidenum">
              <a:rPr lang="en-GB" smtClean="0"/>
              <a:t>‹#›</a:t>
            </a:fld>
            <a:endParaRPr lang="en-GB"/>
          </a:p>
        </p:txBody>
      </p:sp>
    </p:spTree>
    <p:extLst>
      <p:ext uri="{BB962C8B-B14F-4D97-AF65-F5344CB8AC3E}">
        <p14:creationId xmlns:p14="http://schemas.microsoft.com/office/powerpoint/2010/main" val="14787495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637C9C3-C2A1-7074-75F3-515FEC32F43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5F2CCB8A-CBA2-87A5-63F5-6D571E27B43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F703BB84-EA22-40F2-42D0-F89AABC4D2A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08EF07E8-E573-2445-BF5F-337CEF955FA7}" type="datetimeFigureOut">
              <a:rPr lang="en-GB" smtClean="0"/>
              <a:t>10/02/2025</a:t>
            </a:fld>
            <a:endParaRPr lang="en-GB"/>
          </a:p>
        </p:txBody>
      </p:sp>
      <p:sp>
        <p:nvSpPr>
          <p:cNvPr id="5" name="Footer Placeholder 4">
            <a:extLst>
              <a:ext uri="{FF2B5EF4-FFF2-40B4-BE49-F238E27FC236}">
                <a16:creationId xmlns:a16="http://schemas.microsoft.com/office/drawing/2014/main" id="{E1B0025C-F074-4D49-4620-1C15F1C0478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0727BFB9-E2D6-B324-A2E3-BB4A80385E4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F662196-49CE-A94A-9E37-7BA1DCE23B38}" type="slidenum">
              <a:rPr lang="en-GB" smtClean="0"/>
              <a:t>‹#›</a:t>
            </a:fld>
            <a:endParaRPr lang="en-GB"/>
          </a:p>
        </p:txBody>
      </p:sp>
    </p:spTree>
    <p:extLst>
      <p:ext uri="{BB962C8B-B14F-4D97-AF65-F5344CB8AC3E}">
        <p14:creationId xmlns:p14="http://schemas.microsoft.com/office/powerpoint/2010/main" val="10098702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4.xml"/><Relationship Id="rId4" Type="http://schemas.openxmlformats.org/officeDocument/2006/relationships/image" Target="../media/image25.png"/></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4.xml"/><Relationship Id="rId4" Type="http://schemas.openxmlformats.org/officeDocument/2006/relationships/image" Target="../media/image28.png"/></Relationships>
</file>

<file path=ppt/slides/_rels/slide1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4.xml"/><Relationship Id="rId4" Type="http://schemas.openxmlformats.org/officeDocument/2006/relationships/image" Target="../media/image31.png"/></Relationships>
</file>

<file path=ppt/slides/_rels/slide1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33.png"/></Relationships>
</file>

<file path=ppt/slides/_rels/slide1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35.png"/></Relationships>
</file>

<file path=ppt/slides/_rels/slide1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39.png"/></Relationships>
</file>

<file path=ppt/slides/_rels/slide1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45.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4.xml"/><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19.png"/><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4.xml"/><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031696-AC1A-0B30-41AE-7EDE8FEA392A}"/>
              </a:ext>
            </a:extLst>
          </p:cNvPr>
          <p:cNvSpPr>
            <a:spLocks noGrp="1"/>
          </p:cNvSpPr>
          <p:nvPr>
            <p:ph type="title"/>
          </p:nvPr>
        </p:nvSpPr>
        <p:spPr>
          <a:xfrm>
            <a:off x="910855" y="355600"/>
            <a:ext cx="10522689" cy="1325563"/>
          </a:xfrm>
        </p:spPr>
        <p:txBody>
          <a:bodyPr/>
          <a:lstStyle/>
          <a:p>
            <a:r>
              <a:rPr lang="en-GB" dirty="0"/>
              <a:t>Open-Source Engagement and Empowerment</a:t>
            </a:r>
          </a:p>
        </p:txBody>
      </p:sp>
      <p:sp>
        <p:nvSpPr>
          <p:cNvPr id="3" name="Text Placeholder 2">
            <a:extLst>
              <a:ext uri="{FF2B5EF4-FFF2-40B4-BE49-F238E27FC236}">
                <a16:creationId xmlns:a16="http://schemas.microsoft.com/office/drawing/2014/main" id="{ACE07A7C-BD4B-8536-6955-81C0A3244049}"/>
              </a:ext>
            </a:extLst>
          </p:cNvPr>
          <p:cNvSpPr>
            <a:spLocks noGrp="1"/>
          </p:cNvSpPr>
          <p:nvPr>
            <p:ph type="body" idx="1"/>
          </p:nvPr>
        </p:nvSpPr>
        <p:spPr/>
        <p:txBody>
          <a:bodyPr anchor="ctr">
            <a:normAutofit lnSpcReduction="10000"/>
          </a:bodyPr>
          <a:lstStyle/>
          <a:p>
            <a:pPr algn="ctr"/>
            <a:r>
              <a:rPr lang="en-GB" dirty="0"/>
              <a:t>Stripling’s Model of Inquiry (2003)</a:t>
            </a:r>
          </a:p>
          <a:p>
            <a:pPr algn="ctr"/>
            <a:r>
              <a:rPr lang="en-GB" b="0" dirty="0"/>
              <a:t>[Research as Thinking Process (1988)]</a:t>
            </a:r>
          </a:p>
        </p:txBody>
      </p:sp>
      <p:pic>
        <p:nvPicPr>
          <p:cNvPr id="8" name="Content Placeholder 7" descr="A diagram of a model of inquiry&#10;&#10;AI-generated content may be incorrect.">
            <a:extLst>
              <a:ext uri="{FF2B5EF4-FFF2-40B4-BE49-F238E27FC236}">
                <a16:creationId xmlns:a16="http://schemas.microsoft.com/office/drawing/2014/main" id="{2A354A30-F288-78A9-8DBB-832CDB6603F4}"/>
              </a:ext>
            </a:extLst>
          </p:cNvPr>
          <p:cNvPicPr>
            <a:picLocks noGrp="1" noChangeAspect="1"/>
          </p:cNvPicPr>
          <p:nvPr>
            <p:ph sz="half" idx="2"/>
          </p:nvPr>
        </p:nvPicPr>
        <p:blipFill>
          <a:blip r:embed="rId2" cstate="screen">
            <a:extLst>
              <a:ext uri="{28A0092B-C50C-407E-A947-70E740481C1C}">
                <a14:useLocalDpi xmlns:a14="http://schemas.microsoft.com/office/drawing/2010/main"/>
              </a:ext>
            </a:extLst>
          </a:blip>
          <a:stretch>
            <a:fillRect/>
          </a:stretch>
        </p:blipFill>
        <p:spPr>
          <a:xfrm>
            <a:off x="839788" y="2618153"/>
            <a:ext cx="5157787" cy="3458431"/>
          </a:xfrm>
        </p:spPr>
      </p:pic>
      <p:sp>
        <p:nvSpPr>
          <p:cNvPr id="5" name="Text Placeholder 4">
            <a:extLst>
              <a:ext uri="{FF2B5EF4-FFF2-40B4-BE49-F238E27FC236}">
                <a16:creationId xmlns:a16="http://schemas.microsoft.com/office/drawing/2014/main" id="{1D225246-DC6A-4E01-84CA-0302F2F549A4}"/>
              </a:ext>
            </a:extLst>
          </p:cNvPr>
          <p:cNvSpPr>
            <a:spLocks noGrp="1"/>
          </p:cNvSpPr>
          <p:nvPr>
            <p:ph type="body" sz="quarter" idx="3"/>
          </p:nvPr>
        </p:nvSpPr>
        <p:spPr/>
        <p:txBody>
          <a:bodyPr anchor="ctr">
            <a:normAutofit lnSpcReduction="10000"/>
          </a:bodyPr>
          <a:lstStyle/>
          <a:p>
            <a:pPr algn="ctr"/>
            <a:r>
              <a:rPr lang="en-GB" dirty="0"/>
              <a:t>Alberta Inquiry Model (2004)</a:t>
            </a:r>
          </a:p>
          <a:p>
            <a:pPr algn="ctr"/>
            <a:r>
              <a:rPr lang="en-GB" b="0" dirty="0"/>
              <a:t>[Focus on Research (1990)]</a:t>
            </a:r>
          </a:p>
        </p:txBody>
      </p:sp>
      <p:pic>
        <p:nvPicPr>
          <p:cNvPr id="10" name="Content Placeholder 9" descr="A circular puzzle with text in center&#10;&#10;AI-generated content may be incorrect.">
            <a:extLst>
              <a:ext uri="{FF2B5EF4-FFF2-40B4-BE49-F238E27FC236}">
                <a16:creationId xmlns:a16="http://schemas.microsoft.com/office/drawing/2014/main" id="{4662F7FE-A168-61DB-17D3-4A57D34581AC}"/>
              </a:ext>
            </a:extLst>
          </p:cNvPr>
          <p:cNvPicPr>
            <a:picLocks noGrp="1" noChangeAspect="1"/>
          </p:cNvPicPr>
          <p:nvPr>
            <p:ph sz="quarter" idx="4"/>
          </p:nvPr>
        </p:nvPicPr>
        <p:blipFill>
          <a:blip r:embed="rId3" cstate="screen">
            <a:extLst>
              <a:ext uri="{28A0092B-C50C-407E-A947-70E740481C1C}">
                <a14:useLocalDpi xmlns:a14="http://schemas.microsoft.com/office/drawing/2010/main"/>
              </a:ext>
            </a:extLst>
          </a:blip>
          <a:stretch>
            <a:fillRect/>
          </a:stretch>
        </p:blipFill>
        <p:spPr>
          <a:xfrm>
            <a:off x="6915234" y="2505075"/>
            <a:ext cx="3697120" cy="3684588"/>
          </a:xfrm>
        </p:spPr>
      </p:pic>
      <p:sp>
        <p:nvSpPr>
          <p:cNvPr id="12" name="TextBox 11">
            <a:extLst>
              <a:ext uri="{FF2B5EF4-FFF2-40B4-BE49-F238E27FC236}">
                <a16:creationId xmlns:a16="http://schemas.microsoft.com/office/drawing/2014/main" id="{F45D0B2D-A3D9-D0F1-654D-158A0708E3D1}"/>
              </a:ext>
            </a:extLst>
          </p:cNvPr>
          <p:cNvSpPr txBox="1"/>
          <p:nvPr/>
        </p:nvSpPr>
        <p:spPr>
          <a:xfrm>
            <a:off x="839788" y="6189662"/>
            <a:ext cx="5157787" cy="461665"/>
          </a:xfrm>
          <a:prstGeom prst="rect">
            <a:avLst/>
          </a:prstGeom>
          <a:noFill/>
        </p:spPr>
        <p:txBody>
          <a:bodyPr wrap="square">
            <a:spAutoFit/>
          </a:bodyPr>
          <a:lstStyle/>
          <a:p>
            <a:pPr marL="0" indent="0" algn="ctr">
              <a:buNone/>
            </a:pPr>
            <a:r>
              <a:rPr lang="en-GB" sz="1200" b="1" dirty="0"/>
              <a:t>New York City Information Fluency Continuum</a:t>
            </a:r>
            <a:r>
              <a:rPr lang="en-GB" sz="1200" dirty="0"/>
              <a:t> (NYCIFC, 2009)</a:t>
            </a:r>
          </a:p>
          <a:p>
            <a:pPr marL="0" indent="0" algn="ctr">
              <a:buNone/>
            </a:pPr>
            <a:r>
              <a:rPr lang="en-GB" sz="1200" b="1" dirty="0"/>
              <a:t>Empire State Information Fluency Continuum </a:t>
            </a:r>
            <a:r>
              <a:rPr lang="en-GB" sz="1200" dirty="0"/>
              <a:t>(ESIFC, 2012 &amp; 2019)</a:t>
            </a:r>
          </a:p>
        </p:txBody>
      </p:sp>
    </p:spTree>
    <p:extLst>
      <p:ext uri="{BB962C8B-B14F-4D97-AF65-F5344CB8AC3E}">
        <p14:creationId xmlns:p14="http://schemas.microsoft.com/office/powerpoint/2010/main" val="11976375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46D7FE-1EF9-8EAC-268E-7AB39657D7A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ADF3A84-C725-9EDC-EA95-74FC3513C94E}"/>
              </a:ext>
            </a:extLst>
          </p:cNvPr>
          <p:cNvSpPr>
            <a:spLocks noGrp="1"/>
          </p:cNvSpPr>
          <p:nvPr>
            <p:ph type="title"/>
          </p:nvPr>
        </p:nvSpPr>
        <p:spPr/>
        <p:txBody>
          <a:bodyPr/>
          <a:lstStyle/>
          <a:p>
            <a:r>
              <a:rPr lang="en-GB" dirty="0"/>
              <a:t>Heroic Inquiry (1.0): Express</a:t>
            </a:r>
          </a:p>
        </p:txBody>
      </p:sp>
      <p:pic>
        <p:nvPicPr>
          <p:cNvPr id="31" name="Content Placeholder 30" descr="A graphic of a warrior with text&#10;&#10;Description automatically generated">
            <a:extLst>
              <a:ext uri="{FF2B5EF4-FFF2-40B4-BE49-F238E27FC236}">
                <a16:creationId xmlns:a16="http://schemas.microsoft.com/office/drawing/2014/main" id="{68865D30-DB55-247A-6DBB-BDED764291E7}"/>
              </a:ext>
            </a:extLst>
          </p:cNvPr>
          <p:cNvPicPr>
            <a:picLocks noGrp="1" noChangeAspect="1"/>
          </p:cNvPicPr>
          <p:nvPr>
            <p:ph sz="half" idx="2"/>
          </p:nvPr>
        </p:nvPicPr>
        <p:blipFill>
          <a:blip r:embed="rId2"/>
          <a:stretch>
            <a:fillRect/>
          </a:stretch>
        </p:blipFill>
        <p:spPr>
          <a:xfrm>
            <a:off x="6172202" y="3016251"/>
            <a:ext cx="5181600" cy="2581309"/>
          </a:xfrm>
        </p:spPr>
      </p:pic>
      <p:sp>
        <p:nvSpPr>
          <p:cNvPr id="33" name="TextBox 32">
            <a:extLst>
              <a:ext uri="{FF2B5EF4-FFF2-40B4-BE49-F238E27FC236}">
                <a16:creationId xmlns:a16="http://schemas.microsoft.com/office/drawing/2014/main" id="{8058747F-75F2-DECC-A621-A232A77094CA}"/>
              </a:ext>
            </a:extLst>
          </p:cNvPr>
          <p:cNvSpPr txBox="1"/>
          <p:nvPr/>
        </p:nvSpPr>
        <p:spPr>
          <a:xfrm>
            <a:off x="8436864" y="1690688"/>
            <a:ext cx="2916936" cy="646331"/>
          </a:xfrm>
          <a:prstGeom prst="rect">
            <a:avLst/>
          </a:prstGeom>
          <a:noFill/>
        </p:spPr>
        <p:txBody>
          <a:bodyPr wrap="square">
            <a:spAutoFit/>
          </a:bodyPr>
          <a:lstStyle/>
          <a:p>
            <a:pPr marL="0" indent="0" algn="r">
              <a:buNone/>
            </a:pPr>
            <a:r>
              <a:rPr lang="en-GB" b="1" dirty="0">
                <a:solidFill>
                  <a:srgbClr val="AD172B"/>
                </a:solidFill>
                <a:latin typeface="Perpetua" panose="02020502060401020303" pitchFamily="18" charset="0"/>
              </a:rPr>
              <a:t>Outer Journey</a:t>
            </a:r>
            <a:r>
              <a:rPr lang="en-GB" dirty="0">
                <a:latin typeface="Perpetua" panose="02020502060401020303" pitchFamily="18" charset="0"/>
              </a:rPr>
              <a:t>: Reverse trip</a:t>
            </a:r>
          </a:p>
          <a:p>
            <a:pPr marL="0" indent="0" algn="r">
              <a:buNone/>
            </a:pPr>
            <a:r>
              <a:rPr lang="en-GB" b="1" dirty="0">
                <a:solidFill>
                  <a:srgbClr val="AD172B"/>
                </a:solidFill>
                <a:latin typeface="Perpetua" panose="02020502060401020303" pitchFamily="18" charset="0"/>
              </a:rPr>
              <a:t>Inner Journey</a:t>
            </a:r>
            <a:r>
              <a:rPr lang="en-GB" dirty="0">
                <a:latin typeface="Perpetua" panose="02020502060401020303" pitchFamily="18" charset="0"/>
              </a:rPr>
              <a:t>: Renewal</a:t>
            </a:r>
          </a:p>
        </p:txBody>
      </p:sp>
      <p:pic>
        <p:nvPicPr>
          <p:cNvPr id="37" name="Content Placeholder 36" descr="A group of pink rectangular labels with black text&#10;&#10;Description automatically generated">
            <a:extLst>
              <a:ext uri="{FF2B5EF4-FFF2-40B4-BE49-F238E27FC236}">
                <a16:creationId xmlns:a16="http://schemas.microsoft.com/office/drawing/2014/main" id="{EE0D1E81-CA2A-052E-8ECC-412C60CCFDB1}"/>
              </a:ext>
            </a:extLst>
          </p:cNvPr>
          <p:cNvPicPr>
            <a:picLocks noGrp="1" noChangeAspect="1"/>
          </p:cNvPicPr>
          <p:nvPr>
            <p:ph sz="half" idx="1"/>
          </p:nvPr>
        </p:nvPicPr>
        <p:blipFill>
          <a:blip r:embed="rId3"/>
          <a:stretch>
            <a:fillRect/>
          </a:stretch>
        </p:blipFill>
        <p:spPr>
          <a:xfrm>
            <a:off x="838200" y="2562443"/>
            <a:ext cx="5181600" cy="3159741"/>
          </a:xfrm>
        </p:spPr>
      </p:pic>
      <p:pic>
        <p:nvPicPr>
          <p:cNvPr id="23" name="Picture 22">
            <a:extLst>
              <a:ext uri="{FF2B5EF4-FFF2-40B4-BE49-F238E27FC236}">
                <a16:creationId xmlns:a16="http://schemas.microsoft.com/office/drawing/2014/main" id="{D2F525CD-BBEA-B8B7-E1A3-04B989C8D04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889460" y="4133169"/>
            <a:ext cx="1310679" cy="540000"/>
          </a:xfrm>
          <a:prstGeom prst="rect">
            <a:avLst/>
          </a:prstGeom>
        </p:spPr>
      </p:pic>
    </p:spTree>
    <p:extLst>
      <p:ext uri="{BB962C8B-B14F-4D97-AF65-F5344CB8AC3E}">
        <p14:creationId xmlns:p14="http://schemas.microsoft.com/office/powerpoint/2010/main" val="5635576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2A65B0-3CE5-2187-CE13-E11F6756E4F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A1F7822A-4531-5BB5-AC6A-6182CE0DB434}"/>
              </a:ext>
            </a:extLst>
          </p:cNvPr>
          <p:cNvSpPr>
            <a:spLocks noGrp="1"/>
          </p:cNvSpPr>
          <p:nvPr>
            <p:ph type="title"/>
          </p:nvPr>
        </p:nvSpPr>
        <p:spPr/>
        <p:txBody>
          <a:bodyPr/>
          <a:lstStyle/>
          <a:p>
            <a:r>
              <a:rPr lang="en-GB" dirty="0"/>
              <a:t>Heroic Inquiry (1.0): Reflect</a:t>
            </a:r>
          </a:p>
        </p:txBody>
      </p:sp>
      <p:pic>
        <p:nvPicPr>
          <p:cNvPr id="23" name="Content Placeholder 22" descr="A screenshot of a computer&#10;&#10;Description automatically generated">
            <a:extLst>
              <a:ext uri="{FF2B5EF4-FFF2-40B4-BE49-F238E27FC236}">
                <a16:creationId xmlns:a16="http://schemas.microsoft.com/office/drawing/2014/main" id="{489ED653-F5D3-5F6F-8061-1F71F6733FAA}"/>
              </a:ext>
            </a:extLst>
          </p:cNvPr>
          <p:cNvPicPr>
            <a:picLocks noGrp="1" noChangeAspect="1"/>
          </p:cNvPicPr>
          <p:nvPr>
            <p:ph sz="half" idx="2"/>
          </p:nvPr>
        </p:nvPicPr>
        <p:blipFill>
          <a:blip r:embed="rId2" cstate="screen">
            <a:extLst>
              <a:ext uri="{28A0092B-C50C-407E-A947-70E740481C1C}">
                <a14:useLocalDpi xmlns:a14="http://schemas.microsoft.com/office/drawing/2010/main"/>
              </a:ext>
            </a:extLst>
          </a:blip>
          <a:stretch>
            <a:fillRect/>
          </a:stretch>
        </p:blipFill>
        <p:spPr>
          <a:xfrm>
            <a:off x="6172200" y="3692592"/>
            <a:ext cx="5181600" cy="1640152"/>
          </a:xfrm>
        </p:spPr>
      </p:pic>
      <p:pic>
        <p:nvPicPr>
          <p:cNvPr id="30" name="Picture 29" descr="A close up of words&#10;&#10;Description automatically generated">
            <a:extLst>
              <a:ext uri="{FF2B5EF4-FFF2-40B4-BE49-F238E27FC236}">
                <a16:creationId xmlns:a16="http://schemas.microsoft.com/office/drawing/2014/main" id="{8506A11F-DBCB-4D63-9AAF-FFD0F5C563BE}"/>
              </a:ext>
            </a:extLst>
          </p:cNvPr>
          <p:cNvPicPr>
            <a:picLocks noChangeAspect="1"/>
          </p:cNvPicPr>
          <p:nvPr/>
        </p:nvPicPr>
        <p:blipFill>
          <a:blip r:embed="rId3"/>
          <a:stretch>
            <a:fillRect/>
          </a:stretch>
        </p:blipFill>
        <p:spPr>
          <a:xfrm>
            <a:off x="6519396" y="3149591"/>
            <a:ext cx="1505160" cy="543001"/>
          </a:xfrm>
          <a:prstGeom prst="rect">
            <a:avLst/>
          </a:prstGeom>
        </p:spPr>
      </p:pic>
      <p:sp>
        <p:nvSpPr>
          <p:cNvPr id="32" name="TextBox 31">
            <a:extLst>
              <a:ext uri="{FF2B5EF4-FFF2-40B4-BE49-F238E27FC236}">
                <a16:creationId xmlns:a16="http://schemas.microsoft.com/office/drawing/2014/main" id="{CE30DB99-3420-8205-7F36-C3941898DC66}"/>
              </a:ext>
            </a:extLst>
          </p:cNvPr>
          <p:cNvSpPr txBox="1"/>
          <p:nvPr/>
        </p:nvSpPr>
        <p:spPr>
          <a:xfrm>
            <a:off x="6985740" y="1690688"/>
            <a:ext cx="4306824" cy="646331"/>
          </a:xfrm>
          <a:prstGeom prst="rect">
            <a:avLst/>
          </a:prstGeom>
          <a:noFill/>
        </p:spPr>
        <p:txBody>
          <a:bodyPr wrap="square">
            <a:spAutoFit/>
          </a:bodyPr>
          <a:lstStyle/>
          <a:p>
            <a:pPr marL="0" indent="0" algn="r">
              <a:buNone/>
            </a:pPr>
            <a:r>
              <a:rPr lang="en-GB" b="1" dirty="0">
                <a:solidFill>
                  <a:srgbClr val="AD172B"/>
                </a:solidFill>
                <a:latin typeface="Perpetua" panose="02020502060401020303" pitchFamily="18" charset="0"/>
              </a:rPr>
              <a:t>Outer Journey</a:t>
            </a:r>
            <a:r>
              <a:rPr lang="en-GB" dirty="0">
                <a:latin typeface="Perpetua" panose="02020502060401020303" pitchFamily="18" charset="0"/>
              </a:rPr>
              <a:t>: Return home with a gift</a:t>
            </a:r>
          </a:p>
          <a:p>
            <a:pPr marL="0" indent="0" algn="r">
              <a:buNone/>
            </a:pPr>
            <a:r>
              <a:rPr lang="en-GB" b="1" dirty="0">
                <a:solidFill>
                  <a:srgbClr val="AD172B"/>
                </a:solidFill>
                <a:latin typeface="Perpetua" panose="02020502060401020303" pitchFamily="18" charset="0"/>
              </a:rPr>
              <a:t>Inner Journey</a:t>
            </a:r>
            <a:r>
              <a:rPr lang="en-GB" dirty="0">
                <a:latin typeface="Perpetua" panose="02020502060401020303" pitchFamily="18" charset="0"/>
              </a:rPr>
              <a:t>: Sense of mastery and well-being</a:t>
            </a:r>
          </a:p>
        </p:txBody>
      </p:sp>
      <p:pic>
        <p:nvPicPr>
          <p:cNvPr id="36" name="Content Placeholder 35" descr="A close-up of several words&#10;&#10;Description automatically generated">
            <a:extLst>
              <a:ext uri="{FF2B5EF4-FFF2-40B4-BE49-F238E27FC236}">
                <a16:creationId xmlns:a16="http://schemas.microsoft.com/office/drawing/2014/main" id="{695E4F84-47A7-C2B0-25DE-C28CC144DAD5}"/>
              </a:ext>
            </a:extLst>
          </p:cNvPr>
          <p:cNvPicPr>
            <a:picLocks noGrp="1" noChangeAspect="1"/>
          </p:cNvPicPr>
          <p:nvPr>
            <p:ph sz="half" idx="1"/>
          </p:nvPr>
        </p:nvPicPr>
        <p:blipFill>
          <a:blip r:embed="rId4"/>
          <a:stretch>
            <a:fillRect/>
          </a:stretch>
        </p:blipFill>
        <p:spPr>
          <a:xfrm>
            <a:off x="838200" y="3016251"/>
            <a:ext cx="5181600" cy="2497269"/>
          </a:xfrm>
        </p:spPr>
      </p:pic>
    </p:spTree>
    <p:extLst>
      <p:ext uri="{BB962C8B-B14F-4D97-AF65-F5344CB8AC3E}">
        <p14:creationId xmlns:p14="http://schemas.microsoft.com/office/powerpoint/2010/main" val="40136198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A605AFC-1A62-C333-3889-9558A3E0E7A0}"/>
              </a:ext>
            </a:extLst>
          </p:cNvPr>
          <p:cNvSpPr>
            <a:spLocks noGrp="1"/>
          </p:cNvSpPr>
          <p:nvPr>
            <p:ph type="title"/>
          </p:nvPr>
        </p:nvSpPr>
        <p:spPr>
          <a:xfrm>
            <a:off x="474841" y="365125"/>
            <a:ext cx="5470444" cy="1325563"/>
          </a:xfrm>
        </p:spPr>
        <p:txBody>
          <a:bodyPr/>
          <a:lstStyle/>
          <a:p>
            <a:r>
              <a:rPr lang="en-GB" dirty="0"/>
              <a:t>Heroic Inquiry Reboot!?</a:t>
            </a:r>
          </a:p>
        </p:txBody>
      </p:sp>
      <p:pic>
        <p:nvPicPr>
          <p:cNvPr id="7" name="Content Placeholder 6" descr="A screenshot of a video game&#10;&#10;AI-generated content may be incorrect.">
            <a:extLst>
              <a:ext uri="{FF2B5EF4-FFF2-40B4-BE49-F238E27FC236}">
                <a16:creationId xmlns:a16="http://schemas.microsoft.com/office/drawing/2014/main" id="{CFB6A22B-EFBF-83F4-1480-A1FBF020DB16}"/>
              </a:ext>
            </a:extLst>
          </p:cNvPr>
          <p:cNvPicPr>
            <a:picLocks noGrp="1" noChangeAspect="1"/>
          </p:cNvPicPr>
          <p:nvPr>
            <p:ph sz="half" idx="1"/>
          </p:nvPr>
        </p:nvPicPr>
        <p:blipFill>
          <a:blip r:embed="rId2" cstate="screen">
            <a:extLst>
              <a:ext uri="{28A0092B-C50C-407E-A947-70E740481C1C}">
                <a14:useLocalDpi xmlns:a14="http://schemas.microsoft.com/office/drawing/2010/main"/>
              </a:ext>
            </a:extLst>
          </a:blip>
          <a:srcRect t="4308"/>
          <a:stretch/>
        </p:blipFill>
        <p:spPr>
          <a:xfrm>
            <a:off x="1123710" y="1690688"/>
            <a:ext cx="3695503" cy="5002039"/>
          </a:xfrm>
        </p:spPr>
      </p:pic>
      <p:pic>
        <p:nvPicPr>
          <p:cNvPr id="19" name="Content Placeholder 18" descr="A group of images of different types of people&#10;&#10;AI-generated content may be incorrect.">
            <a:extLst>
              <a:ext uri="{FF2B5EF4-FFF2-40B4-BE49-F238E27FC236}">
                <a16:creationId xmlns:a16="http://schemas.microsoft.com/office/drawing/2014/main" id="{45C8AB35-DEE3-AB1C-1694-A6E9287A9F94}"/>
              </a:ext>
            </a:extLst>
          </p:cNvPr>
          <p:cNvPicPr>
            <a:picLocks noGrp="1" noChangeAspect="1"/>
          </p:cNvPicPr>
          <p:nvPr>
            <p:ph sz="half" idx="2"/>
          </p:nvPr>
        </p:nvPicPr>
        <p:blipFill>
          <a:blip r:embed="rId3" cstate="screen">
            <a:extLst>
              <a:ext uri="{28A0092B-C50C-407E-A947-70E740481C1C}">
                <a14:useLocalDpi xmlns:a14="http://schemas.microsoft.com/office/drawing/2010/main"/>
              </a:ext>
            </a:extLst>
          </a:blip>
          <a:stretch>
            <a:fillRect/>
          </a:stretch>
        </p:blipFill>
        <p:spPr>
          <a:xfrm>
            <a:off x="6096000" y="663044"/>
            <a:ext cx="5621159" cy="5305095"/>
          </a:xfrm>
        </p:spPr>
      </p:pic>
      <p:pic>
        <p:nvPicPr>
          <p:cNvPr id="21" name="Picture 20">
            <a:extLst>
              <a:ext uri="{FF2B5EF4-FFF2-40B4-BE49-F238E27FC236}">
                <a16:creationId xmlns:a16="http://schemas.microsoft.com/office/drawing/2014/main" id="{B68EDDCB-834C-CB88-A23F-F4CC06D5B2A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721406" y="6194956"/>
            <a:ext cx="6381504" cy="465019"/>
          </a:xfrm>
          <a:prstGeom prst="rect">
            <a:avLst/>
          </a:prstGeom>
        </p:spPr>
      </p:pic>
    </p:spTree>
    <p:extLst>
      <p:ext uri="{BB962C8B-B14F-4D97-AF65-F5344CB8AC3E}">
        <p14:creationId xmlns:p14="http://schemas.microsoft.com/office/powerpoint/2010/main" val="12534510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D229BF-2372-CF78-3DE8-303C01CF552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7D940CF1-8185-E363-4009-B674A9521F22}"/>
              </a:ext>
            </a:extLst>
          </p:cNvPr>
          <p:cNvSpPr>
            <a:spLocks noGrp="1"/>
          </p:cNvSpPr>
          <p:nvPr>
            <p:ph type="title"/>
          </p:nvPr>
        </p:nvSpPr>
        <p:spPr/>
        <p:txBody>
          <a:bodyPr/>
          <a:lstStyle/>
          <a:p>
            <a:r>
              <a:rPr lang="en-GB" dirty="0"/>
              <a:t>Heroic Inquiry (2.0): Connect</a:t>
            </a:r>
          </a:p>
        </p:txBody>
      </p:sp>
      <p:pic>
        <p:nvPicPr>
          <p:cNvPr id="7" name="Content Placeholder 6" descr="A line art of a person running next to a house&#10;&#10;Description automatically generated">
            <a:extLst>
              <a:ext uri="{FF2B5EF4-FFF2-40B4-BE49-F238E27FC236}">
                <a16:creationId xmlns:a16="http://schemas.microsoft.com/office/drawing/2014/main" id="{5A81D64D-881C-A18E-EA02-59D24111E453}"/>
              </a:ext>
            </a:extLst>
          </p:cNvPr>
          <p:cNvPicPr>
            <a:picLocks noGrp="1" noChangeAspect="1"/>
          </p:cNvPicPr>
          <p:nvPr>
            <p:ph sz="half" idx="1"/>
          </p:nvPr>
        </p:nvPicPr>
        <p:blipFill>
          <a:blip r:embed="rId3" cstate="screen">
            <a:extLst>
              <a:ext uri="{28A0092B-C50C-407E-A947-70E740481C1C}">
                <a14:useLocalDpi xmlns:a14="http://schemas.microsoft.com/office/drawing/2010/main"/>
              </a:ext>
            </a:extLst>
          </a:blip>
          <a:stretch>
            <a:fillRect/>
          </a:stretch>
        </p:blipFill>
        <p:spPr>
          <a:xfrm>
            <a:off x="1006549" y="2230688"/>
            <a:ext cx="4359123" cy="3708000"/>
          </a:xfrm>
        </p:spPr>
      </p:pic>
      <p:pic>
        <p:nvPicPr>
          <p:cNvPr id="11" name="Content Placeholder 10" descr="A black and white image of a person walking through a cave&#10;&#10;AI-generated content may be incorrect.">
            <a:extLst>
              <a:ext uri="{FF2B5EF4-FFF2-40B4-BE49-F238E27FC236}">
                <a16:creationId xmlns:a16="http://schemas.microsoft.com/office/drawing/2014/main" id="{68F0A25C-5251-5DD4-7324-92F91F79BC69}"/>
              </a:ext>
            </a:extLst>
          </p:cNvPr>
          <p:cNvPicPr>
            <a:picLocks noGrp="1" noChangeAspect="1"/>
          </p:cNvPicPr>
          <p:nvPr>
            <p:ph sz="half" idx="2"/>
          </p:nvPr>
        </p:nvPicPr>
        <p:blipFill>
          <a:blip r:embed="rId4" cstate="screen">
            <a:extLst>
              <a:ext uri="{28A0092B-C50C-407E-A947-70E740481C1C}">
                <a14:useLocalDpi xmlns:a14="http://schemas.microsoft.com/office/drawing/2010/main"/>
              </a:ext>
            </a:extLst>
          </a:blip>
          <a:stretch>
            <a:fillRect/>
          </a:stretch>
        </p:blipFill>
        <p:spPr>
          <a:xfrm>
            <a:off x="6169819" y="1697776"/>
            <a:ext cx="5015632" cy="4788000"/>
          </a:xfrm>
        </p:spPr>
      </p:pic>
    </p:spTree>
    <p:extLst>
      <p:ext uri="{BB962C8B-B14F-4D97-AF65-F5344CB8AC3E}">
        <p14:creationId xmlns:p14="http://schemas.microsoft.com/office/powerpoint/2010/main" val="35185628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32A4DD-4D82-DF06-BFE4-A7CA8BC40BAD}"/>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12FEAD6C-AF90-21DF-7F98-0CC0D5847235}"/>
              </a:ext>
            </a:extLst>
          </p:cNvPr>
          <p:cNvSpPr>
            <a:spLocks noGrp="1"/>
          </p:cNvSpPr>
          <p:nvPr>
            <p:ph type="title"/>
          </p:nvPr>
        </p:nvSpPr>
        <p:spPr/>
        <p:txBody>
          <a:bodyPr/>
          <a:lstStyle/>
          <a:p>
            <a:r>
              <a:rPr lang="en-GB" dirty="0"/>
              <a:t>Heroic Inquiry (2.0): Wonder</a:t>
            </a:r>
          </a:p>
        </p:txBody>
      </p:sp>
      <p:pic>
        <p:nvPicPr>
          <p:cNvPr id="6" name="Content Placeholder 5" descr="A cartoon of a person and a bird&#10;&#10;Description automatically generated">
            <a:extLst>
              <a:ext uri="{FF2B5EF4-FFF2-40B4-BE49-F238E27FC236}">
                <a16:creationId xmlns:a16="http://schemas.microsoft.com/office/drawing/2014/main" id="{70C17D6F-C36A-D503-13E0-B9D739358A1B}"/>
              </a:ext>
            </a:extLst>
          </p:cNvPr>
          <p:cNvPicPr>
            <a:picLocks noGrp="1" noChangeAspect="1"/>
          </p:cNvPicPr>
          <p:nvPr>
            <p:ph sz="half" idx="1"/>
          </p:nvPr>
        </p:nvPicPr>
        <p:blipFill>
          <a:blip r:embed="rId3" cstate="screen">
            <a:extLst>
              <a:ext uri="{28A0092B-C50C-407E-A947-70E740481C1C}">
                <a14:useLocalDpi xmlns:a14="http://schemas.microsoft.com/office/drawing/2010/main"/>
              </a:ext>
            </a:extLst>
          </a:blip>
          <a:stretch>
            <a:fillRect/>
          </a:stretch>
        </p:blipFill>
        <p:spPr>
          <a:xfrm>
            <a:off x="838200" y="2230688"/>
            <a:ext cx="3885339" cy="3708000"/>
          </a:xfrm>
        </p:spPr>
      </p:pic>
      <p:pic>
        <p:nvPicPr>
          <p:cNvPr id="7" name="Content Placeholder 6" descr="A black and white video game&#10;&#10;AI-generated content may be incorrect.">
            <a:extLst>
              <a:ext uri="{FF2B5EF4-FFF2-40B4-BE49-F238E27FC236}">
                <a16:creationId xmlns:a16="http://schemas.microsoft.com/office/drawing/2014/main" id="{322AEFFC-7DD7-DEA7-22FC-48449D9F7F93}"/>
              </a:ext>
            </a:extLst>
          </p:cNvPr>
          <p:cNvPicPr>
            <a:picLocks noGrp="1" noChangeAspect="1"/>
          </p:cNvPicPr>
          <p:nvPr>
            <p:ph sz="half" idx="2"/>
          </p:nvPr>
        </p:nvPicPr>
        <p:blipFill>
          <a:blip r:embed="rId4" cstate="screen">
            <a:extLst>
              <a:ext uri="{28A0092B-C50C-407E-A947-70E740481C1C}">
                <a14:useLocalDpi xmlns:a14="http://schemas.microsoft.com/office/drawing/2010/main"/>
              </a:ext>
            </a:extLst>
          </a:blip>
          <a:stretch>
            <a:fillRect/>
          </a:stretch>
        </p:blipFill>
        <p:spPr>
          <a:xfrm>
            <a:off x="6201148" y="1690688"/>
            <a:ext cx="5152652" cy="4788000"/>
          </a:xfrm>
        </p:spPr>
      </p:pic>
    </p:spTree>
    <p:extLst>
      <p:ext uri="{BB962C8B-B14F-4D97-AF65-F5344CB8AC3E}">
        <p14:creationId xmlns:p14="http://schemas.microsoft.com/office/powerpoint/2010/main" val="34184194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389824-EF52-2055-9432-5338E7930F1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C4F92A3-B1D2-1075-F9C1-054D7D9EE015}"/>
              </a:ext>
            </a:extLst>
          </p:cNvPr>
          <p:cNvSpPr>
            <a:spLocks noGrp="1"/>
          </p:cNvSpPr>
          <p:nvPr>
            <p:ph type="title"/>
          </p:nvPr>
        </p:nvSpPr>
        <p:spPr/>
        <p:txBody>
          <a:bodyPr/>
          <a:lstStyle/>
          <a:p>
            <a:r>
              <a:rPr lang="en-GB" dirty="0"/>
              <a:t>Heroic Inquiry (2.0): Investigate</a:t>
            </a:r>
          </a:p>
        </p:txBody>
      </p:sp>
      <p:pic>
        <p:nvPicPr>
          <p:cNvPr id="12" name="Content Placeholder 11" descr="A graphic of a person on a boat with a sword and dragons&#10;&#10;Description automatically generated">
            <a:extLst>
              <a:ext uri="{FF2B5EF4-FFF2-40B4-BE49-F238E27FC236}">
                <a16:creationId xmlns:a16="http://schemas.microsoft.com/office/drawing/2014/main" id="{0F5852B7-75A1-8403-E372-EE2A9C2D513F}"/>
              </a:ext>
            </a:extLst>
          </p:cNvPr>
          <p:cNvPicPr>
            <a:picLocks noGrp="1" noChangeAspect="1"/>
          </p:cNvPicPr>
          <p:nvPr>
            <p:ph sz="half" idx="1"/>
          </p:nvPr>
        </p:nvPicPr>
        <p:blipFill>
          <a:blip r:embed="rId2"/>
          <a:stretch>
            <a:fillRect/>
          </a:stretch>
        </p:blipFill>
        <p:spPr>
          <a:xfrm>
            <a:off x="838200" y="2415797"/>
            <a:ext cx="4052801" cy="3711600"/>
          </a:xfrm>
        </p:spPr>
      </p:pic>
      <p:pic>
        <p:nvPicPr>
          <p:cNvPr id="7" name="Content Placeholder 6" descr="A screen shot of a video game&#10;&#10;AI-generated content may be incorrect.">
            <a:extLst>
              <a:ext uri="{FF2B5EF4-FFF2-40B4-BE49-F238E27FC236}">
                <a16:creationId xmlns:a16="http://schemas.microsoft.com/office/drawing/2014/main" id="{D235094D-62FE-71EB-9FF4-C9CEB07CCAA4}"/>
              </a:ext>
            </a:extLst>
          </p:cNvPr>
          <p:cNvPicPr>
            <a:picLocks noGrp="1" noChangeAspect="1"/>
          </p:cNvPicPr>
          <p:nvPr>
            <p:ph sz="half" idx="2"/>
          </p:nvPr>
        </p:nvPicPr>
        <p:blipFill>
          <a:blip r:embed="rId3" cstate="screen">
            <a:extLst>
              <a:ext uri="{28A0092B-C50C-407E-A947-70E740481C1C}">
                <a14:useLocalDpi xmlns:a14="http://schemas.microsoft.com/office/drawing/2010/main"/>
              </a:ext>
            </a:extLst>
          </a:blip>
          <a:stretch>
            <a:fillRect/>
          </a:stretch>
        </p:blipFill>
        <p:spPr>
          <a:xfrm>
            <a:off x="6197277" y="1875797"/>
            <a:ext cx="5156523" cy="4791600"/>
          </a:xfrm>
        </p:spPr>
      </p:pic>
    </p:spTree>
    <p:extLst>
      <p:ext uri="{BB962C8B-B14F-4D97-AF65-F5344CB8AC3E}">
        <p14:creationId xmlns:p14="http://schemas.microsoft.com/office/powerpoint/2010/main" val="35341979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039A37-5EC5-907D-584C-90046CBB22FD}"/>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78130AA-35B1-1B14-6951-7164A2BF67E0}"/>
              </a:ext>
            </a:extLst>
          </p:cNvPr>
          <p:cNvSpPr>
            <a:spLocks noGrp="1"/>
          </p:cNvSpPr>
          <p:nvPr>
            <p:ph type="title"/>
          </p:nvPr>
        </p:nvSpPr>
        <p:spPr/>
        <p:txBody>
          <a:bodyPr/>
          <a:lstStyle/>
          <a:p>
            <a:r>
              <a:rPr lang="en-GB" dirty="0"/>
              <a:t>Heroic Inquiry (2.0): Construct</a:t>
            </a:r>
          </a:p>
        </p:txBody>
      </p:sp>
      <p:pic>
        <p:nvPicPr>
          <p:cNvPr id="12" name="Content Placeholder 11" descr="A line art of a person holding a sword and a crocodile&#10;&#10;Description automatically generated">
            <a:extLst>
              <a:ext uri="{FF2B5EF4-FFF2-40B4-BE49-F238E27FC236}">
                <a16:creationId xmlns:a16="http://schemas.microsoft.com/office/drawing/2014/main" id="{E6C5816C-CBE0-8899-35BD-1B6E4B70E52C}"/>
              </a:ext>
            </a:extLst>
          </p:cNvPr>
          <p:cNvPicPr>
            <a:picLocks noGrp="1" noChangeAspect="1"/>
          </p:cNvPicPr>
          <p:nvPr>
            <p:ph sz="half" idx="1"/>
          </p:nvPr>
        </p:nvPicPr>
        <p:blipFill>
          <a:blip r:embed="rId3"/>
          <a:stretch>
            <a:fillRect/>
          </a:stretch>
        </p:blipFill>
        <p:spPr>
          <a:xfrm>
            <a:off x="838200" y="2365625"/>
            <a:ext cx="3735701" cy="3711600"/>
          </a:xfrm>
        </p:spPr>
      </p:pic>
      <p:pic>
        <p:nvPicPr>
          <p:cNvPr id="6" name="Content Placeholder 5" descr="A video game with a pixelated image of a person holding guns&#10;&#10;AI-generated content may be incorrect.">
            <a:extLst>
              <a:ext uri="{FF2B5EF4-FFF2-40B4-BE49-F238E27FC236}">
                <a16:creationId xmlns:a16="http://schemas.microsoft.com/office/drawing/2014/main" id="{2C82B9FE-C907-F5AB-CF0B-A4A6D984172A}"/>
              </a:ext>
            </a:extLst>
          </p:cNvPr>
          <p:cNvPicPr>
            <a:picLocks noGrp="1" noChangeAspect="1"/>
          </p:cNvPicPr>
          <p:nvPr>
            <p:ph sz="half" idx="2"/>
          </p:nvPr>
        </p:nvPicPr>
        <p:blipFill>
          <a:blip r:embed="rId4" cstate="screen">
            <a:extLst>
              <a:ext uri="{28A0092B-C50C-407E-A947-70E740481C1C}">
                <a14:useLocalDpi xmlns:a14="http://schemas.microsoft.com/office/drawing/2010/main"/>
              </a:ext>
            </a:extLst>
          </a:blip>
          <a:stretch>
            <a:fillRect/>
          </a:stretch>
        </p:blipFill>
        <p:spPr>
          <a:xfrm>
            <a:off x="6062415" y="1825625"/>
            <a:ext cx="5291385" cy="4791600"/>
          </a:xfrm>
        </p:spPr>
      </p:pic>
    </p:spTree>
    <p:extLst>
      <p:ext uri="{BB962C8B-B14F-4D97-AF65-F5344CB8AC3E}">
        <p14:creationId xmlns:p14="http://schemas.microsoft.com/office/powerpoint/2010/main" val="3113554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7A31D4-50FD-3842-608B-0DECC7BCC54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C6855FD-AAA0-4B07-1FC5-9282CEC27D30}"/>
              </a:ext>
            </a:extLst>
          </p:cNvPr>
          <p:cNvSpPr>
            <a:spLocks noGrp="1"/>
          </p:cNvSpPr>
          <p:nvPr>
            <p:ph type="title"/>
          </p:nvPr>
        </p:nvSpPr>
        <p:spPr/>
        <p:txBody>
          <a:bodyPr/>
          <a:lstStyle/>
          <a:p>
            <a:r>
              <a:rPr lang="en-GB" dirty="0"/>
              <a:t>Heroic Inquiry (2.0): Express</a:t>
            </a:r>
          </a:p>
        </p:txBody>
      </p:sp>
      <p:pic>
        <p:nvPicPr>
          <p:cNvPr id="6" name="Content Placeholder 5" descr="A line art of a person holding a sword&#10;&#10;Description automatically generated">
            <a:extLst>
              <a:ext uri="{FF2B5EF4-FFF2-40B4-BE49-F238E27FC236}">
                <a16:creationId xmlns:a16="http://schemas.microsoft.com/office/drawing/2014/main" id="{6511F23F-0E72-9334-746D-7741BF1335F2}"/>
              </a:ext>
            </a:extLst>
          </p:cNvPr>
          <p:cNvPicPr>
            <a:picLocks noGrp="1" noChangeAspect="1"/>
          </p:cNvPicPr>
          <p:nvPr>
            <p:ph sz="half" idx="1"/>
          </p:nvPr>
        </p:nvPicPr>
        <p:blipFill>
          <a:blip r:embed="rId2" cstate="screen">
            <a:extLst>
              <a:ext uri="{28A0092B-C50C-407E-A947-70E740481C1C}">
                <a14:useLocalDpi xmlns:a14="http://schemas.microsoft.com/office/drawing/2010/main"/>
              </a:ext>
            </a:extLst>
          </a:blip>
          <a:stretch>
            <a:fillRect/>
          </a:stretch>
        </p:blipFill>
        <p:spPr>
          <a:xfrm>
            <a:off x="838200" y="2230688"/>
            <a:ext cx="3528648" cy="3711600"/>
          </a:xfrm>
        </p:spPr>
      </p:pic>
      <p:pic>
        <p:nvPicPr>
          <p:cNvPr id="7" name="Content Placeholder 6" descr="A black and white image of a person standing in front of a tree&#10;&#10;AI-generated content may be incorrect.">
            <a:extLst>
              <a:ext uri="{FF2B5EF4-FFF2-40B4-BE49-F238E27FC236}">
                <a16:creationId xmlns:a16="http://schemas.microsoft.com/office/drawing/2014/main" id="{D474B395-9BD1-B149-2935-6708AC061A04}"/>
              </a:ext>
            </a:extLst>
          </p:cNvPr>
          <p:cNvPicPr>
            <a:picLocks noGrp="1" noChangeAspect="1"/>
          </p:cNvPicPr>
          <p:nvPr>
            <p:ph sz="half" idx="2"/>
          </p:nvPr>
        </p:nvPicPr>
        <p:blipFill>
          <a:blip r:embed="rId3" cstate="screen">
            <a:extLst>
              <a:ext uri="{28A0092B-C50C-407E-A947-70E740481C1C}">
                <a14:useLocalDpi xmlns:a14="http://schemas.microsoft.com/office/drawing/2010/main"/>
              </a:ext>
            </a:extLst>
          </a:blip>
          <a:stretch>
            <a:fillRect/>
          </a:stretch>
        </p:blipFill>
        <p:spPr>
          <a:xfrm>
            <a:off x="6506441" y="1690688"/>
            <a:ext cx="4847359" cy="4791600"/>
          </a:xfrm>
        </p:spPr>
      </p:pic>
    </p:spTree>
    <p:extLst>
      <p:ext uri="{BB962C8B-B14F-4D97-AF65-F5344CB8AC3E}">
        <p14:creationId xmlns:p14="http://schemas.microsoft.com/office/powerpoint/2010/main" val="16996365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2F4123-93DF-17F1-5DD4-C279C3BC937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7C1AB30E-09E3-C220-4B8E-E60CD31B8385}"/>
              </a:ext>
            </a:extLst>
          </p:cNvPr>
          <p:cNvSpPr>
            <a:spLocks noGrp="1"/>
          </p:cNvSpPr>
          <p:nvPr>
            <p:ph type="title"/>
          </p:nvPr>
        </p:nvSpPr>
        <p:spPr/>
        <p:txBody>
          <a:bodyPr/>
          <a:lstStyle/>
          <a:p>
            <a:r>
              <a:rPr lang="en-GB" dirty="0"/>
              <a:t>Heroic Inquiry (2.0): Reflect</a:t>
            </a:r>
          </a:p>
        </p:txBody>
      </p:sp>
      <p:pic>
        <p:nvPicPr>
          <p:cNvPr id="6" name="Content Placeholder 5" descr="A line art of a person holding a structure&#10;&#10;Description automatically generated">
            <a:extLst>
              <a:ext uri="{FF2B5EF4-FFF2-40B4-BE49-F238E27FC236}">
                <a16:creationId xmlns:a16="http://schemas.microsoft.com/office/drawing/2014/main" id="{41CCB464-BCBF-9F96-14E9-C405B334D7B3}"/>
              </a:ext>
            </a:extLst>
          </p:cNvPr>
          <p:cNvPicPr>
            <a:picLocks noGrp="1" noChangeAspect="1"/>
          </p:cNvPicPr>
          <p:nvPr>
            <p:ph sz="half" idx="1"/>
          </p:nvPr>
        </p:nvPicPr>
        <p:blipFill>
          <a:blip r:embed="rId2" cstate="screen">
            <a:extLst>
              <a:ext uri="{28A0092B-C50C-407E-A947-70E740481C1C}">
                <a14:useLocalDpi xmlns:a14="http://schemas.microsoft.com/office/drawing/2010/main"/>
              </a:ext>
            </a:extLst>
          </a:blip>
          <a:stretch>
            <a:fillRect/>
          </a:stretch>
        </p:blipFill>
        <p:spPr>
          <a:xfrm>
            <a:off x="838200" y="2230688"/>
            <a:ext cx="3624542" cy="3711600"/>
          </a:xfrm>
        </p:spPr>
      </p:pic>
      <p:pic>
        <p:nvPicPr>
          <p:cNvPr id="7" name="Content Placeholder 6" descr="A pixelated image of a person reaching for a planet&#10;&#10;AI-generated content may be incorrect.">
            <a:extLst>
              <a:ext uri="{FF2B5EF4-FFF2-40B4-BE49-F238E27FC236}">
                <a16:creationId xmlns:a16="http://schemas.microsoft.com/office/drawing/2014/main" id="{C9998FCF-3429-73BB-5AE0-D4C6A8597F40}"/>
              </a:ext>
            </a:extLst>
          </p:cNvPr>
          <p:cNvPicPr>
            <a:picLocks noGrp="1" noChangeAspect="1"/>
          </p:cNvPicPr>
          <p:nvPr>
            <p:ph sz="half" idx="2"/>
          </p:nvPr>
        </p:nvPicPr>
        <p:blipFill>
          <a:blip r:embed="rId3" cstate="screen">
            <a:extLst>
              <a:ext uri="{28A0092B-C50C-407E-A947-70E740481C1C}">
                <a14:useLocalDpi xmlns:a14="http://schemas.microsoft.com/office/drawing/2010/main"/>
              </a:ext>
            </a:extLst>
          </a:blip>
          <a:stretch>
            <a:fillRect/>
          </a:stretch>
        </p:blipFill>
        <p:spPr>
          <a:xfrm>
            <a:off x="6506441" y="1690688"/>
            <a:ext cx="4847359" cy="4791600"/>
          </a:xfrm>
        </p:spPr>
      </p:pic>
    </p:spTree>
    <p:extLst>
      <p:ext uri="{BB962C8B-B14F-4D97-AF65-F5344CB8AC3E}">
        <p14:creationId xmlns:p14="http://schemas.microsoft.com/office/powerpoint/2010/main" val="24981800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E46927-B159-6301-D4D7-65624CE7B7D9}"/>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860C1AC-1524-B796-8D3C-55163DC94E54}"/>
              </a:ext>
            </a:extLst>
          </p:cNvPr>
          <p:cNvSpPr>
            <a:spLocks noGrp="1"/>
          </p:cNvSpPr>
          <p:nvPr>
            <p:ph type="title"/>
          </p:nvPr>
        </p:nvSpPr>
        <p:spPr/>
        <p:txBody>
          <a:bodyPr/>
          <a:lstStyle/>
          <a:p>
            <a:r>
              <a:rPr lang="en-GB" dirty="0"/>
              <a:t>The Heroic Inquirer (2.0)</a:t>
            </a:r>
          </a:p>
        </p:txBody>
      </p:sp>
      <p:pic>
        <p:nvPicPr>
          <p:cNvPr id="6" name="Content Placeholder 5" descr="A graphic of a person holding a candle&#10;&#10;Description automatically generated">
            <a:extLst>
              <a:ext uri="{FF2B5EF4-FFF2-40B4-BE49-F238E27FC236}">
                <a16:creationId xmlns:a16="http://schemas.microsoft.com/office/drawing/2014/main" id="{2BC715A4-FD15-3B80-87B1-118E98A57298}"/>
              </a:ext>
            </a:extLst>
          </p:cNvPr>
          <p:cNvPicPr>
            <a:picLocks noGrp="1" noChangeAspect="1"/>
          </p:cNvPicPr>
          <p:nvPr>
            <p:ph sz="half" idx="1"/>
          </p:nvPr>
        </p:nvPicPr>
        <p:blipFill>
          <a:blip r:embed="rId3"/>
          <a:stretch>
            <a:fillRect/>
          </a:stretch>
        </p:blipFill>
        <p:spPr>
          <a:xfrm>
            <a:off x="2343589" y="1690688"/>
            <a:ext cx="2582301" cy="3072317"/>
          </a:xfrm>
        </p:spPr>
      </p:pic>
      <p:sp>
        <p:nvSpPr>
          <p:cNvPr id="14" name="TextBox 13">
            <a:extLst>
              <a:ext uri="{FF2B5EF4-FFF2-40B4-BE49-F238E27FC236}">
                <a16:creationId xmlns:a16="http://schemas.microsoft.com/office/drawing/2014/main" id="{23D9DD5D-D575-A1B4-9E06-E4EC886E4C05}"/>
              </a:ext>
            </a:extLst>
          </p:cNvPr>
          <p:cNvSpPr txBox="1"/>
          <p:nvPr/>
        </p:nvSpPr>
        <p:spPr>
          <a:xfrm>
            <a:off x="587502" y="5111570"/>
            <a:ext cx="6094476" cy="1477328"/>
          </a:xfrm>
          <a:prstGeom prst="rect">
            <a:avLst/>
          </a:prstGeom>
          <a:noFill/>
        </p:spPr>
        <p:txBody>
          <a:bodyPr wrap="square">
            <a:spAutoFit/>
          </a:bodyPr>
          <a:lstStyle/>
          <a:p>
            <a:pPr algn="ctr"/>
            <a:r>
              <a:rPr lang="en-GB" dirty="0"/>
              <a:t>the Heroic Inquirer stands,</a:t>
            </a:r>
          </a:p>
          <a:p>
            <a:pPr algn="ctr"/>
            <a:r>
              <a:rPr lang="en-GB" dirty="0"/>
              <a:t>feet firmly planted in the scroll</a:t>
            </a:r>
          </a:p>
          <a:p>
            <a:pPr algn="ctr"/>
            <a:r>
              <a:rPr lang="en-GB" dirty="0"/>
              <a:t>that is the unfolding record of human knowledge,</a:t>
            </a:r>
          </a:p>
          <a:p>
            <a:pPr algn="ctr"/>
            <a:r>
              <a:rPr lang="en-GB" dirty="0"/>
              <a:t>upholding and upheld by that light,</a:t>
            </a:r>
          </a:p>
          <a:p>
            <a:pPr algn="ctr"/>
            <a:r>
              <a:rPr lang="en-GB" dirty="0"/>
              <a:t>which illuminates the way ahead</a:t>
            </a:r>
          </a:p>
        </p:txBody>
      </p:sp>
      <p:pic>
        <p:nvPicPr>
          <p:cNvPr id="7" name="Content Placeholder 6" descr="A black and white drawing of a person holding a staff&#10;&#10;AI-generated content may be incorrect.">
            <a:extLst>
              <a:ext uri="{FF2B5EF4-FFF2-40B4-BE49-F238E27FC236}">
                <a16:creationId xmlns:a16="http://schemas.microsoft.com/office/drawing/2014/main" id="{24213D69-833E-090C-5D10-B65A6FDBA1A8}"/>
              </a:ext>
            </a:extLst>
          </p:cNvPr>
          <p:cNvPicPr>
            <a:picLocks noGrp="1" noChangeAspect="1"/>
          </p:cNvPicPr>
          <p:nvPr>
            <p:ph sz="half" idx="2"/>
          </p:nvPr>
        </p:nvPicPr>
        <p:blipFill>
          <a:blip r:embed="rId4" cstate="screen">
            <a:extLst>
              <a:ext uri="{28A0092B-C50C-407E-A947-70E740481C1C}">
                <a14:useLocalDpi xmlns:a14="http://schemas.microsoft.com/office/drawing/2010/main"/>
              </a:ext>
            </a:extLst>
          </a:blip>
          <a:stretch>
            <a:fillRect/>
          </a:stretch>
        </p:blipFill>
        <p:spPr>
          <a:xfrm>
            <a:off x="7324559" y="1253331"/>
            <a:ext cx="3387246" cy="4351338"/>
          </a:xfrm>
        </p:spPr>
      </p:pic>
    </p:spTree>
    <p:extLst>
      <p:ext uri="{BB962C8B-B14F-4D97-AF65-F5344CB8AC3E}">
        <p14:creationId xmlns:p14="http://schemas.microsoft.com/office/powerpoint/2010/main" val="13829879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AD397A-1E41-9EA1-0FAB-03AD6347E72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FE8E3BA-14D5-8A3E-1CE9-F1C2DB362BBC}"/>
              </a:ext>
            </a:extLst>
          </p:cNvPr>
          <p:cNvSpPr>
            <a:spLocks noGrp="1"/>
          </p:cNvSpPr>
          <p:nvPr>
            <p:ph type="title"/>
          </p:nvPr>
        </p:nvSpPr>
        <p:spPr>
          <a:xfrm>
            <a:off x="333459" y="358687"/>
            <a:ext cx="5715925" cy="1325563"/>
          </a:xfrm>
        </p:spPr>
        <p:txBody>
          <a:bodyPr/>
          <a:lstStyle/>
          <a:p>
            <a:r>
              <a:rPr lang="en-GB" dirty="0"/>
              <a:t>FOSIL Inquiry Cycle (3.x)</a:t>
            </a:r>
          </a:p>
        </p:txBody>
      </p:sp>
      <p:sp>
        <p:nvSpPr>
          <p:cNvPr id="8" name="Text Placeholder 7">
            <a:extLst>
              <a:ext uri="{FF2B5EF4-FFF2-40B4-BE49-F238E27FC236}">
                <a16:creationId xmlns:a16="http://schemas.microsoft.com/office/drawing/2014/main" id="{69054C6A-A775-BC59-3736-35E3BEE706A5}"/>
              </a:ext>
            </a:extLst>
          </p:cNvPr>
          <p:cNvSpPr>
            <a:spLocks noGrp="1"/>
          </p:cNvSpPr>
          <p:nvPr>
            <p:ph type="body" idx="1"/>
          </p:nvPr>
        </p:nvSpPr>
        <p:spPr>
          <a:xfrm>
            <a:off x="385270" y="1681163"/>
            <a:ext cx="5612305" cy="823912"/>
          </a:xfrm>
        </p:spPr>
        <p:txBody>
          <a:bodyPr anchor="ctr"/>
          <a:lstStyle/>
          <a:p>
            <a:pPr algn="ctr"/>
            <a:r>
              <a:rPr lang="en-GB" dirty="0"/>
              <a:t>(3.0) Long</a:t>
            </a:r>
            <a:r>
              <a:rPr lang="en-GB" b="0" dirty="0"/>
              <a:t> (2018) | </a:t>
            </a:r>
            <a:r>
              <a:rPr lang="en-GB" dirty="0"/>
              <a:t>(3.1) Long</a:t>
            </a:r>
            <a:r>
              <a:rPr lang="en-GB" b="0" dirty="0"/>
              <a:t> (2024)</a:t>
            </a:r>
          </a:p>
        </p:txBody>
      </p:sp>
      <p:sp>
        <p:nvSpPr>
          <p:cNvPr id="10" name="Text Placeholder 9">
            <a:extLst>
              <a:ext uri="{FF2B5EF4-FFF2-40B4-BE49-F238E27FC236}">
                <a16:creationId xmlns:a16="http://schemas.microsoft.com/office/drawing/2014/main" id="{E0E5DDDF-A33F-A9CC-06FD-42E0435A5773}"/>
              </a:ext>
            </a:extLst>
          </p:cNvPr>
          <p:cNvSpPr>
            <a:spLocks noGrp="1"/>
          </p:cNvSpPr>
          <p:nvPr>
            <p:ph type="body" sz="quarter" idx="3"/>
          </p:nvPr>
        </p:nvSpPr>
        <p:spPr>
          <a:xfrm>
            <a:off x="6194426" y="1681163"/>
            <a:ext cx="5612304" cy="823912"/>
          </a:xfrm>
        </p:spPr>
        <p:txBody>
          <a:bodyPr anchor="ctr"/>
          <a:lstStyle/>
          <a:p>
            <a:pPr algn="ctr"/>
            <a:r>
              <a:rPr lang="en-GB" dirty="0"/>
              <a:t>(3.0) Short</a:t>
            </a:r>
            <a:r>
              <a:rPr lang="en-GB" b="0" dirty="0"/>
              <a:t> (2022)</a:t>
            </a:r>
          </a:p>
        </p:txBody>
      </p:sp>
      <p:pic>
        <p:nvPicPr>
          <p:cNvPr id="13" name="Content Placeholder 12" descr="A diagram of a brain&#10;&#10;Description automatically generated">
            <a:extLst>
              <a:ext uri="{FF2B5EF4-FFF2-40B4-BE49-F238E27FC236}">
                <a16:creationId xmlns:a16="http://schemas.microsoft.com/office/drawing/2014/main" id="{57A03738-D630-C68E-A007-37652AE49661}"/>
              </a:ext>
            </a:extLst>
          </p:cNvPr>
          <p:cNvPicPr>
            <a:picLocks noGrp="1" noChangeAspect="1"/>
          </p:cNvPicPr>
          <p:nvPr>
            <p:ph sz="quarter" idx="4"/>
          </p:nvPr>
        </p:nvPicPr>
        <p:blipFill>
          <a:blip r:embed="rId3" cstate="screen">
            <a:extLst>
              <a:ext uri="{28A0092B-C50C-407E-A947-70E740481C1C}">
                <a14:useLocalDpi xmlns:a14="http://schemas.microsoft.com/office/drawing/2010/main"/>
              </a:ext>
            </a:extLst>
          </a:blip>
          <a:stretch>
            <a:fillRect/>
          </a:stretch>
        </p:blipFill>
        <p:spPr>
          <a:xfrm>
            <a:off x="6172199" y="2534617"/>
            <a:ext cx="5706039" cy="3930826"/>
          </a:xfrm>
        </p:spPr>
      </p:pic>
      <p:pic>
        <p:nvPicPr>
          <p:cNvPr id="19" name="Content Placeholder 18" descr="A diagram of a person's brain&#10;&#10;Description automatically generated">
            <a:extLst>
              <a:ext uri="{FF2B5EF4-FFF2-40B4-BE49-F238E27FC236}">
                <a16:creationId xmlns:a16="http://schemas.microsoft.com/office/drawing/2014/main" id="{C1EB4D8A-B8E6-73BD-9DF7-52E40B28E2FF}"/>
              </a:ext>
            </a:extLst>
          </p:cNvPr>
          <p:cNvPicPr>
            <a:picLocks noGrp="1" noChangeAspect="1"/>
          </p:cNvPicPr>
          <p:nvPr>
            <p:ph sz="half" idx="2"/>
          </p:nvPr>
        </p:nvPicPr>
        <p:blipFill>
          <a:blip r:embed="rId4" cstate="screen">
            <a:extLst>
              <a:ext uri="{28A0092B-C50C-407E-A947-70E740481C1C}">
                <a14:useLocalDpi xmlns:a14="http://schemas.microsoft.com/office/drawing/2010/main"/>
              </a:ext>
            </a:extLst>
          </a:blip>
          <a:stretch>
            <a:fillRect/>
          </a:stretch>
        </p:blipFill>
        <p:spPr>
          <a:xfrm>
            <a:off x="43738" y="2474316"/>
            <a:ext cx="5953837" cy="4051427"/>
          </a:xfrm>
        </p:spPr>
      </p:pic>
      <p:graphicFrame>
        <p:nvGraphicFramePr>
          <p:cNvPr id="22" name="Table 21">
            <a:extLst>
              <a:ext uri="{FF2B5EF4-FFF2-40B4-BE49-F238E27FC236}">
                <a16:creationId xmlns:a16="http://schemas.microsoft.com/office/drawing/2014/main" id="{D82B65D8-E252-BC8C-57C5-F01E7C7F1B73}"/>
              </a:ext>
            </a:extLst>
          </p:cNvPr>
          <p:cNvGraphicFramePr>
            <a:graphicFrameLocks noGrp="1"/>
          </p:cNvGraphicFramePr>
          <p:nvPr/>
        </p:nvGraphicFramePr>
        <p:xfrm>
          <a:off x="6513731" y="302649"/>
          <a:ext cx="5027402" cy="1437640"/>
        </p:xfrm>
        <a:graphic>
          <a:graphicData uri="http://schemas.openxmlformats.org/drawingml/2006/table">
            <a:tbl>
              <a:tblPr firstRow="1" bandRow="1">
                <a:tableStyleId>{5C22544A-7EE6-4342-B048-85BDC9FD1C3A}</a:tableStyleId>
              </a:tblPr>
              <a:tblGrid>
                <a:gridCol w="2513701">
                  <a:extLst>
                    <a:ext uri="{9D8B030D-6E8A-4147-A177-3AD203B41FA5}">
                      <a16:colId xmlns:a16="http://schemas.microsoft.com/office/drawing/2014/main" val="1467180934"/>
                    </a:ext>
                  </a:extLst>
                </a:gridCol>
                <a:gridCol w="2513701">
                  <a:extLst>
                    <a:ext uri="{9D8B030D-6E8A-4147-A177-3AD203B41FA5}">
                      <a16:colId xmlns:a16="http://schemas.microsoft.com/office/drawing/2014/main" val="1371018059"/>
                    </a:ext>
                  </a:extLst>
                </a:gridCol>
              </a:tblGrid>
              <a:tr h="370840">
                <a:tc>
                  <a:txBody>
                    <a:bodyPr/>
                    <a:lstStyle/>
                    <a:p>
                      <a:pPr algn="ctr"/>
                      <a:r>
                        <a:rPr lang="en-GB" sz="1600" b="1" dirty="0">
                          <a:solidFill>
                            <a:schemeClr val="tx1"/>
                          </a:solidFill>
                        </a:rPr>
                        <a:t>(3.0) Long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600" b="1" dirty="0">
                          <a:solidFill>
                            <a:schemeClr val="tx1"/>
                          </a:solidFill>
                        </a:rPr>
                        <a:t>(3.1) Long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47441450"/>
                  </a:ext>
                </a:extLst>
              </a:tr>
              <a:tr h="370840">
                <a:tc>
                  <a:txBody>
                    <a:bodyPr/>
                    <a:lstStyle/>
                    <a:p>
                      <a:pPr algn="ctr"/>
                      <a:r>
                        <a:rPr lang="en-GB" sz="1600" b="0" dirty="0">
                          <a:solidFill>
                            <a:schemeClr val="tx1"/>
                          </a:solidFill>
                        </a:rPr>
                        <a:t>Knowing what scholarly </a:t>
                      </a:r>
                    </a:p>
                    <a:p>
                      <a:pPr algn="ctr"/>
                      <a:r>
                        <a:rPr lang="en-GB" sz="1600" b="0" dirty="0">
                          <a:solidFill>
                            <a:schemeClr val="tx1"/>
                          </a:solidFill>
                        </a:rPr>
                        <a:t>resources are available </a:t>
                      </a:r>
                    </a:p>
                    <a:p>
                      <a:pPr algn="ctr"/>
                      <a:r>
                        <a:rPr lang="en-GB" sz="1600" b="0" dirty="0">
                          <a:solidFill>
                            <a:schemeClr val="tx1"/>
                          </a:solidFill>
                        </a:rPr>
                        <a:t>and being able to use </a:t>
                      </a:r>
                    </a:p>
                    <a:p>
                      <a:pPr algn="ctr"/>
                      <a:r>
                        <a:rPr lang="en-GB" sz="1600" b="0" dirty="0">
                          <a:solidFill>
                            <a:schemeClr val="tx1"/>
                          </a:solidFill>
                        </a:rPr>
                        <a:t>them effectively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600" b="0" dirty="0">
                          <a:solidFill>
                            <a:schemeClr val="tx1"/>
                          </a:solidFill>
                        </a:rPr>
                        <a:t>Discerning the reliability of available resources and using them appropriately and effectively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28134883"/>
                  </a:ext>
                </a:extLst>
              </a:tr>
            </a:tbl>
          </a:graphicData>
        </a:graphic>
      </p:graphicFrame>
    </p:spTree>
    <p:extLst>
      <p:ext uri="{BB962C8B-B14F-4D97-AF65-F5344CB8AC3E}">
        <p14:creationId xmlns:p14="http://schemas.microsoft.com/office/powerpoint/2010/main" val="775418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F898B9E-B9BA-46C2-0557-7EBCB11E3174}"/>
              </a:ext>
            </a:extLst>
          </p:cNvPr>
          <p:cNvSpPr>
            <a:spLocks noGrp="1"/>
          </p:cNvSpPr>
          <p:nvPr>
            <p:ph type="title"/>
          </p:nvPr>
        </p:nvSpPr>
        <p:spPr>
          <a:xfrm>
            <a:off x="155944" y="10871"/>
            <a:ext cx="5257800" cy="1325563"/>
          </a:xfrm>
        </p:spPr>
        <p:txBody>
          <a:bodyPr/>
          <a:lstStyle/>
          <a:p>
            <a:r>
              <a:rPr lang="en-GB" dirty="0"/>
              <a:t>As we begin, so we go.</a:t>
            </a:r>
          </a:p>
        </p:txBody>
      </p:sp>
      <p:pic>
        <p:nvPicPr>
          <p:cNvPr id="10" name="Content Placeholder 9" descr="A black and white drawing of a person holding a staff&#10;&#10;AI-generated content may be incorrect.">
            <a:extLst>
              <a:ext uri="{FF2B5EF4-FFF2-40B4-BE49-F238E27FC236}">
                <a16:creationId xmlns:a16="http://schemas.microsoft.com/office/drawing/2014/main" id="{53F28B47-314F-F8E5-00DD-0943067ADFEC}"/>
              </a:ext>
            </a:extLst>
          </p:cNvPr>
          <p:cNvPicPr>
            <a:picLocks noGrp="1" noChangeAspect="1"/>
          </p:cNvPicPr>
          <p:nvPr>
            <p:ph sz="half" idx="1"/>
          </p:nvPr>
        </p:nvPicPr>
        <p:blipFill>
          <a:blip r:embed="rId2" cstate="screen">
            <a:extLst>
              <a:ext uri="{28A0092B-C50C-407E-A947-70E740481C1C}">
                <a14:useLocalDpi xmlns:a14="http://schemas.microsoft.com/office/drawing/2010/main"/>
              </a:ext>
            </a:extLst>
          </a:blip>
          <a:stretch>
            <a:fillRect/>
          </a:stretch>
        </p:blipFill>
        <p:spPr>
          <a:xfrm>
            <a:off x="1155912" y="1336434"/>
            <a:ext cx="3257863" cy="4185130"/>
          </a:xfrm>
        </p:spPr>
      </p:pic>
      <p:pic>
        <p:nvPicPr>
          <p:cNvPr id="12" name="Content Placeholder 11" descr="A group of images of different types of people&#10;&#10;AI-generated content may be incorrect.">
            <a:extLst>
              <a:ext uri="{FF2B5EF4-FFF2-40B4-BE49-F238E27FC236}">
                <a16:creationId xmlns:a16="http://schemas.microsoft.com/office/drawing/2014/main" id="{BDAB33F9-517C-1EF3-7559-2D35D5AB8516}"/>
              </a:ext>
            </a:extLst>
          </p:cNvPr>
          <p:cNvPicPr>
            <a:picLocks noGrp="1" noChangeAspect="1"/>
          </p:cNvPicPr>
          <p:nvPr>
            <p:ph sz="half" idx="2"/>
          </p:nvPr>
        </p:nvPicPr>
        <p:blipFill>
          <a:blip r:embed="rId3" cstate="screen">
            <a:extLst>
              <a:ext uri="{28A0092B-C50C-407E-A947-70E740481C1C}">
                <a14:useLocalDpi xmlns:a14="http://schemas.microsoft.com/office/drawing/2010/main"/>
              </a:ext>
            </a:extLst>
          </a:blip>
          <a:stretch>
            <a:fillRect/>
          </a:stretch>
        </p:blipFill>
        <p:spPr>
          <a:xfrm>
            <a:off x="5429707" y="438657"/>
            <a:ext cx="6337000" cy="5980685"/>
          </a:xfrm>
        </p:spPr>
      </p:pic>
    </p:spTree>
    <p:extLst>
      <p:ext uri="{BB962C8B-B14F-4D97-AF65-F5344CB8AC3E}">
        <p14:creationId xmlns:p14="http://schemas.microsoft.com/office/powerpoint/2010/main" val="13509280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9B7C6C-3EB1-D3FC-8F7A-DFF8CBCB118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86190DF-4AAC-0137-6772-3B52DAD9487B}"/>
              </a:ext>
            </a:extLst>
          </p:cNvPr>
          <p:cNvSpPr>
            <a:spLocks noGrp="1"/>
          </p:cNvSpPr>
          <p:nvPr>
            <p:ph type="title"/>
          </p:nvPr>
        </p:nvSpPr>
        <p:spPr/>
        <p:txBody>
          <a:bodyPr/>
          <a:lstStyle/>
          <a:p>
            <a:r>
              <a:rPr lang="en-GB" dirty="0"/>
              <a:t>Inquiry Cycle Skill Sets</a:t>
            </a:r>
          </a:p>
        </p:txBody>
      </p:sp>
      <p:sp>
        <p:nvSpPr>
          <p:cNvPr id="8" name="Text Placeholder 7">
            <a:extLst>
              <a:ext uri="{FF2B5EF4-FFF2-40B4-BE49-F238E27FC236}">
                <a16:creationId xmlns:a16="http://schemas.microsoft.com/office/drawing/2014/main" id="{63B0835D-DD21-C6B3-401E-8751FE51A5E1}"/>
              </a:ext>
            </a:extLst>
          </p:cNvPr>
          <p:cNvSpPr>
            <a:spLocks noGrp="1"/>
          </p:cNvSpPr>
          <p:nvPr>
            <p:ph type="body" idx="1"/>
          </p:nvPr>
        </p:nvSpPr>
        <p:spPr>
          <a:xfrm>
            <a:off x="1610787" y="1754506"/>
            <a:ext cx="5612305" cy="823912"/>
          </a:xfrm>
        </p:spPr>
        <p:txBody>
          <a:bodyPr anchor="ctr"/>
          <a:lstStyle/>
          <a:p>
            <a:pPr algn="ctr"/>
            <a:r>
              <a:rPr lang="en-GB" dirty="0"/>
              <a:t>Horizontal (2021)</a:t>
            </a:r>
          </a:p>
        </p:txBody>
      </p:sp>
      <p:sp>
        <p:nvSpPr>
          <p:cNvPr id="10" name="Text Placeholder 9">
            <a:extLst>
              <a:ext uri="{FF2B5EF4-FFF2-40B4-BE49-F238E27FC236}">
                <a16:creationId xmlns:a16="http://schemas.microsoft.com/office/drawing/2014/main" id="{9D440469-BC43-98CA-0331-3ADB8084997D}"/>
              </a:ext>
            </a:extLst>
          </p:cNvPr>
          <p:cNvSpPr>
            <a:spLocks noGrp="1"/>
          </p:cNvSpPr>
          <p:nvPr>
            <p:ph type="body" sz="quarter" idx="3"/>
          </p:nvPr>
        </p:nvSpPr>
        <p:spPr>
          <a:xfrm>
            <a:off x="8847124" y="1763460"/>
            <a:ext cx="2485708" cy="823912"/>
          </a:xfrm>
        </p:spPr>
        <p:txBody>
          <a:bodyPr anchor="ctr"/>
          <a:lstStyle/>
          <a:p>
            <a:pPr algn="ctr"/>
            <a:r>
              <a:rPr lang="en-GB" dirty="0"/>
              <a:t>Vertical (2021)</a:t>
            </a:r>
          </a:p>
        </p:txBody>
      </p:sp>
      <p:pic>
        <p:nvPicPr>
          <p:cNvPr id="18" name="Content Placeholder 17" descr="A diagram of a process&#10;&#10;Description automatically generated">
            <a:extLst>
              <a:ext uri="{FF2B5EF4-FFF2-40B4-BE49-F238E27FC236}">
                <a16:creationId xmlns:a16="http://schemas.microsoft.com/office/drawing/2014/main" id="{9CD6884A-C877-CC19-34F0-718B7179FB21}"/>
              </a:ext>
            </a:extLst>
          </p:cNvPr>
          <p:cNvPicPr>
            <a:picLocks noGrp="1" noChangeAspect="1"/>
          </p:cNvPicPr>
          <p:nvPr>
            <p:ph sz="half" idx="2"/>
          </p:nvPr>
        </p:nvPicPr>
        <p:blipFill>
          <a:blip r:embed="rId3" cstate="screen">
            <a:extLst>
              <a:ext uri="{28A0092B-C50C-407E-A947-70E740481C1C}">
                <a14:useLocalDpi xmlns:a14="http://schemas.microsoft.com/office/drawing/2010/main"/>
              </a:ext>
            </a:extLst>
          </a:blip>
          <a:stretch>
            <a:fillRect/>
          </a:stretch>
        </p:blipFill>
        <p:spPr>
          <a:xfrm>
            <a:off x="385269" y="2651760"/>
            <a:ext cx="8063343" cy="3543460"/>
          </a:xfrm>
        </p:spPr>
      </p:pic>
      <p:pic>
        <p:nvPicPr>
          <p:cNvPr id="22" name="Content Placeholder 21" descr="A diagram with text and colorful labels&#10;&#10;Description automatically generated with medium confidence">
            <a:extLst>
              <a:ext uri="{FF2B5EF4-FFF2-40B4-BE49-F238E27FC236}">
                <a16:creationId xmlns:a16="http://schemas.microsoft.com/office/drawing/2014/main" id="{7EC3C816-4F2E-6254-DCA8-D84763174D29}"/>
              </a:ext>
            </a:extLst>
          </p:cNvPr>
          <p:cNvPicPr>
            <a:picLocks noGrp="1" noChangeAspect="1"/>
          </p:cNvPicPr>
          <p:nvPr>
            <p:ph sz="quarter" idx="4"/>
          </p:nvPr>
        </p:nvPicPr>
        <p:blipFill>
          <a:blip r:embed="rId4" cstate="screen">
            <a:extLst>
              <a:ext uri="{28A0092B-C50C-407E-A947-70E740481C1C}">
                <a14:useLocalDpi xmlns:a14="http://schemas.microsoft.com/office/drawing/2010/main"/>
              </a:ext>
            </a:extLst>
          </a:blip>
          <a:stretch>
            <a:fillRect/>
          </a:stretch>
        </p:blipFill>
        <p:spPr>
          <a:xfrm>
            <a:off x="8522817" y="2581196"/>
            <a:ext cx="3134323" cy="3684588"/>
          </a:xfrm>
        </p:spPr>
      </p:pic>
    </p:spTree>
    <p:extLst>
      <p:ext uri="{BB962C8B-B14F-4D97-AF65-F5344CB8AC3E}">
        <p14:creationId xmlns:p14="http://schemas.microsoft.com/office/powerpoint/2010/main" val="15398950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79D4D3DF-ED2E-91B5-5679-78827951DF37}"/>
              </a:ext>
            </a:extLst>
          </p:cNvPr>
          <p:cNvSpPr>
            <a:spLocks noGrp="1"/>
          </p:cNvSpPr>
          <p:nvPr>
            <p:ph type="title"/>
          </p:nvPr>
        </p:nvSpPr>
        <p:spPr/>
        <p:txBody>
          <a:bodyPr/>
          <a:lstStyle/>
          <a:p>
            <a:r>
              <a:rPr lang="en-GB" dirty="0"/>
              <a:t>Inquiry Cycle Skills Framework</a:t>
            </a:r>
          </a:p>
        </p:txBody>
      </p:sp>
      <p:pic>
        <p:nvPicPr>
          <p:cNvPr id="12" name="Content Placeholder 11" descr="A diagram of a process&#10;&#10;AI-generated content may be incorrect.">
            <a:extLst>
              <a:ext uri="{FF2B5EF4-FFF2-40B4-BE49-F238E27FC236}">
                <a16:creationId xmlns:a16="http://schemas.microsoft.com/office/drawing/2014/main" id="{227AE32C-842D-D4C8-11A8-8FC3E3AC9AE5}"/>
              </a:ext>
            </a:extLst>
          </p:cNvPr>
          <p:cNvPicPr>
            <a:picLocks noGrp="1" noChangeAspect="1"/>
          </p:cNvPicPr>
          <p:nvPr>
            <p:ph sz="half" idx="1"/>
          </p:nvPr>
        </p:nvPicPr>
        <p:blipFill>
          <a:blip r:embed="rId2" cstate="screen">
            <a:extLst>
              <a:ext uri="{28A0092B-C50C-407E-A947-70E740481C1C}">
                <a14:useLocalDpi xmlns:a14="http://schemas.microsoft.com/office/drawing/2010/main"/>
              </a:ext>
            </a:extLst>
          </a:blip>
          <a:stretch>
            <a:fillRect/>
          </a:stretch>
        </p:blipFill>
        <p:spPr>
          <a:xfrm>
            <a:off x="300644" y="1825625"/>
            <a:ext cx="4342375" cy="4351338"/>
          </a:xfrm>
        </p:spPr>
      </p:pic>
      <p:pic>
        <p:nvPicPr>
          <p:cNvPr id="14" name="Content Placeholder 13" descr="A screenshot of a diagram&#10;&#10;AI-generated content may be incorrect.">
            <a:extLst>
              <a:ext uri="{FF2B5EF4-FFF2-40B4-BE49-F238E27FC236}">
                <a16:creationId xmlns:a16="http://schemas.microsoft.com/office/drawing/2014/main" id="{86E12BFC-9253-A507-D212-483CACC438F8}"/>
              </a:ext>
            </a:extLst>
          </p:cNvPr>
          <p:cNvPicPr>
            <a:picLocks noGrp="1" noChangeAspect="1"/>
          </p:cNvPicPr>
          <p:nvPr>
            <p:ph sz="half" idx="2"/>
          </p:nvPr>
        </p:nvPicPr>
        <p:blipFill>
          <a:blip r:embed="rId3" cstate="screen">
            <a:extLst>
              <a:ext uri="{28A0092B-C50C-407E-A947-70E740481C1C}">
                <a14:useLocalDpi xmlns:a14="http://schemas.microsoft.com/office/drawing/2010/main"/>
              </a:ext>
            </a:extLst>
          </a:blip>
          <a:stretch>
            <a:fillRect/>
          </a:stretch>
        </p:blipFill>
        <p:spPr>
          <a:xfrm>
            <a:off x="5081848" y="1825625"/>
            <a:ext cx="6809508" cy="4351338"/>
          </a:xfrm>
        </p:spPr>
      </p:pic>
    </p:spTree>
    <p:extLst>
      <p:ext uri="{BB962C8B-B14F-4D97-AF65-F5344CB8AC3E}">
        <p14:creationId xmlns:p14="http://schemas.microsoft.com/office/powerpoint/2010/main" val="29419429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1573EC-8DDC-A9EA-E235-C2043F76619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87C294C-6D38-628A-EFB3-0601131E5D5A}"/>
              </a:ext>
            </a:extLst>
          </p:cNvPr>
          <p:cNvSpPr>
            <a:spLocks noGrp="1"/>
          </p:cNvSpPr>
          <p:nvPr>
            <p:ph type="title"/>
          </p:nvPr>
        </p:nvSpPr>
        <p:spPr/>
        <p:txBody>
          <a:bodyPr/>
          <a:lstStyle/>
          <a:p>
            <a:r>
              <a:rPr lang="en-GB" dirty="0"/>
              <a:t>Heroic Inquiry (1.x) and the Heroic Journey</a:t>
            </a:r>
          </a:p>
        </p:txBody>
      </p:sp>
      <p:sp>
        <p:nvSpPr>
          <p:cNvPr id="8" name="Text Placeholder 7">
            <a:extLst>
              <a:ext uri="{FF2B5EF4-FFF2-40B4-BE49-F238E27FC236}">
                <a16:creationId xmlns:a16="http://schemas.microsoft.com/office/drawing/2014/main" id="{8633973C-DA81-4B16-0C49-11CAFD39BBD1}"/>
              </a:ext>
            </a:extLst>
          </p:cNvPr>
          <p:cNvSpPr>
            <a:spLocks noGrp="1"/>
          </p:cNvSpPr>
          <p:nvPr>
            <p:ph type="body" idx="1"/>
          </p:nvPr>
        </p:nvSpPr>
        <p:spPr/>
        <p:txBody>
          <a:bodyPr anchor="ctr"/>
          <a:lstStyle/>
          <a:p>
            <a:pPr algn="ctr"/>
            <a:r>
              <a:rPr lang="en-GB" dirty="0"/>
              <a:t>(1.0) Short with Definition and Heroic Inquirer (2021)</a:t>
            </a:r>
          </a:p>
        </p:txBody>
      </p:sp>
      <p:pic>
        <p:nvPicPr>
          <p:cNvPr id="6" name="Content Placeholder 5" descr="A diagram of a diagram&#10;&#10;Description automatically generated">
            <a:extLst>
              <a:ext uri="{FF2B5EF4-FFF2-40B4-BE49-F238E27FC236}">
                <a16:creationId xmlns:a16="http://schemas.microsoft.com/office/drawing/2014/main" id="{462F2FBC-0B79-B393-C49E-5F4CA82B8C3A}"/>
              </a:ext>
            </a:extLst>
          </p:cNvPr>
          <p:cNvPicPr>
            <a:picLocks noGrp="1" noChangeAspect="1"/>
          </p:cNvPicPr>
          <p:nvPr>
            <p:ph sz="half" idx="2"/>
          </p:nvPr>
        </p:nvPicPr>
        <p:blipFill>
          <a:blip r:embed="rId3" cstate="screen">
            <a:extLst>
              <a:ext uri="{28A0092B-C50C-407E-A947-70E740481C1C}">
                <a14:useLocalDpi xmlns:a14="http://schemas.microsoft.com/office/drawing/2010/main"/>
              </a:ext>
            </a:extLst>
          </a:blip>
          <a:stretch>
            <a:fillRect/>
          </a:stretch>
        </p:blipFill>
        <p:spPr>
          <a:xfrm>
            <a:off x="980497" y="2505075"/>
            <a:ext cx="4876368" cy="3684588"/>
          </a:xfrm>
        </p:spPr>
      </p:pic>
      <p:sp>
        <p:nvSpPr>
          <p:cNvPr id="10" name="Text Placeholder 9">
            <a:extLst>
              <a:ext uri="{FF2B5EF4-FFF2-40B4-BE49-F238E27FC236}">
                <a16:creationId xmlns:a16="http://schemas.microsoft.com/office/drawing/2014/main" id="{95232F0B-6BB5-A0DB-34B3-060F9F37260B}"/>
              </a:ext>
            </a:extLst>
          </p:cNvPr>
          <p:cNvSpPr>
            <a:spLocks noGrp="1"/>
          </p:cNvSpPr>
          <p:nvPr>
            <p:ph type="body" sz="quarter" idx="3"/>
          </p:nvPr>
        </p:nvSpPr>
        <p:spPr/>
        <p:txBody>
          <a:bodyPr anchor="ctr"/>
          <a:lstStyle/>
          <a:p>
            <a:pPr algn="ctr"/>
            <a:r>
              <a:rPr lang="en-GB" dirty="0"/>
              <a:t>Hero / Heroine’s Journey</a:t>
            </a:r>
          </a:p>
        </p:txBody>
      </p:sp>
      <p:pic>
        <p:nvPicPr>
          <p:cNvPr id="12" name="Content Placeholder 11" descr="A diagram of a circle with text&#10;&#10;Description automatically generated">
            <a:extLst>
              <a:ext uri="{FF2B5EF4-FFF2-40B4-BE49-F238E27FC236}">
                <a16:creationId xmlns:a16="http://schemas.microsoft.com/office/drawing/2014/main" id="{B530E01A-8E40-D3A1-CC9D-7384FDF32815}"/>
              </a:ext>
            </a:extLst>
          </p:cNvPr>
          <p:cNvPicPr>
            <a:picLocks noGrp="1" noChangeAspect="1"/>
          </p:cNvPicPr>
          <p:nvPr>
            <p:ph sz="quarter" idx="4"/>
          </p:nvPr>
        </p:nvPicPr>
        <p:blipFill>
          <a:blip r:embed="rId4"/>
          <a:stretch>
            <a:fillRect/>
          </a:stretch>
        </p:blipFill>
        <p:spPr>
          <a:xfrm>
            <a:off x="6307402" y="2505075"/>
            <a:ext cx="4912783" cy="3684588"/>
          </a:xfrm>
        </p:spPr>
      </p:pic>
    </p:spTree>
    <p:extLst>
      <p:ext uri="{BB962C8B-B14F-4D97-AF65-F5344CB8AC3E}">
        <p14:creationId xmlns:p14="http://schemas.microsoft.com/office/powerpoint/2010/main" val="25935795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1483382-5C86-95AD-2A02-74EE9B6A65C3}"/>
              </a:ext>
            </a:extLst>
          </p:cNvPr>
          <p:cNvSpPr>
            <a:spLocks noGrp="1"/>
          </p:cNvSpPr>
          <p:nvPr>
            <p:ph type="title"/>
          </p:nvPr>
        </p:nvSpPr>
        <p:spPr/>
        <p:txBody>
          <a:bodyPr/>
          <a:lstStyle/>
          <a:p>
            <a:r>
              <a:rPr lang="en-GB" dirty="0"/>
              <a:t>Heroic Inquiry (1.0): Connect</a:t>
            </a:r>
          </a:p>
        </p:txBody>
      </p:sp>
      <p:pic>
        <p:nvPicPr>
          <p:cNvPr id="29" name="Picture 28">
            <a:extLst>
              <a:ext uri="{FF2B5EF4-FFF2-40B4-BE49-F238E27FC236}">
                <a16:creationId xmlns:a16="http://schemas.microsoft.com/office/drawing/2014/main" id="{3C5BFECF-AD5C-E550-72AE-62A4DFE6B6A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151376" y="3163320"/>
            <a:ext cx="1143819" cy="540000"/>
          </a:xfrm>
          <a:prstGeom prst="rect">
            <a:avLst/>
          </a:prstGeom>
        </p:spPr>
      </p:pic>
      <p:pic>
        <p:nvPicPr>
          <p:cNvPr id="37" name="Content Placeholder 36" descr="A white background with black text&#10;&#10;Description automatically generated">
            <a:extLst>
              <a:ext uri="{FF2B5EF4-FFF2-40B4-BE49-F238E27FC236}">
                <a16:creationId xmlns:a16="http://schemas.microsoft.com/office/drawing/2014/main" id="{984B2E7D-26EE-82C8-17D9-EE4EBC1270AE}"/>
              </a:ext>
            </a:extLst>
          </p:cNvPr>
          <p:cNvPicPr>
            <a:picLocks noGrp="1" noChangeAspect="1"/>
          </p:cNvPicPr>
          <p:nvPr>
            <p:ph sz="half" idx="1"/>
          </p:nvPr>
        </p:nvPicPr>
        <p:blipFill>
          <a:blip r:embed="rId4" cstate="screen">
            <a:extLst>
              <a:ext uri="{28A0092B-C50C-407E-A947-70E740481C1C}">
                <a14:useLocalDpi xmlns:a14="http://schemas.microsoft.com/office/drawing/2010/main"/>
              </a:ext>
            </a:extLst>
          </a:blip>
          <a:stretch>
            <a:fillRect/>
          </a:stretch>
        </p:blipFill>
        <p:spPr>
          <a:xfrm>
            <a:off x="838201" y="3712288"/>
            <a:ext cx="5181600" cy="1626940"/>
          </a:xfrm>
        </p:spPr>
      </p:pic>
      <p:sp>
        <p:nvSpPr>
          <p:cNvPr id="39" name="TextBox 38">
            <a:extLst>
              <a:ext uri="{FF2B5EF4-FFF2-40B4-BE49-F238E27FC236}">
                <a16:creationId xmlns:a16="http://schemas.microsoft.com/office/drawing/2014/main" id="{2D473E92-3232-EA4D-221C-04806EFF0A13}"/>
              </a:ext>
            </a:extLst>
          </p:cNvPr>
          <p:cNvSpPr txBox="1"/>
          <p:nvPr/>
        </p:nvSpPr>
        <p:spPr>
          <a:xfrm>
            <a:off x="838200" y="1690688"/>
            <a:ext cx="3349752" cy="646331"/>
          </a:xfrm>
          <a:prstGeom prst="rect">
            <a:avLst/>
          </a:prstGeom>
          <a:noFill/>
        </p:spPr>
        <p:txBody>
          <a:bodyPr wrap="square">
            <a:spAutoFit/>
          </a:bodyPr>
          <a:lstStyle/>
          <a:p>
            <a:pPr marL="0" indent="0">
              <a:buNone/>
            </a:pPr>
            <a:r>
              <a:rPr lang="en-GB" b="1" dirty="0">
                <a:solidFill>
                  <a:srgbClr val="AD172B"/>
                </a:solidFill>
                <a:latin typeface="Perpetua" panose="02020502060401020303" pitchFamily="18" charset="0"/>
              </a:rPr>
              <a:t>Outer Journey</a:t>
            </a:r>
            <a:r>
              <a:rPr lang="en-GB" dirty="0">
                <a:latin typeface="Perpetua" panose="02020502060401020303" pitchFamily="18" charset="0"/>
              </a:rPr>
              <a:t>: Leaving home</a:t>
            </a:r>
          </a:p>
          <a:p>
            <a:pPr marL="0" indent="0">
              <a:buNone/>
            </a:pPr>
            <a:r>
              <a:rPr lang="en-GB" b="1" dirty="0">
                <a:solidFill>
                  <a:srgbClr val="AD172B"/>
                </a:solidFill>
                <a:latin typeface="Perpetua" panose="02020502060401020303" pitchFamily="18" charset="0"/>
              </a:rPr>
              <a:t>Inner Journey</a:t>
            </a:r>
            <a:r>
              <a:rPr lang="en-GB" dirty="0">
                <a:latin typeface="Perpetua" panose="02020502060401020303" pitchFamily="18" charset="0"/>
              </a:rPr>
              <a:t>: Recognition of need</a:t>
            </a:r>
          </a:p>
        </p:txBody>
      </p:sp>
      <p:pic>
        <p:nvPicPr>
          <p:cNvPr id="43" name="Content Placeholder 42" descr="A close-up of a diagram&#10;&#10;Description automatically generated">
            <a:extLst>
              <a:ext uri="{FF2B5EF4-FFF2-40B4-BE49-F238E27FC236}">
                <a16:creationId xmlns:a16="http://schemas.microsoft.com/office/drawing/2014/main" id="{E82E9BCE-8FD4-8006-49B3-08C1F741725D}"/>
              </a:ext>
            </a:extLst>
          </p:cNvPr>
          <p:cNvPicPr>
            <a:picLocks noGrp="1" noChangeAspect="1"/>
          </p:cNvPicPr>
          <p:nvPr>
            <p:ph sz="half" idx="2"/>
          </p:nvPr>
        </p:nvPicPr>
        <p:blipFill>
          <a:blip r:embed="rId5"/>
          <a:stretch>
            <a:fillRect/>
          </a:stretch>
        </p:blipFill>
        <p:spPr>
          <a:xfrm>
            <a:off x="6172200" y="2927844"/>
            <a:ext cx="5181600" cy="2732116"/>
          </a:xfrm>
        </p:spPr>
      </p:pic>
      <p:sp>
        <p:nvSpPr>
          <p:cNvPr id="2" name="Rectangle: Rounded Corners 1">
            <a:extLst>
              <a:ext uri="{FF2B5EF4-FFF2-40B4-BE49-F238E27FC236}">
                <a16:creationId xmlns:a16="http://schemas.microsoft.com/office/drawing/2014/main" id="{1F04B11F-7EFA-0B51-8062-FC7506917D3C}"/>
              </a:ext>
            </a:extLst>
          </p:cNvPr>
          <p:cNvSpPr/>
          <p:nvPr/>
        </p:nvSpPr>
        <p:spPr>
          <a:xfrm>
            <a:off x="3352799" y="2785241"/>
            <a:ext cx="8145517" cy="3026980"/>
          </a:xfrm>
          <a:prstGeom prst="roundRect">
            <a:avLst/>
          </a:prstGeom>
          <a:solidFill>
            <a:srgbClr val="FFFFCC">
              <a:alpha val="25098"/>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Rounded Corners 2">
            <a:extLst>
              <a:ext uri="{FF2B5EF4-FFF2-40B4-BE49-F238E27FC236}">
                <a16:creationId xmlns:a16="http://schemas.microsoft.com/office/drawing/2014/main" id="{F4CA77B9-9570-FFCE-8B5C-CFE2CFD910B1}"/>
              </a:ext>
            </a:extLst>
          </p:cNvPr>
          <p:cNvSpPr/>
          <p:nvPr/>
        </p:nvSpPr>
        <p:spPr>
          <a:xfrm>
            <a:off x="838200" y="1454767"/>
            <a:ext cx="5189483" cy="4357454"/>
          </a:xfrm>
          <a:prstGeom prst="roundRect">
            <a:avLst/>
          </a:prstGeom>
          <a:solidFill>
            <a:srgbClr val="FFFFCC">
              <a:alpha val="25098"/>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356892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7BA5A0-4C9E-6F1B-7DC7-D4D1618A2D0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2FEDED4-D1FE-4096-D5A4-508AB6AE2F48}"/>
              </a:ext>
            </a:extLst>
          </p:cNvPr>
          <p:cNvSpPr>
            <a:spLocks noGrp="1"/>
          </p:cNvSpPr>
          <p:nvPr>
            <p:ph type="title"/>
          </p:nvPr>
        </p:nvSpPr>
        <p:spPr/>
        <p:txBody>
          <a:bodyPr/>
          <a:lstStyle/>
          <a:p>
            <a:r>
              <a:rPr lang="en-GB" dirty="0"/>
              <a:t>Heroic Inquiry (1.0): Wonder</a:t>
            </a:r>
          </a:p>
        </p:txBody>
      </p:sp>
      <p:pic>
        <p:nvPicPr>
          <p:cNvPr id="27" name="Content Placeholder 26" descr="A white and green card with a cartoon owl and text&#10;&#10;Description automatically generated">
            <a:extLst>
              <a:ext uri="{FF2B5EF4-FFF2-40B4-BE49-F238E27FC236}">
                <a16:creationId xmlns:a16="http://schemas.microsoft.com/office/drawing/2014/main" id="{E46AF737-F92A-1086-9FDC-48EA4F9FBA72}"/>
              </a:ext>
            </a:extLst>
          </p:cNvPr>
          <p:cNvPicPr>
            <a:picLocks noGrp="1" noChangeAspect="1"/>
          </p:cNvPicPr>
          <p:nvPr>
            <p:ph sz="half" idx="1"/>
          </p:nvPr>
        </p:nvPicPr>
        <p:blipFill>
          <a:blip r:embed="rId2"/>
          <a:stretch>
            <a:fillRect/>
          </a:stretch>
        </p:blipFill>
        <p:spPr>
          <a:xfrm>
            <a:off x="838201" y="3456287"/>
            <a:ext cx="5181600" cy="2367134"/>
          </a:xfrm>
        </p:spPr>
      </p:pic>
      <p:sp>
        <p:nvSpPr>
          <p:cNvPr id="29" name="TextBox 28">
            <a:extLst>
              <a:ext uri="{FF2B5EF4-FFF2-40B4-BE49-F238E27FC236}">
                <a16:creationId xmlns:a16="http://schemas.microsoft.com/office/drawing/2014/main" id="{6055715E-071F-BF61-127A-DA9E12EFE68A}"/>
              </a:ext>
            </a:extLst>
          </p:cNvPr>
          <p:cNvSpPr txBox="1"/>
          <p:nvPr/>
        </p:nvSpPr>
        <p:spPr>
          <a:xfrm>
            <a:off x="838200" y="1690688"/>
            <a:ext cx="3389215" cy="646331"/>
          </a:xfrm>
          <a:prstGeom prst="rect">
            <a:avLst/>
          </a:prstGeom>
          <a:noFill/>
        </p:spPr>
        <p:txBody>
          <a:bodyPr wrap="square">
            <a:spAutoFit/>
          </a:bodyPr>
          <a:lstStyle/>
          <a:p>
            <a:pPr marL="0" indent="0">
              <a:buNone/>
            </a:pPr>
            <a:r>
              <a:rPr lang="en-GB" b="1" dirty="0">
                <a:solidFill>
                  <a:srgbClr val="AD172B"/>
                </a:solidFill>
                <a:latin typeface="Perpetua" panose="02020502060401020303" pitchFamily="18" charset="0"/>
              </a:rPr>
              <a:t>Outer Journey</a:t>
            </a:r>
            <a:r>
              <a:rPr lang="en-GB" dirty="0">
                <a:latin typeface="Perpetua" panose="02020502060401020303" pitchFamily="18" charset="0"/>
              </a:rPr>
              <a:t>: Help from strangers</a:t>
            </a:r>
          </a:p>
          <a:p>
            <a:pPr marL="0" indent="0">
              <a:buNone/>
            </a:pPr>
            <a:r>
              <a:rPr lang="en-GB" b="1" dirty="0">
                <a:solidFill>
                  <a:srgbClr val="AD172B"/>
                </a:solidFill>
                <a:latin typeface="Perpetua" panose="02020502060401020303" pitchFamily="18" charset="0"/>
              </a:rPr>
              <a:t>Inner Journey</a:t>
            </a:r>
            <a:r>
              <a:rPr lang="en-GB" dirty="0">
                <a:latin typeface="Perpetua" panose="02020502060401020303" pitchFamily="18" charset="0"/>
              </a:rPr>
              <a:t>: Accepting</a:t>
            </a:r>
          </a:p>
        </p:txBody>
      </p:sp>
      <p:pic>
        <p:nvPicPr>
          <p:cNvPr id="33" name="Content Placeholder 32" descr="A close-up of a green rectangular sign&#10;&#10;Description automatically generated">
            <a:extLst>
              <a:ext uri="{FF2B5EF4-FFF2-40B4-BE49-F238E27FC236}">
                <a16:creationId xmlns:a16="http://schemas.microsoft.com/office/drawing/2014/main" id="{B64F3451-2735-838C-A84F-123E3ADCC807}"/>
              </a:ext>
            </a:extLst>
          </p:cNvPr>
          <p:cNvPicPr>
            <a:picLocks noGrp="1" noChangeAspect="1"/>
          </p:cNvPicPr>
          <p:nvPr>
            <p:ph sz="half" idx="2"/>
          </p:nvPr>
        </p:nvPicPr>
        <p:blipFill>
          <a:blip r:embed="rId3"/>
          <a:stretch>
            <a:fillRect/>
          </a:stretch>
        </p:blipFill>
        <p:spPr>
          <a:xfrm>
            <a:off x="6172200" y="3574162"/>
            <a:ext cx="5181600" cy="1893639"/>
          </a:xfrm>
        </p:spPr>
      </p:pic>
      <p:pic>
        <p:nvPicPr>
          <p:cNvPr id="23" name="Picture 22">
            <a:extLst>
              <a:ext uri="{FF2B5EF4-FFF2-40B4-BE49-F238E27FC236}">
                <a16:creationId xmlns:a16="http://schemas.microsoft.com/office/drawing/2014/main" id="{9D2489F8-804F-30FF-AB03-AFD81F2ED5C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064642" y="3124178"/>
            <a:ext cx="1290857" cy="540000"/>
          </a:xfrm>
          <a:prstGeom prst="rect">
            <a:avLst/>
          </a:prstGeom>
        </p:spPr>
      </p:pic>
    </p:spTree>
    <p:extLst>
      <p:ext uri="{BB962C8B-B14F-4D97-AF65-F5344CB8AC3E}">
        <p14:creationId xmlns:p14="http://schemas.microsoft.com/office/powerpoint/2010/main" val="42103760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CB483C-1F0A-595C-3689-91E7FDA28EF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AE1CE1CB-699E-24F1-ACD6-8F9CA08EBD41}"/>
              </a:ext>
            </a:extLst>
          </p:cNvPr>
          <p:cNvSpPr>
            <a:spLocks noGrp="1"/>
          </p:cNvSpPr>
          <p:nvPr>
            <p:ph type="title"/>
          </p:nvPr>
        </p:nvSpPr>
        <p:spPr/>
        <p:txBody>
          <a:bodyPr/>
          <a:lstStyle/>
          <a:p>
            <a:r>
              <a:rPr lang="en-GB" dirty="0"/>
              <a:t>Heroic Inquiry (1.0): Investigate</a:t>
            </a:r>
          </a:p>
        </p:txBody>
      </p:sp>
      <p:pic>
        <p:nvPicPr>
          <p:cNvPr id="13" name="Picture 12">
            <a:extLst>
              <a:ext uri="{FF2B5EF4-FFF2-40B4-BE49-F238E27FC236}">
                <a16:creationId xmlns:a16="http://schemas.microsoft.com/office/drawing/2014/main" id="{8F17D611-010D-7661-22B2-91199A5BD84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885131" y="4869336"/>
            <a:ext cx="920571" cy="540000"/>
          </a:xfrm>
          <a:prstGeom prst="rect">
            <a:avLst/>
          </a:prstGeom>
        </p:spPr>
      </p:pic>
      <p:sp>
        <p:nvSpPr>
          <p:cNvPr id="23" name="TextBox 22">
            <a:extLst>
              <a:ext uri="{FF2B5EF4-FFF2-40B4-BE49-F238E27FC236}">
                <a16:creationId xmlns:a16="http://schemas.microsoft.com/office/drawing/2014/main" id="{733DE57D-F0D1-119A-DB07-247076FB9B2C}"/>
              </a:ext>
            </a:extLst>
          </p:cNvPr>
          <p:cNvSpPr txBox="1"/>
          <p:nvPr/>
        </p:nvSpPr>
        <p:spPr>
          <a:xfrm>
            <a:off x="838200" y="1690688"/>
            <a:ext cx="4687826" cy="646331"/>
          </a:xfrm>
          <a:prstGeom prst="rect">
            <a:avLst/>
          </a:prstGeom>
          <a:noFill/>
        </p:spPr>
        <p:txBody>
          <a:bodyPr wrap="square">
            <a:spAutoFit/>
          </a:bodyPr>
          <a:lstStyle/>
          <a:p>
            <a:pPr marL="0" indent="0">
              <a:buNone/>
            </a:pPr>
            <a:r>
              <a:rPr lang="en-GB" b="1" dirty="0">
                <a:solidFill>
                  <a:srgbClr val="AD172B"/>
                </a:solidFill>
                <a:latin typeface="Perpetua" panose="02020502060401020303" pitchFamily="18" charset="0"/>
              </a:rPr>
              <a:t>Outer Journey</a:t>
            </a:r>
            <a:r>
              <a:rPr lang="en-GB" dirty="0">
                <a:latin typeface="Perpetua" panose="02020502060401020303" pitchFamily="18" charset="0"/>
              </a:rPr>
              <a:t>: Travelling from known to unknown</a:t>
            </a:r>
          </a:p>
          <a:p>
            <a:pPr marL="0" indent="0">
              <a:buNone/>
            </a:pPr>
            <a:r>
              <a:rPr lang="en-GB" b="1" dirty="0">
                <a:solidFill>
                  <a:srgbClr val="AD172B"/>
                </a:solidFill>
                <a:latin typeface="Perpetua" panose="02020502060401020303" pitchFamily="18" charset="0"/>
              </a:rPr>
              <a:t>Inner Journey</a:t>
            </a:r>
            <a:r>
              <a:rPr lang="en-GB" dirty="0">
                <a:latin typeface="Perpetua" panose="02020502060401020303" pitchFamily="18" charset="0"/>
              </a:rPr>
              <a:t>: Committing to risk</a:t>
            </a:r>
          </a:p>
        </p:txBody>
      </p:sp>
      <p:pic>
        <p:nvPicPr>
          <p:cNvPr id="31" name="Content Placeholder 30" descr="A diagram of a diagram&#10;&#10;Description automatically generated with medium confidence">
            <a:extLst>
              <a:ext uri="{FF2B5EF4-FFF2-40B4-BE49-F238E27FC236}">
                <a16:creationId xmlns:a16="http://schemas.microsoft.com/office/drawing/2014/main" id="{1193A5B1-D279-52B7-7CBE-60881E0502BA}"/>
              </a:ext>
            </a:extLst>
          </p:cNvPr>
          <p:cNvPicPr>
            <a:picLocks noGrp="1" noChangeAspect="1"/>
          </p:cNvPicPr>
          <p:nvPr>
            <p:ph sz="half" idx="2"/>
          </p:nvPr>
        </p:nvPicPr>
        <p:blipFill>
          <a:blip r:embed="rId4"/>
          <a:stretch>
            <a:fillRect/>
          </a:stretch>
        </p:blipFill>
        <p:spPr>
          <a:xfrm>
            <a:off x="6665976" y="2013853"/>
            <a:ext cx="4220413" cy="4351338"/>
          </a:xfrm>
        </p:spPr>
      </p:pic>
      <p:pic>
        <p:nvPicPr>
          <p:cNvPr id="35" name="Content Placeholder 34" descr="A red line with black text&#10;&#10;Description automatically generated">
            <a:extLst>
              <a:ext uri="{FF2B5EF4-FFF2-40B4-BE49-F238E27FC236}">
                <a16:creationId xmlns:a16="http://schemas.microsoft.com/office/drawing/2014/main" id="{C7A4F96C-827F-6162-8A6C-770300031788}"/>
              </a:ext>
            </a:extLst>
          </p:cNvPr>
          <p:cNvPicPr>
            <a:picLocks noGrp="1" noChangeAspect="1"/>
          </p:cNvPicPr>
          <p:nvPr>
            <p:ph sz="half" idx="1"/>
          </p:nvPr>
        </p:nvPicPr>
        <p:blipFill>
          <a:blip r:embed="rId5" cstate="screen">
            <a:extLst>
              <a:ext uri="{28A0092B-C50C-407E-A947-70E740481C1C}">
                <a14:useLocalDpi xmlns:a14="http://schemas.microsoft.com/office/drawing/2010/main"/>
              </a:ext>
            </a:extLst>
          </a:blip>
          <a:stretch>
            <a:fillRect/>
          </a:stretch>
        </p:blipFill>
        <p:spPr>
          <a:xfrm>
            <a:off x="1216563" y="3217099"/>
            <a:ext cx="5181600" cy="1652237"/>
          </a:xfrm>
        </p:spPr>
      </p:pic>
      <p:sp>
        <p:nvSpPr>
          <p:cNvPr id="3" name="TextBox 2">
            <a:extLst>
              <a:ext uri="{FF2B5EF4-FFF2-40B4-BE49-F238E27FC236}">
                <a16:creationId xmlns:a16="http://schemas.microsoft.com/office/drawing/2014/main" id="{2B959642-42C2-5838-D427-1A7D8A0E517D}"/>
              </a:ext>
            </a:extLst>
          </p:cNvPr>
          <p:cNvSpPr txBox="1"/>
          <p:nvPr/>
        </p:nvSpPr>
        <p:spPr>
          <a:xfrm>
            <a:off x="3148753" y="2677099"/>
            <a:ext cx="2537333" cy="1077218"/>
          </a:xfrm>
          <a:prstGeom prst="rect">
            <a:avLst/>
          </a:prstGeom>
          <a:noFill/>
        </p:spPr>
        <p:txBody>
          <a:bodyPr wrap="square">
            <a:spAutoFit/>
          </a:bodyPr>
          <a:lstStyle/>
          <a:p>
            <a:pPr marL="0" indent="0">
              <a:buNone/>
            </a:pPr>
            <a:r>
              <a:rPr lang="en-GB" sz="1600" b="1" dirty="0">
                <a:solidFill>
                  <a:srgbClr val="AD172B"/>
                </a:solidFill>
                <a:latin typeface="Perpetua" panose="02020502060401020303" pitchFamily="18" charset="0"/>
              </a:rPr>
              <a:t>Information Disorder (AI)</a:t>
            </a:r>
            <a:r>
              <a:rPr lang="en-GB" sz="1600" dirty="0">
                <a:latin typeface="Perpetua" panose="02020502060401020303" pitchFamily="18" charset="0"/>
              </a:rPr>
              <a:t>:</a:t>
            </a:r>
          </a:p>
          <a:p>
            <a:pPr marL="285750" indent="-285750">
              <a:buFont typeface="Arial" panose="020B0604020202020204" pitchFamily="34" charset="0"/>
              <a:buChar char="•"/>
            </a:pPr>
            <a:r>
              <a:rPr lang="en-GB" sz="1600" dirty="0">
                <a:latin typeface="Perpetua" panose="02020502060401020303" pitchFamily="18" charset="0"/>
              </a:rPr>
              <a:t>Mis-information</a:t>
            </a:r>
          </a:p>
          <a:p>
            <a:pPr marL="285750" indent="-285750">
              <a:buFont typeface="Arial" panose="020B0604020202020204" pitchFamily="34" charset="0"/>
              <a:buChar char="•"/>
            </a:pPr>
            <a:r>
              <a:rPr lang="en-GB" sz="1600" dirty="0">
                <a:latin typeface="Perpetua" panose="02020502060401020303" pitchFamily="18" charset="0"/>
              </a:rPr>
              <a:t>Dis-information</a:t>
            </a:r>
          </a:p>
          <a:p>
            <a:pPr marL="285750" indent="-285750">
              <a:buFont typeface="Arial" panose="020B0604020202020204" pitchFamily="34" charset="0"/>
              <a:buChar char="•"/>
            </a:pPr>
            <a:r>
              <a:rPr lang="en-GB" sz="1600" dirty="0">
                <a:latin typeface="Perpetua" panose="02020502060401020303" pitchFamily="18" charset="0"/>
              </a:rPr>
              <a:t>Mal-information</a:t>
            </a:r>
          </a:p>
        </p:txBody>
      </p:sp>
      <p:sp>
        <p:nvSpPr>
          <p:cNvPr id="5" name="TextBox 4">
            <a:extLst>
              <a:ext uri="{FF2B5EF4-FFF2-40B4-BE49-F238E27FC236}">
                <a16:creationId xmlns:a16="http://schemas.microsoft.com/office/drawing/2014/main" id="{A6B25DBA-1587-CD17-32D6-A50801CCDCD8}"/>
              </a:ext>
            </a:extLst>
          </p:cNvPr>
          <p:cNvSpPr txBox="1"/>
          <p:nvPr/>
        </p:nvSpPr>
        <p:spPr>
          <a:xfrm>
            <a:off x="445072" y="5135558"/>
            <a:ext cx="3362291" cy="830997"/>
          </a:xfrm>
          <a:prstGeom prst="rect">
            <a:avLst/>
          </a:prstGeom>
          <a:noFill/>
        </p:spPr>
        <p:txBody>
          <a:bodyPr wrap="square">
            <a:spAutoFit/>
          </a:bodyPr>
          <a:lstStyle/>
          <a:p>
            <a:pPr marL="0" indent="0">
              <a:buNone/>
            </a:pPr>
            <a:r>
              <a:rPr lang="en-GB" sz="1600" b="1" dirty="0">
                <a:solidFill>
                  <a:srgbClr val="AD172B"/>
                </a:solidFill>
                <a:latin typeface="Perpetua" panose="02020502060401020303" pitchFamily="18" charset="0"/>
              </a:rPr>
              <a:t>Information overload</a:t>
            </a:r>
            <a:r>
              <a:rPr lang="en-GB" sz="1600" dirty="0">
                <a:latin typeface="Perpetua" panose="02020502060401020303" pitchFamily="18" charset="0"/>
              </a:rPr>
              <a:t>: “Total Noise … the tsunami of available fact, context and perspective” (DFW, 2007).</a:t>
            </a:r>
          </a:p>
        </p:txBody>
      </p:sp>
    </p:spTree>
    <p:extLst>
      <p:ext uri="{BB962C8B-B14F-4D97-AF65-F5344CB8AC3E}">
        <p14:creationId xmlns:p14="http://schemas.microsoft.com/office/powerpoint/2010/main" val="255072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B2214F-8C5C-139A-55F5-83B9D0FFC93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24955DA-B364-987C-F647-ADFB89828931}"/>
              </a:ext>
            </a:extLst>
          </p:cNvPr>
          <p:cNvSpPr>
            <a:spLocks noGrp="1"/>
          </p:cNvSpPr>
          <p:nvPr>
            <p:ph type="title"/>
          </p:nvPr>
        </p:nvSpPr>
        <p:spPr/>
        <p:txBody>
          <a:bodyPr/>
          <a:lstStyle/>
          <a:p>
            <a:r>
              <a:rPr lang="en-GB" dirty="0"/>
              <a:t>Heroic Inquiry (1.0): Construct</a:t>
            </a:r>
          </a:p>
        </p:txBody>
      </p:sp>
      <p:pic>
        <p:nvPicPr>
          <p:cNvPr id="8" name="Picture 7">
            <a:extLst>
              <a:ext uri="{FF2B5EF4-FFF2-40B4-BE49-F238E27FC236}">
                <a16:creationId xmlns:a16="http://schemas.microsoft.com/office/drawing/2014/main" id="{2A5438BD-2216-086E-AD65-E8463E0EC4F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778752" y="5167312"/>
            <a:ext cx="1327290" cy="540000"/>
          </a:xfrm>
          <a:prstGeom prst="rect">
            <a:avLst/>
          </a:prstGeom>
        </p:spPr>
      </p:pic>
      <p:pic>
        <p:nvPicPr>
          <p:cNvPr id="19" name="Content Placeholder 18" descr="A blue line with black text&#10;&#10;Description automatically generated">
            <a:extLst>
              <a:ext uri="{FF2B5EF4-FFF2-40B4-BE49-F238E27FC236}">
                <a16:creationId xmlns:a16="http://schemas.microsoft.com/office/drawing/2014/main" id="{297067CB-5CF8-3C12-1162-9FC6EC21C965}"/>
              </a:ext>
            </a:extLst>
          </p:cNvPr>
          <p:cNvPicPr>
            <a:picLocks noGrp="1" noChangeAspect="1"/>
          </p:cNvPicPr>
          <p:nvPr>
            <p:ph sz="half" idx="2"/>
          </p:nvPr>
        </p:nvPicPr>
        <p:blipFill>
          <a:blip r:embed="rId3" cstate="screen">
            <a:extLst>
              <a:ext uri="{28A0092B-C50C-407E-A947-70E740481C1C}">
                <a14:useLocalDpi xmlns:a14="http://schemas.microsoft.com/office/drawing/2010/main"/>
              </a:ext>
            </a:extLst>
          </a:blip>
          <a:stretch>
            <a:fillRect/>
          </a:stretch>
        </p:blipFill>
        <p:spPr>
          <a:xfrm>
            <a:off x="6172200" y="3475082"/>
            <a:ext cx="5181600" cy="1692230"/>
          </a:xfrm>
        </p:spPr>
      </p:pic>
      <p:sp>
        <p:nvSpPr>
          <p:cNvPr id="21" name="TextBox 20">
            <a:extLst>
              <a:ext uri="{FF2B5EF4-FFF2-40B4-BE49-F238E27FC236}">
                <a16:creationId xmlns:a16="http://schemas.microsoft.com/office/drawing/2014/main" id="{240D7042-CCFD-8590-5C83-DFDDB69646BD}"/>
              </a:ext>
            </a:extLst>
          </p:cNvPr>
          <p:cNvSpPr txBox="1"/>
          <p:nvPr/>
        </p:nvSpPr>
        <p:spPr>
          <a:xfrm>
            <a:off x="6888480" y="1690688"/>
            <a:ext cx="4465320" cy="646331"/>
          </a:xfrm>
          <a:prstGeom prst="rect">
            <a:avLst/>
          </a:prstGeom>
          <a:noFill/>
        </p:spPr>
        <p:txBody>
          <a:bodyPr wrap="square">
            <a:spAutoFit/>
          </a:bodyPr>
          <a:lstStyle/>
          <a:p>
            <a:pPr algn="r"/>
            <a:r>
              <a:rPr lang="en-GB" b="1" dirty="0">
                <a:solidFill>
                  <a:srgbClr val="AD172B"/>
                </a:solidFill>
                <a:latin typeface="Perpetua" panose="02020502060401020303" pitchFamily="18" charset="0"/>
              </a:rPr>
              <a:t>Outer Journey</a:t>
            </a:r>
            <a:r>
              <a:rPr lang="en-GB" dirty="0">
                <a:latin typeface="Perpetua" panose="02020502060401020303" pitchFamily="18" charset="0"/>
              </a:rPr>
              <a:t>: Danger and reward</a:t>
            </a:r>
          </a:p>
          <a:p>
            <a:pPr algn="r"/>
            <a:r>
              <a:rPr lang="en-GB" b="1" dirty="0">
                <a:solidFill>
                  <a:srgbClr val="AD172B"/>
                </a:solidFill>
                <a:latin typeface="Perpetua" panose="02020502060401020303" pitchFamily="18" charset="0"/>
              </a:rPr>
              <a:t>Inner Journey</a:t>
            </a:r>
            <a:r>
              <a:rPr lang="en-GB" dirty="0">
                <a:latin typeface="Perpetua" panose="02020502060401020303" pitchFamily="18" charset="0"/>
              </a:rPr>
              <a:t>: Confronting fears to earn renewal</a:t>
            </a:r>
          </a:p>
        </p:txBody>
      </p:sp>
      <p:pic>
        <p:nvPicPr>
          <p:cNvPr id="29" name="Content Placeholder 28" descr="A close-up of several blue rectangular boxes&#10;&#10;Description automatically generated">
            <a:extLst>
              <a:ext uri="{FF2B5EF4-FFF2-40B4-BE49-F238E27FC236}">
                <a16:creationId xmlns:a16="http://schemas.microsoft.com/office/drawing/2014/main" id="{79BCD063-2E0B-1B7C-9E7E-FDF8BCC7EFE5}"/>
              </a:ext>
            </a:extLst>
          </p:cNvPr>
          <p:cNvPicPr>
            <a:picLocks noGrp="1" noChangeAspect="1"/>
          </p:cNvPicPr>
          <p:nvPr>
            <p:ph sz="half" idx="1"/>
          </p:nvPr>
        </p:nvPicPr>
        <p:blipFill>
          <a:blip r:embed="rId4"/>
          <a:stretch>
            <a:fillRect/>
          </a:stretch>
        </p:blipFill>
        <p:spPr>
          <a:xfrm>
            <a:off x="838200" y="2760333"/>
            <a:ext cx="5181600" cy="2755969"/>
          </a:xfrm>
        </p:spPr>
      </p:pic>
      <p:sp>
        <p:nvSpPr>
          <p:cNvPr id="2" name="TextBox 1">
            <a:extLst>
              <a:ext uri="{FF2B5EF4-FFF2-40B4-BE49-F238E27FC236}">
                <a16:creationId xmlns:a16="http://schemas.microsoft.com/office/drawing/2014/main" id="{98A9D887-9163-3F79-A9B0-ED3FA3D5AAB7}"/>
              </a:ext>
            </a:extLst>
          </p:cNvPr>
          <p:cNvSpPr txBox="1"/>
          <p:nvPr/>
        </p:nvSpPr>
        <p:spPr>
          <a:xfrm>
            <a:off x="6172200" y="2760333"/>
            <a:ext cx="3588486" cy="1077218"/>
          </a:xfrm>
          <a:prstGeom prst="rect">
            <a:avLst/>
          </a:prstGeom>
          <a:noFill/>
        </p:spPr>
        <p:txBody>
          <a:bodyPr wrap="square">
            <a:spAutoFit/>
          </a:bodyPr>
          <a:lstStyle/>
          <a:p>
            <a:pPr algn="r"/>
            <a:r>
              <a:rPr lang="en-GB" sz="1600" b="1" dirty="0">
                <a:solidFill>
                  <a:srgbClr val="AD172B"/>
                </a:solidFill>
                <a:latin typeface="Perpetua" panose="02020502060401020303" pitchFamily="18" charset="0"/>
              </a:rPr>
              <a:t>Terminal Freedom</a:t>
            </a:r>
            <a:r>
              <a:rPr lang="en-GB" sz="1600" dirty="0">
                <a:latin typeface="Perpetua" panose="02020502060401020303" pitchFamily="18" charset="0"/>
              </a:rPr>
              <a:t>: The profound struggle </a:t>
            </a:r>
            <a:r>
              <a:rPr lang="en-GB" sz="1600" i="1" dirty="0">
                <a:latin typeface="Perpetua" panose="02020502060401020303" pitchFamily="18" charset="0"/>
              </a:rPr>
              <a:t>to become</a:t>
            </a:r>
            <a:r>
              <a:rPr lang="en-GB" sz="1600" dirty="0">
                <a:latin typeface="Perpetua" panose="02020502060401020303" pitchFamily="18" charset="0"/>
              </a:rPr>
              <a:t>, as Pindar put it, </a:t>
            </a:r>
            <a:r>
              <a:rPr lang="en-GB" sz="1600" i="1" dirty="0">
                <a:latin typeface="Perpetua" panose="02020502060401020303" pitchFamily="18" charset="0"/>
              </a:rPr>
              <a:t>who we are</a:t>
            </a:r>
            <a:r>
              <a:rPr lang="en-GB" sz="1600" dirty="0">
                <a:latin typeface="Perpetua" panose="02020502060401020303" pitchFamily="18" charset="0"/>
              </a:rPr>
              <a:t> – the fulfilment of the deepest potentialities of our being human in the world (Maritain, 1967).</a:t>
            </a:r>
          </a:p>
        </p:txBody>
      </p:sp>
    </p:spTree>
    <p:extLst>
      <p:ext uri="{BB962C8B-B14F-4D97-AF65-F5344CB8AC3E}">
        <p14:creationId xmlns:p14="http://schemas.microsoft.com/office/powerpoint/2010/main" val="3277315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7794</TotalTime>
  <Words>1030</Words>
  <Application>Microsoft Office PowerPoint</Application>
  <PresentationFormat>Widescreen</PresentationFormat>
  <Paragraphs>88</Paragraphs>
  <Slides>20</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Aptos</vt:lpstr>
      <vt:lpstr>Aptos Display</vt:lpstr>
      <vt:lpstr>Arial</vt:lpstr>
      <vt:lpstr>Calibri</vt:lpstr>
      <vt:lpstr>Perpetua</vt:lpstr>
      <vt:lpstr>Office Theme</vt:lpstr>
      <vt:lpstr>Open-Source Engagement and Empowerment</vt:lpstr>
      <vt:lpstr>FOSIL Inquiry Cycle (3.x)</vt:lpstr>
      <vt:lpstr>Inquiry Cycle Skill Sets</vt:lpstr>
      <vt:lpstr>Inquiry Cycle Skills Framework</vt:lpstr>
      <vt:lpstr>Heroic Inquiry (1.x) and the Heroic Journey</vt:lpstr>
      <vt:lpstr>Heroic Inquiry (1.0): Connect</vt:lpstr>
      <vt:lpstr>Heroic Inquiry (1.0): Wonder</vt:lpstr>
      <vt:lpstr>Heroic Inquiry (1.0): Investigate</vt:lpstr>
      <vt:lpstr>Heroic Inquiry (1.0): Construct</vt:lpstr>
      <vt:lpstr>Heroic Inquiry (1.0): Express</vt:lpstr>
      <vt:lpstr>Heroic Inquiry (1.0): Reflect</vt:lpstr>
      <vt:lpstr>Heroic Inquiry Reboot!?</vt:lpstr>
      <vt:lpstr>Heroic Inquiry (2.0): Connect</vt:lpstr>
      <vt:lpstr>Heroic Inquiry (2.0): Wonder</vt:lpstr>
      <vt:lpstr>Heroic Inquiry (2.0): Investigate</vt:lpstr>
      <vt:lpstr>Heroic Inquiry (2.0): Construct</vt:lpstr>
      <vt:lpstr>Heroic Inquiry (2.0): Express</vt:lpstr>
      <vt:lpstr>Heroic Inquiry (2.0): Reflect</vt:lpstr>
      <vt:lpstr>The Heroic Inquirer (2.0)</vt:lpstr>
      <vt:lpstr>As we begin, so we go.</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FOSIL 2025 Symposium | Saturday 8 February</dc:title>
  <dc:creator>Darryl Toerien</dc:creator>
  <cp:lastModifiedBy>Darryl Toerien</cp:lastModifiedBy>
  <cp:revision>6</cp:revision>
  <cp:lastPrinted>2025-01-23T07:44:16Z</cp:lastPrinted>
  <dcterms:created xsi:type="dcterms:W3CDTF">2025-01-11T16:22:45Z</dcterms:created>
  <dcterms:modified xsi:type="dcterms:W3CDTF">2025-02-10T10:24:33Z</dcterms:modified>
</cp:coreProperties>
</file>