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21"/>
  </p:notesMasterIdLst>
  <p:sldIdLst>
    <p:sldId id="256" r:id="rId3"/>
    <p:sldId id="257" r:id="rId4"/>
    <p:sldId id="258" r:id="rId5"/>
    <p:sldId id="259" r:id="rId6"/>
    <p:sldId id="266" r:id="rId7"/>
    <p:sldId id="267" r:id="rId8"/>
    <p:sldId id="268" r:id="rId9"/>
    <p:sldId id="270" r:id="rId10"/>
    <p:sldId id="275" r:id="rId11"/>
    <p:sldId id="260" r:id="rId12"/>
    <p:sldId id="261" r:id="rId13"/>
    <p:sldId id="272" r:id="rId14"/>
    <p:sldId id="276" r:id="rId15"/>
    <p:sldId id="265" r:id="rId16"/>
    <p:sldId id="262" r:id="rId17"/>
    <p:sldId id="274" r:id="rId18"/>
    <p:sldId id="263" r:id="rId19"/>
    <p:sldId id="273" r:id="rId20"/>
  </p:sldIdLst>
  <p:sldSz cx="12192000" cy="6858000"/>
  <p:notesSz cx="6888163"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A2F"/>
    <a:srgbClr val="E57B01"/>
    <a:srgbClr val="682786"/>
    <a:srgbClr val="E06B9F"/>
    <a:srgbClr val="3AA93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6D0F4-C07A-436A-9EB6-04C736831AFD}" v="2" dt="2025-02-10T10:26:29.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247" autoAdjust="0"/>
  </p:normalViewPr>
  <p:slideViewPr>
    <p:cSldViewPr snapToGrid="0">
      <p:cViewPr varScale="1">
        <p:scale>
          <a:sx n="106" d="100"/>
          <a:sy n="106" d="100"/>
        </p:scale>
        <p:origin x="768" y="15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2424" y="-137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485232"/>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3901698" y="0"/>
            <a:ext cx="2984871" cy="485232"/>
          </a:xfrm>
          <a:prstGeom prst="rect">
            <a:avLst/>
          </a:prstGeom>
        </p:spPr>
        <p:txBody>
          <a:bodyPr vert="horz" lIns="94622" tIns="47311" rIns="94622" bIns="47311" rtlCol="0"/>
          <a:lstStyle>
            <a:lvl1pPr algn="r">
              <a:defRPr sz="1200"/>
            </a:lvl1pPr>
          </a:lstStyle>
          <a:p>
            <a:fld id="{B8F6F37A-5617-45EB-AF97-0914E44EE6CA}" type="datetimeFigureOut">
              <a:rPr lang="en-GB" smtClean="0"/>
              <a:t>10/02/2025</a:t>
            </a:fld>
            <a:endParaRPr lang="en-GB"/>
          </a:p>
        </p:txBody>
      </p:sp>
      <p:sp>
        <p:nvSpPr>
          <p:cNvPr id="4" name="Slide Image Placeholder 3"/>
          <p:cNvSpPr>
            <a:spLocks noGrp="1" noRot="1" noChangeAspect="1"/>
          </p:cNvSpPr>
          <p:nvPr>
            <p:ph type="sldImg" idx="2"/>
          </p:nvPr>
        </p:nvSpPr>
        <p:spPr>
          <a:xfrm>
            <a:off x="542925" y="1208088"/>
            <a:ext cx="5802313" cy="3265487"/>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688817" y="4654193"/>
            <a:ext cx="5510530" cy="3807976"/>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85820"/>
            <a:ext cx="2984871" cy="485231"/>
          </a:xfrm>
          <a:prstGeom prst="rect">
            <a:avLst/>
          </a:prstGeom>
        </p:spPr>
        <p:txBody>
          <a:bodyPr vert="horz" lIns="94622" tIns="47311" rIns="94622" bIns="47311" rtlCol="0" anchor="b"/>
          <a:lstStyle>
            <a:lvl1pPr algn="l">
              <a:defRPr sz="1200"/>
            </a:lvl1pPr>
          </a:lstStyle>
          <a:p>
            <a:endParaRPr lang="en-GB"/>
          </a:p>
        </p:txBody>
      </p:sp>
      <p:sp>
        <p:nvSpPr>
          <p:cNvPr id="7" name="Slide Number Placeholder 6"/>
          <p:cNvSpPr>
            <a:spLocks noGrp="1"/>
          </p:cNvSpPr>
          <p:nvPr>
            <p:ph type="sldNum" sz="quarter" idx="5"/>
          </p:nvPr>
        </p:nvSpPr>
        <p:spPr>
          <a:xfrm>
            <a:off x="3901698" y="9185820"/>
            <a:ext cx="2984871" cy="485231"/>
          </a:xfrm>
          <a:prstGeom prst="rect">
            <a:avLst/>
          </a:prstGeom>
        </p:spPr>
        <p:txBody>
          <a:bodyPr vert="horz" lIns="94622" tIns="47311" rIns="94622" bIns="47311" rtlCol="0" anchor="b"/>
          <a:lstStyle>
            <a:lvl1pPr algn="r">
              <a:defRPr sz="1200"/>
            </a:lvl1pPr>
          </a:lstStyle>
          <a:p>
            <a:fld id="{534439C6-8C8B-46C5-9C0E-1C845E3F7FDE}" type="slidenum">
              <a:rPr lang="en-GB" smtClean="0"/>
              <a:t>‹#›</a:t>
            </a:fld>
            <a:endParaRPr lang="en-GB"/>
          </a:p>
        </p:txBody>
      </p:sp>
    </p:spTree>
    <p:extLst>
      <p:ext uri="{BB962C8B-B14F-4D97-AF65-F5344CB8AC3E}">
        <p14:creationId xmlns:p14="http://schemas.microsoft.com/office/powerpoint/2010/main" val="73940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802313" cy="3265487"/>
          </a:xfrm>
        </p:spPr>
      </p:sp>
      <p:sp>
        <p:nvSpPr>
          <p:cNvPr id="3" name="Notes Placeholder 2"/>
          <p:cNvSpPr>
            <a:spLocks noGrp="1"/>
          </p:cNvSpPr>
          <p:nvPr>
            <p:ph type="body" idx="1"/>
          </p:nvPr>
        </p:nvSpPr>
        <p:spPr/>
        <p:txBody>
          <a:bodyPr/>
          <a:lstStyle/>
          <a:p>
            <a:r>
              <a:rPr lang="en-GB" dirty="0"/>
              <a:t>This presentation is a combination of my experiences with school Libraries, Inquiry Learning and FOSIL and some specific work that I have carried out at TGS using or attempting to use FOSIL.</a:t>
            </a:r>
          </a:p>
          <a:p>
            <a:endParaRPr lang="en-GB" dirty="0"/>
          </a:p>
          <a:p>
            <a:r>
              <a:rPr lang="en-GB" dirty="0"/>
              <a:t>I decided to present using the FOSIL structure working through my own inquiry and illustrating my journey with projects I have run at TGS</a:t>
            </a:r>
          </a:p>
          <a:p>
            <a:endParaRPr lang="en-GB" dirty="0"/>
          </a:p>
          <a:p>
            <a:r>
              <a:rPr lang="en-GB" dirty="0"/>
              <a:t>I will be considering these questions </a:t>
            </a:r>
          </a:p>
          <a:p>
            <a:pPr defTabSz="946221" eaLnBrk="0" fontAlgn="base" hangingPunct="0">
              <a:spcBef>
                <a:spcPct val="0"/>
              </a:spcBef>
              <a:spcAft>
                <a:spcPct val="0"/>
              </a:spcAft>
            </a:pPr>
            <a:r>
              <a:rPr lang="en-GB" dirty="0"/>
              <a:t>	</a:t>
            </a:r>
            <a:r>
              <a:rPr lang="en-GB" altLang="en-US" dirty="0">
                <a:latin typeface="Aptos" panose="020B0004020202020204" pitchFamily="34" charset="0"/>
                <a:ea typeface="Times New Roman" panose="02020603050405020304" pitchFamily="18" charset="0"/>
                <a:cs typeface="Helvetica" panose="020B0604020202020204" pitchFamily="34" charset="0"/>
              </a:rPr>
              <a:t>Why Inquiry? </a:t>
            </a:r>
          </a:p>
          <a:p>
            <a:pPr defTabSz="946221" eaLnBrk="0" fontAlgn="base" hangingPunct="0">
              <a:spcBef>
                <a:spcPct val="0"/>
              </a:spcBef>
              <a:spcAft>
                <a:spcPct val="0"/>
              </a:spcAft>
            </a:pPr>
            <a:r>
              <a:rPr lang="en-GB" altLang="en-US" dirty="0">
                <a:latin typeface="Aptos" panose="020B0004020202020204" pitchFamily="34" charset="0"/>
                <a:ea typeface="Times New Roman" panose="02020603050405020304" pitchFamily="18" charset="0"/>
                <a:cs typeface="Helvetica" panose="020B0604020202020204" pitchFamily="34" charset="0"/>
              </a:rPr>
              <a:t>	What are my obstacles to inquiry?</a:t>
            </a:r>
          </a:p>
          <a:p>
            <a:pPr defTabSz="946221" eaLnBrk="0" fontAlgn="base" hangingPunct="0">
              <a:spcBef>
                <a:spcPct val="0"/>
              </a:spcBef>
              <a:spcAft>
                <a:spcPct val="0"/>
              </a:spcAft>
            </a:pPr>
            <a:r>
              <a:rPr lang="en-GB" altLang="en-US" dirty="0">
                <a:latin typeface="Aptos" panose="020B0004020202020204" pitchFamily="34" charset="0"/>
                <a:ea typeface="Times New Roman" panose="02020603050405020304" pitchFamily="18" charset="0"/>
                <a:cs typeface="Helvetica" panose="020B0604020202020204" pitchFamily="34" charset="0"/>
              </a:rPr>
              <a:t>	How am I engaging and empowering inquirers?</a:t>
            </a:r>
            <a:r>
              <a:rPr lang="en-GB" altLang="en-US" sz="1100" dirty="0"/>
              <a:t> </a:t>
            </a:r>
            <a:endParaRPr lang="en-GB" dirty="0"/>
          </a:p>
        </p:txBody>
      </p:sp>
      <p:sp>
        <p:nvSpPr>
          <p:cNvPr id="4" name="Slide Number Placeholder 3"/>
          <p:cNvSpPr>
            <a:spLocks noGrp="1"/>
          </p:cNvSpPr>
          <p:nvPr>
            <p:ph type="sldNum" sz="quarter" idx="5"/>
          </p:nvPr>
        </p:nvSpPr>
        <p:spPr/>
        <p:txBody>
          <a:bodyPr/>
          <a:lstStyle/>
          <a:p>
            <a:fld id="{534439C6-8C8B-46C5-9C0E-1C845E3F7FDE}" type="slidenum">
              <a:rPr lang="en-GB" smtClean="0"/>
              <a:t>1</a:t>
            </a:fld>
            <a:endParaRPr lang="en-GB"/>
          </a:p>
        </p:txBody>
      </p:sp>
    </p:spTree>
    <p:extLst>
      <p:ext uri="{BB962C8B-B14F-4D97-AF65-F5344CB8AC3E}">
        <p14:creationId xmlns:p14="http://schemas.microsoft.com/office/powerpoint/2010/main" val="302084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130800" cy="2887662"/>
          </a:xfrm>
        </p:spPr>
      </p:sp>
      <p:sp>
        <p:nvSpPr>
          <p:cNvPr id="3" name="Notes Placeholder 2"/>
          <p:cNvSpPr>
            <a:spLocks noGrp="1"/>
          </p:cNvSpPr>
          <p:nvPr>
            <p:ph type="body" idx="1"/>
          </p:nvPr>
        </p:nvSpPr>
        <p:spPr>
          <a:xfrm>
            <a:off x="542925" y="4336952"/>
            <a:ext cx="5510530" cy="4564451"/>
          </a:xfrm>
        </p:spPr>
        <p:txBody>
          <a:bodyPr/>
          <a:lstStyle/>
          <a:p>
            <a:pPr defTabSz="946221">
              <a:defRPr/>
            </a:pPr>
            <a:r>
              <a:rPr lang="en-GB" sz="1600" dirty="0"/>
              <a:t>‘Construction’ is still in underway. I am still trying to transform what I have learned about FOSIL, Inquiry and School Libraries into </a:t>
            </a:r>
            <a:r>
              <a:rPr lang="en-GB" sz="1600" b="0" dirty="0"/>
              <a:t>knowledge. </a:t>
            </a:r>
          </a:p>
          <a:p>
            <a:pPr defTabSz="946221">
              <a:defRPr/>
            </a:pPr>
            <a:endParaRPr lang="en-GB" sz="1600" b="0" dirty="0"/>
          </a:p>
          <a:p>
            <a:pPr defTabSz="946221">
              <a:defRPr/>
            </a:pPr>
            <a:r>
              <a:rPr lang="en-GB" sz="1600" b="0" dirty="0"/>
              <a:t>I showed part of my process earlier, mapping the ATLs and working with our IB Co-ordinators and the Assistant Head responsible for teaching and learning. </a:t>
            </a:r>
          </a:p>
          <a:p>
            <a:pPr defTabSz="946221">
              <a:defRPr/>
            </a:pPr>
            <a:endParaRPr lang="en-GB" sz="1600" b="0" dirty="0"/>
          </a:p>
          <a:p>
            <a:pPr defTabSz="946221">
              <a:defRPr/>
            </a:pPr>
            <a:r>
              <a:rPr lang="en-GB" sz="1600" b="0" dirty="0"/>
              <a:t>I am trying to understand how far we can take FOSIL in school and what the barriers are to embedding it fully. I ned to consider that </a:t>
            </a:r>
          </a:p>
          <a:p>
            <a:pPr defTabSz="946221">
              <a:defRPr/>
            </a:pPr>
            <a:r>
              <a:rPr lang="en-GB" sz="1600" b="0" dirty="0"/>
              <a:t>	TGS is a large school – 75+ staff</a:t>
            </a:r>
          </a:p>
          <a:p>
            <a:pPr defTabSz="946221">
              <a:defRPr/>
            </a:pPr>
            <a:r>
              <a:rPr lang="en-GB" sz="1600" b="0" dirty="0"/>
              <a:t>	Many staff have been there a long time and have well established existing ways of working</a:t>
            </a:r>
          </a:p>
          <a:p>
            <a:pPr defTabSz="946221">
              <a:defRPr/>
            </a:pPr>
            <a:r>
              <a:rPr lang="en-GB" sz="1600" b="0" dirty="0"/>
              <a:t>	There is NEVER ENOUGH TIME – this has been ongoing on my Performance Management for a number of years</a:t>
            </a:r>
          </a:p>
        </p:txBody>
      </p:sp>
      <p:sp>
        <p:nvSpPr>
          <p:cNvPr id="4" name="Slide Number Placeholder 3"/>
          <p:cNvSpPr>
            <a:spLocks noGrp="1"/>
          </p:cNvSpPr>
          <p:nvPr>
            <p:ph type="sldNum" sz="quarter" idx="5"/>
          </p:nvPr>
        </p:nvSpPr>
        <p:spPr/>
        <p:txBody>
          <a:bodyPr/>
          <a:lstStyle/>
          <a:p>
            <a:fld id="{534439C6-8C8B-46C5-9C0E-1C845E3F7FDE}" type="slidenum">
              <a:rPr lang="en-GB" smtClean="0"/>
              <a:t>10</a:t>
            </a:fld>
            <a:endParaRPr lang="en-GB"/>
          </a:p>
        </p:txBody>
      </p:sp>
    </p:spTree>
    <p:extLst>
      <p:ext uri="{BB962C8B-B14F-4D97-AF65-F5344CB8AC3E}">
        <p14:creationId xmlns:p14="http://schemas.microsoft.com/office/powerpoint/2010/main" val="140417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573088"/>
            <a:ext cx="3506788" cy="1973262"/>
          </a:xfrm>
        </p:spPr>
      </p:sp>
      <p:sp>
        <p:nvSpPr>
          <p:cNvPr id="3" name="Notes Placeholder 2"/>
          <p:cNvSpPr>
            <a:spLocks noGrp="1"/>
          </p:cNvSpPr>
          <p:nvPr>
            <p:ph type="body" idx="1"/>
          </p:nvPr>
        </p:nvSpPr>
        <p:spPr>
          <a:xfrm>
            <a:off x="688816" y="2788070"/>
            <a:ext cx="5510530" cy="6542542"/>
          </a:xfrm>
        </p:spPr>
        <p:txBody>
          <a:bodyPr/>
          <a:lstStyle/>
          <a:p>
            <a:r>
              <a:rPr lang="en-GB" sz="1900" dirty="0">
                <a:latin typeface="Calibri" panose="020F0502020204030204" pitchFamily="34" charset="0"/>
              </a:rPr>
              <a:t>Now I want to discuss specific projects I have run using the theory of FOSIL, if you like my </a:t>
            </a:r>
            <a:r>
              <a:rPr lang="en-GB" sz="1900" b="1" dirty="0">
                <a:latin typeface="Calibri" panose="020F0502020204030204" pitchFamily="34" charset="0"/>
              </a:rPr>
              <a:t>Investigations</a:t>
            </a:r>
            <a:r>
              <a:rPr lang="en-GB" sz="1900" dirty="0">
                <a:latin typeface="Calibri" panose="020F0502020204030204" pitchFamily="34" charset="0"/>
              </a:rPr>
              <a:t> into using FOSIL</a:t>
            </a:r>
          </a:p>
          <a:p>
            <a:endParaRPr lang="en-GB" sz="1900" dirty="0">
              <a:latin typeface="Calibri" panose="020F0502020204030204" pitchFamily="34" charset="0"/>
            </a:endParaRPr>
          </a:p>
          <a:p>
            <a:r>
              <a:rPr lang="en-GB" sz="1900" b="1" dirty="0">
                <a:latin typeface="Calibri" panose="020F0502020204030204" pitchFamily="34" charset="0"/>
              </a:rPr>
              <a:t>Small project</a:t>
            </a:r>
          </a:p>
          <a:p>
            <a:r>
              <a:rPr lang="en-GB" sz="1900" dirty="0">
                <a:latin typeface="Calibri" panose="020F0502020204030204" pitchFamily="34" charset="0"/>
              </a:rPr>
              <a:t>	Referencing Year 7 – I have changed this several time to integrate more FOSIL over the years and to work more collaboratively with the teachers involved. </a:t>
            </a:r>
          </a:p>
          <a:p>
            <a:r>
              <a:rPr lang="en-GB" sz="1900" dirty="0">
                <a:latin typeface="Calibri" panose="020F0502020204030204" pitchFamily="34" charset="0"/>
              </a:rPr>
              <a:t>	This year I have reconfigured it again and am going to teach referencing as an inquiry working through the stages of FOSIL as a way to learn how to 	reference – FOSIL with a twist – </a:t>
            </a:r>
          </a:p>
          <a:p>
            <a:r>
              <a:rPr lang="en-GB" sz="1900" dirty="0">
                <a:latin typeface="Calibri" panose="020F0502020204030204" pitchFamily="34" charset="0"/>
              </a:rPr>
              <a:t>	For the first time I have added in the use of Teams ‘Search Coach’</a:t>
            </a:r>
          </a:p>
          <a:p>
            <a:endParaRPr lang="en-GB" sz="1900" dirty="0">
              <a:latin typeface="Calibri" panose="020F0502020204030204" pitchFamily="34" charset="0"/>
            </a:endParaRPr>
          </a:p>
          <a:p>
            <a:r>
              <a:rPr lang="en-GB" sz="1900" b="1" dirty="0">
                <a:latin typeface="Calibri" panose="020F0502020204030204" pitchFamily="34" charset="0"/>
              </a:rPr>
              <a:t>Larger Project</a:t>
            </a:r>
          </a:p>
          <a:p>
            <a:r>
              <a:rPr lang="en-GB" sz="1900" dirty="0">
                <a:latin typeface="Calibri" panose="020F0502020204030204" pitchFamily="34" charset="0"/>
              </a:rPr>
              <a:t>	Year 12 Induction Project – Intro to IB and the research skills needed to undertake the course</a:t>
            </a:r>
          </a:p>
          <a:p>
            <a:r>
              <a:rPr lang="en-GB" sz="1900" dirty="0">
                <a:latin typeface="Calibri" panose="020F0502020204030204" pitchFamily="34" charset="0"/>
              </a:rPr>
              <a:t>	Worked with Elizabeth through her Masterclass program to build this project</a:t>
            </a:r>
          </a:p>
          <a:p>
            <a:r>
              <a:rPr lang="en-GB" sz="1900" dirty="0">
                <a:latin typeface="Calibri" panose="020F0502020204030204" pitchFamily="34" charset="0"/>
              </a:rPr>
              <a:t>		</a:t>
            </a:r>
            <a:endParaRPr lang="en-GB" sz="1900" dirty="0"/>
          </a:p>
          <a:p>
            <a:r>
              <a:rPr lang="en-GB" dirty="0"/>
              <a:t>Look at each in turn</a:t>
            </a:r>
          </a:p>
        </p:txBody>
      </p:sp>
      <p:sp>
        <p:nvSpPr>
          <p:cNvPr id="4" name="Slide Number Placeholder 3"/>
          <p:cNvSpPr>
            <a:spLocks noGrp="1"/>
          </p:cNvSpPr>
          <p:nvPr>
            <p:ph type="sldNum" sz="quarter" idx="5"/>
          </p:nvPr>
        </p:nvSpPr>
        <p:spPr/>
        <p:txBody>
          <a:bodyPr/>
          <a:lstStyle/>
          <a:p>
            <a:fld id="{534439C6-8C8B-46C5-9C0E-1C845E3F7FDE}" type="slidenum">
              <a:rPr lang="en-GB" smtClean="0"/>
              <a:t>11</a:t>
            </a:fld>
            <a:endParaRPr lang="en-GB"/>
          </a:p>
        </p:txBody>
      </p:sp>
    </p:spTree>
    <p:extLst>
      <p:ext uri="{BB962C8B-B14F-4D97-AF65-F5344CB8AC3E}">
        <p14:creationId xmlns:p14="http://schemas.microsoft.com/office/powerpoint/2010/main" val="31328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498475"/>
            <a:ext cx="1901825" cy="1069975"/>
          </a:xfrm>
        </p:spPr>
      </p:sp>
      <p:sp>
        <p:nvSpPr>
          <p:cNvPr id="3" name="Notes Placeholder 2"/>
          <p:cNvSpPr>
            <a:spLocks noGrp="1"/>
          </p:cNvSpPr>
          <p:nvPr>
            <p:ph type="body" idx="1"/>
          </p:nvPr>
        </p:nvSpPr>
        <p:spPr>
          <a:xfrm>
            <a:off x="542925" y="1698184"/>
            <a:ext cx="5510530" cy="7487636"/>
          </a:xfrm>
        </p:spPr>
        <p:txBody>
          <a:bodyPr/>
          <a:lstStyle/>
          <a:p>
            <a:r>
              <a:rPr lang="en-GB" sz="1100" b="0" dirty="0">
                <a:latin typeface="Calibri" panose="020F0502020204030204" pitchFamily="34" charset="0"/>
              </a:rPr>
              <a:t>Referencing Year 7 </a:t>
            </a:r>
            <a:r>
              <a:rPr lang="en-GB" sz="1100" dirty="0">
                <a:latin typeface="Calibri" panose="020F0502020204030204" pitchFamily="34" charset="0"/>
              </a:rPr>
              <a:t>– I have changed this several time to integrate more FOSIL over the years and to work more collaboratively with the teachers involved. </a:t>
            </a:r>
          </a:p>
          <a:p>
            <a:r>
              <a:rPr lang="en-GB" sz="1100" dirty="0">
                <a:latin typeface="Calibri" panose="020F0502020204030204" pitchFamily="34" charset="0"/>
              </a:rPr>
              <a:t>	The unit has changed this year with a change of Head of Department but this remains the point in Year 7 where we Introduce referencing in the wider context of Academic Integrity	</a:t>
            </a:r>
          </a:p>
          <a:p>
            <a:endParaRPr lang="en-GB" sz="1100" dirty="0">
              <a:latin typeface="Calibri" panose="020F0502020204030204" pitchFamily="34" charset="0"/>
            </a:endParaRPr>
          </a:p>
          <a:p>
            <a:r>
              <a:rPr lang="en-GB" sz="1100" dirty="0">
                <a:latin typeface="Calibri" panose="020F0502020204030204" pitchFamily="34" charset="0"/>
              </a:rPr>
              <a:t>This year I asked myself can you teach inquiry skills using and inquiry model?</a:t>
            </a:r>
          </a:p>
          <a:p>
            <a:r>
              <a:rPr lang="en-GB" sz="1100" dirty="0">
                <a:latin typeface="Calibri" panose="020F0502020204030204" pitchFamily="34" charset="0"/>
              </a:rPr>
              <a:t>	</a:t>
            </a:r>
          </a:p>
          <a:p>
            <a:r>
              <a:rPr lang="en-GB" sz="1100" dirty="0">
                <a:latin typeface="Calibri" panose="020F0502020204030204" pitchFamily="34" charset="0"/>
              </a:rPr>
              <a:t>I created this 1 hour lesson based around the Inquiry cycle – my way to ‘serve’ students some FOSIL</a:t>
            </a:r>
          </a:p>
          <a:p>
            <a:endParaRPr lang="en-GB" sz="1100" dirty="0">
              <a:latin typeface="Calibri" panose="020F0502020204030204" pitchFamily="34" charset="0"/>
            </a:endParaRPr>
          </a:p>
          <a:p>
            <a:r>
              <a:rPr lang="en-GB" sz="1100" dirty="0">
                <a:latin typeface="Calibri" panose="020F0502020204030204" pitchFamily="34" charset="0"/>
              </a:rPr>
              <a:t>The steps are as follows</a:t>
            </a:r>
          </a:p>
          <a:p>
            <a:r>
              <a:rPr lang="en-GB" sz="1100" dirty="0">
                <a:latin typeface="Calibri" panose="020F0502020204030204" pitchFamily="34" charset="0"/>
              </a:rPr>
              <a:t>	</a:t>
            </a:r>
            <a:r>
              <a:rPr lang="en-GB" sz="1100" b="0" dirty="0">
                <a:latin typeface="Calibri" panose="020F0502020204030204" pitchFamily="34" charset="0"/>
              </a:rPr>
              <a:t>St</a:t>
            </a:r>
            <a:r>
              <a:rPr lang="en-GB" sz="1100" dirty="0">
                <a:latin typeface="Calibri" panose="020F0502020204030204" pitchFamily="34" charset="0"/>
              </a:rPr>
              <a:t>udents will be asked to </a:t>
            </a:r>
            <a:r>
              <a:rPr lang="en-GB" sz="1100" b="1" dirty="0">
                <a:latin typeface="Calibri" panose="020F0502020204030204" pitchFamily="34" charset="0"/>
              </a:rPr>
              <a:t>Connect</a:t>
            </a:r>
            <a:r>
              <a:rPr lang="en-GB" sz="1100" dirty="0">
                <a:latin typeface="Calibri" panose="020F0502020204030204" pitchFamily="34" charset="0"/>
              </a:rPr>
              <a:t> with the wider issue of Academic Integrity – I need to embed referencing within this broader idea before I explain that we are focusing on. They are asked to consider Definitions, Purpose, What is included? – Focus on referencing today</a:t>
            </a:r>
          </a:p>
          <a:p>
            <a:r>
              <a:rPr lang="en-GB" sz="1100" dirty="0">
                <a:latin typeface="Calibri" panose="020F0502020204030204" pitchFamily="34" charset="0"/>
              </a:rPr>
              <a:t>	</a:t>
            </a:r>
            <a:r>
              <a:rPr lang="en-GB" sz="1100" b="1" dirty="0">
                <a:latin typeface="Calibri" panose="020F0502020204030204" pitchFamily="34" charset="0"/>
              </a:rPr>
              <a:t>Wonder</a:t>
            </a:r>
            <a:r>
              <a:rPr lang="en-GB" sz="1100" dirty="0">
                <a:latin typeface="Calibri" panose="020F0502020204030204" pitchFamily="34" charset="0"/>
              </a:rPr>
              <a:t> – why does referencing matter and what would a reference look like</a:t>
            </a:r>
          </a:p>
          <a:p>
            <a:r>
              <a:rPr lang="en-GB" sz="1100" dirty="0">
                <a:latin typeface="Calibri" panose="020F0502020204030204" pitchFamily="34" charset="0"/>
              </a:rPr>
              <a:t>	</a:t>
            </a:r>
            <a:r>
              <a:rPr lang="en-GB" sz="1100" b="1" dirty="0">
                <a:latin typeface="Calibri" panose="020F0502020204030204" pitchFamily="34" charset="0"/>
              </a:rPr>
              <a:t>Investigate</a:t>
            </a:r>
            <a:r>
              <a:rPr lang="en-GB" sz="1100" dirty="0">
                <a:latin typeface="Calibri" panose="020F0502020204030204" pitchFamily="34" charset="0"/>
              </a:rPr>
              <a:t> – what terminology do you need to understand and , what is needed for a Havard reference? - game</a:t>
            </a:r>
          </a:p>
          <a:p>
            <a:r>
              <a:rPr lang="en-GB" sz="1100" dirty="0">
                <a:latin typeface="Calibri" panose="020F0502020204030204" pitchFamily="34" charset="0"/>
              </a:rPr>
              <a:t>		What are the differences required for different sources – open discussion (this is not ideal but time is so limited</a:t>
            </a:r>
          </a:p>
          <a:p>
            <a:r>
              <a:rPr lang="en-GB" sz="1100" dirty="0">
                <a:latin typeface="Calibri" panose="020F0502020204030204" pitchFamily="34" charset="0"/>
              </a:rPr>
              <a:t>	</a:t>
            </a:r>
            <a:r>
              <a:rPr lang="en-GB" sz="1100" b="1" dirty="0">
                <a:latin typeface="Calibri" panose="020F0502020204030204" pitchFamily="34" charset="0"/>
              </a:rPr>
              <a:t>Construct</a:t>
            </a:r>
            <a:r>
              <a:rPr lang="en-GB" sz="1100" dirty="0">
                <a:latin typeface="Calibri" panose="020F0502020204030204" pitchFamily="34" charset="0"/>
              </a:rPr>
              <a:t> – Work together to create a table of requirements for the most commonly referenced sources, drawing their knowledge together.</a:t>
            </a:r>
          </a:p>
          <a:p>
            <a:r>
              <a:rPr lang="en-GB" sz="1100" dirty="0">
                <a:latin typeface="Calibri" panose="020F0502020204030204" pitchFamily="34" charset="0"/>
              </a:rPr>
              <a:t>	</a:t>
            </a:r>
            <a:r>
              <a:rPr lang="en-GB" sz="1100" b="1" dirty="0">
                <a:latin typeface="Calibri" panose="020F0502020204030204" pitchFamily="34" charset="0"/>
              </a:rPr>
              <a:t>Express-</a:t>
            </a:r>
            <a:r>
              <a:rPr lang="en-GB" sz="1100" dirty="0">
                <a:latin typeface="Calibri" panose="020F0502020204030204" pitchFamily="34" charset="0"/>
              </a:rPr>
              <a:t> The expression stage will happen as part of their formative assessment </a:t>
            </a:r>
          </a:p>
          <a:p>
            <a:endParaRPr lang="en-GB" sz="1100" dirty="0">
              <a:latin typeface="Calibri" panose="020F0502020204030204" pitchFamily="34" charset="0"/>
            </a:endParaRPr>
          </a:p>
          <a:p>
            <a:r>
              <a:rPr lang="en-GB" sz="1100" dirty="0">
                <a:latin typeface="Calibri" panose="020F0502020204030204" pitchFamily="34" charset="0"/>
              </a:rPr>
              <a:t>IQ: Why is X a global problem</a:t>
            </a:r>
          </a:p>
          <a:p>
            <a:endParaRPr lang="en-GB" sz="1100" b="1" dirty="0">
              <a:latin typeface="Calibri" panose="020F0502020204030204" pitchFamily="34" charset="0"/>
            </a:endParaRPr>
          </a:p>
          <a:p>
            <a:r>
              <a:rPr lang="en-GB" sz="1100" b="0" dirty="0">
                <a:latin typeface="Calibri" panose="020F0502020204030204" pitchFamily="34" charset="0"/>
              </a:rPr>
              <a:t>I have taken the opportunity to integrate Search coach in Teams </a:t>
            </a:r>
            <a:r>
              <a:rPr lang="en-GB" sz="1100" b="1" i="1" dirty="0">
                <a:solidFill>
                  <a:srgbClr val="FF0000"/>
                </a:solidFill>
                <a:latin typeface="Calibri" panose="020F0502020204030204" pitchFamily="34" charset="0"/>
              </a:rPr>
              <a:t>Click to activate the animation</a:t>
            </a:r>
            <a:r>
              <a:rPr lang="en-GB" sz="1100" b="1" i="1" dirty="0">
                <a:latin typeface="Calibri" panose="020F0502020204030204" pitchFamily="34" charset="0"/>
              </a:rPr>
              <a:t> </a:t>
            </a:r>
            <a:r>
              <a:rPr lang="en-GB" sz="1100" b="0" i="0" dirty="0">
                <a:latin typeface="Calibri" panose="020F0502020204030204" pitchFamily="34" charset="0"/>
              </a:rPr>
              <a:t>this has two benefits – I am confident that the students are using reliable sources and it is much easier to assess the referencing as they are restricted to 6 sites and no more.</a:t>
            </a:r>
            <a:endParaRPr lang="en-GB" sz="1100" b="1" i="1" dirty="0">
              <a:latin typeface="Calibri" panose="020F0502020204030204" pitchFamily="34" charset="0"/>
            </a:endParaRPr>
          </a:p>
          <a:p>
            <a:endParaRPr lang="en-GB" sz="11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rPr>
              <a:t>We are very clear with students that they are not expected to be experts after 1 lesson – this is a skill they need to become familiar with and practice over the coming years are TGS</a:t>
            </a:r>
          </a:p>
          <a:p>
            <a:endParaRPr lang="en-GB" sz="1100" dirty="0">
              <a:latin typeface="Calibri" panose="020F0502020204030204" pitchFamily="34" charset="0"/>
            </a:endParaRPr>
          </a:p>
          <a:p>
            <a:endParaRPr lang="en-GB" sz="1100" dirty="0">
              <a:latin typeface="Calibri" panose="020F0502020204030204" pitchFamily="34" charset="0"/>
            </a:endParaRPr>
          </a:p>
          <a:p>
            <a:r>
              <a:rPr lang="en-GB" sz="1100" dirty="0">
                <a:latin typeface="Calibri" panose="020F0502020204030204" pitchFamily="34" charset="0"/>
              </a:rPr>
              <a:t>Reflect: </a:t>
            </a:r>
            <a:r>
              <a:rPr lang="en-GB" sz="1100" i="1" dirty="0">
                <a:latin typeface="Calibri" panose="020F0502020204030204" pitchFamily="34" charset="0"/>
              </a:rPr>
              <a:t>For me not for students</a:t>
            </a:r>
          </a:p>
          <a:p>
            <a:r>
              <a:rPr lang="en-GB" sz="1100" dirty="0">
                <a:latin typeface="Calibri" panose="020F0502020204030204" pitchFamily="34" charset="0"/>
              </a:rPr>
              <a:t>	Did this way of working FOSIL into the lesson work? Was is successful? Why / Why not? </a:t>
            </a:r>
          </a:p>
          <a:p>
            <a:r>
              <a:rPr lang="en-GB" sz="1100" dirty="0">
                <a:latin typeface="Calibri" panose="020F0502020204030204" pitchFamily="34" charset="0"/>
              </a:rPr>
              <a:t>	</a:t>
            </a:r>
          </a:p>
          <a:p>
            <a:endParaRPr lang="en-GB" sz="800" dirty="0"/>
          </a:p>
        </p:txBody>
      </p:sp>
      <p:sp>
        <p:nvSpPr>
          <p:cNvPr id="4" name="Slide Number Placeholder 3"/>
          <p:cNvSpPr>
            <a:spLocks noGrp="1"/>
          </p:cNvSpPr>
          <p:nvPr>
            <p:ph type="sldNum" sz="quarter" idx="5"/>
          </p:nvPr>
        </p:nvSpPr>
        <p:spPr/>
        <p:txBody>
          <a:bodyPr/>
          <a:lstStyle/>
          <a:p>
            <a:fld id="{534439C6-8C8B-46C5-9C0E-1C845E3F7FDE}" type="slidenum">
              <a:rPr lang="en-GB" smtClean="0"/>
              <a:t>12</a:t>
            </a:fld>
            <a:endParaRPr lang="en-GB"/>
          </a:p>
        </p:txBody>
      </p:sp>
    </p:spTree>
    <p:extLst>
      <p:ext uri="{BB962C8B-B14F-4D97-AF65-F5344CB8AC3E}">
        <p14:creationId xmlns:p14="http://schemas.microsoft.com/office/powerpoint/2010/main" val="302087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461963"/>
            <a:ext cx="1355725" cy="762000"/>
          </a:xfrm>
        </p:spPr>
      </p:sp>
      <p:sp>
        <p:nvSpPr>
          <p:cNvPr id="3" name="Notes Placeholder 2"/>
          <p:cNvSpPr>
            <a:spLocks noGrp="1"/>
          </p:cNvSpPr>
          <p:nvPr>
            <p:ph type="body" idx="1"/>
          </p:nvPr>
        </p:nvSpPr>
        <p:spPr>
          <a:xfrm>
            <a:off x="396874" y="1223963"/>
            <a:ext cx="5927725" cy="8224837"/>
          </a:xfrm>
        </p:spPr>
        <p:txBody>
          <a:bodyPr/>
          <a:lstStyle/>
          <a:p>
            <a:pPr marL="15911"/>
            <a:r>
              <a:rPr lang="en-GB" sz="1050" b="1" dirty="0"/>
              <a:t>Yr. 12 project </a:t>
            </a:r>
            <a:r>
              <a:rPr lang="en-GB" sz="1050" dirty="0"/>
              <a:t>– </a:t>
            </a:r>
          </a:p>
          <a:p>
            <a:pPr marL="473111" lvl="1"/>
            <a:r>
              <a:rPr lang="en-GB" sz="1050" dirty="0"/>
              <a:t>This is a much larger project. It ran over a whole month and had the support of the sixth form team.</a:t>
            </a:r>
          </a:p>
          <a:p>
            <a:pPr marL="473111" lvl="1"/>
            <a:r>
              <a:rPr lang="en-GB" sz="1050" b="1" dirty="0"/>
              <a:t>My Purpose:</a:t>
            </a:r>
          </a:p>
          <a:p>
            <a:pPr marL="473111" lvl="1"/>
            <a:r>
              <a:rPr lang="en-GB" sz="1050" dirty="0"/>
              <a:t>To teach our students how to approach research thoroughly rather than diving straight in. The steps are shown on this slide</a:t>
            </a:r>
          </a:p>
          <a:p>
            <a:pPr marL="473111" lvl="1"/>
            <a:r>
              <a:rPr lang="en-GB" sz="1050" b="1" dirty="0"/>
              <a:t>Sixth form purpose: </a:t>
            </a:r>
          </a:p>
          <a:p>
            <a:pPr marL="473111" lvl="1"/>
            <a:r>
              <a:rPr lang="en-GB" sz="1050" dirty="0"/>
              <a:t>To build the students use and understanding of the ‘My Super Curricula’ package that we subscribe to. </a:t>
            </a:r>
          </a:p>
          <a:p>
            <a:pPr marL="473111" lvl="1"/>
            <a:r>
              <a:rPr lang="en-GB" sz="1050" dirty="0"/>
              <a:t>To demonstrate that the DP and all that students do in the 18 months of the course make a complete package not a collection of parts</a:t>
            </a:r>
          </a:p>
          <a:p>
            <a:pPr marL="15911"/>
            <a:r>
              <a:rPr lang="en-GB" sz="1050" dirty="0"/>
              <a:t>My aim was to teach students to slow their research process. I wanted to focus on Connect, Wonder and Investigate in order to stop them starting from a question and working backwards. I want the questions to arise from the reading not for them to be reading in order to find the answers.</a:t>
            </a:r>
          </a:p>
          <a:p>
            <a:pPr marL="473111" lvl="1"/>
            <a:endParaRPr lang="en-GB" sz="1050" dirty="0"/>
          </a:p>
          <a:p>
            <a:pPr marL="15911"/>
            <a:r>
              <a:rPr lang="en-GB" sz="1050" b="1" dirty="0"/>
              <a:t>Running of the project </a:t>
            </a:r>
            <a:r>
              <a:rPr lang="en-GB" sz="1050" dirty="0"/>
              <a:t>- Taster Day – intro</a:t>
            </a:r>
          </a:p>
          <a:p>
            <a:pPr marL="473111" lvl="1"/>
            <a:r>
              <a:rPr lang="en-GB" sz="1050" dirty="0"/>
              <a:t>Induction Day – 1 hour to explain and get started</a:t>
            </a:r>
          </a:p>
          <a:p>
            <a:pPr marL="473111" lvl="1"/>
            <a:r>
              <a:rPr lang="en-GB" sz="1050" dirty="0"/>
              <a:t>Form Time  - delivery of specific skills through prerecorded slides &amp; FTs</a:t>
            </a:r>
          </a:p>
          <a:p>
            <a:pPr marL="473111" lvl="1"/>
            <a:r>
              <a:rPr lang="en-GB" sz="1050" dirty="0">
                <a:solidFill>
                  <a:srgbClr val="000000"/>
                </a:solidFill>
                <a:latin typeface="Calibri" panose="020F0502020204030204" pitchFamily="34" charset="0"/>
              </a:rPr>
              <a:t>Use the whole of September for independent research supported by FT sessions and the Library.</a:t>
            </a:r>
            <a:br>
              <a:rPr lang="en-GB" sz="1050" dirty="0"/>
            </a:br>
            <a:r>
              <a:rPr lang="en-GB" sz="1050" dirty="0"/>
              <a:t>I had little delivery time and large g</a:t>
            </a:r>
            <a:r>
              <a:rPr lang="en-GB" sz="1050" dirty="0">
                <a:solidFill>
                  <a:srgbClr val="000000"/>
                </a:solidFill>
                <a:latin typeface="Calibri" panose="020F0502020204030204" pitchFamily="34" charset="0"/>
              </a:rPr>
              <a:t>roup sizes (220 students) </a:t>
            </a:r>
            <a:endParaRPr lang="en-GB" sz="1050" dirty="0"/>
          </a:p>
          <a:p>
            <a:pPr marL="15911"/>
            <a:r>
              <a:rPr lang="en-GB" sz="1050" b="1" dirty="0">
                <a:solidFill>
                  <a:srgbClr val="000000"/>
                </a:solidFill>
                <a:latin typeface="Calibri" panose="020F0502020204030204" pitchFamily="34" charset="0"/>
              </a:rPr>
              <a:t>My thinking </a:t>
            </a:r>
            <a:r>
              <a:rPr lang="en-GB" sz="1050" dirty="0">
                <a:solidFill>
                  <a:srgbClr val="000000"/>
                </a:solidFill>
                <a:latin typeface="Calibri" panose="020F0502020204030204" pitchFamily="34" charset="0"/>
              </a:rPr>
              <a:t>– At this time of year students do not have much homework but are enthusiastic and keen to get started with something new and a more independent approach</a:t>
            </a:r>
            <a:endParaRPr lang="en-GB" sz="1050" dirty="0">
              <a:solidFill>
                <a:srgbClr val="000000"/>
              </a:solidFill>
            </a:endParaRPr>
          </a:p>
          <a:p>
            <a:pPr marL="473111" lvl="1"/>
            <a:r>
              <a:rPr lang="en-GB" sz="1050" dirty="0">
                <a:latin typeface="Calibri" panose="020F0502020204030204" pitchFamily="34" charset="0"/>
              </a:rPr>
              <a:t>I wanted them to approach their inquiry more slowly and thoughtfully.</a:t>
            </a:r>
          </a:p>
          <a:p>
            <a:pPr marL="15911"/>
            <a:r>
              <a:rPr lang="en-GB" sz="1050" b="1" dirty="0">
                <a:latin typeface="Calibri" panose="020F0502020204030204" pitchFamily="34" charset="0"/>
              </a:rPr>
              <a:t>What did they actually do?</a:t>
            </a:r>
          </a:p>
          <a:p>
            <a:pPr marL="473111" lvl="1"/>
            <a:r>
              <a:rPr lang="en-GB" sz="1050" dirty="0">
                <a:latin typeface="Calibri" panose="020F0502020204030204" pitchFamily="34" charset="0"/>
              </a:rPr>
              <a:t>Their aim was to find 3 very broad areas of interest using the My Super curricula platform. I asked them to find anything that sparked interest, not necessarily connected to their choice of diploma subjects. </a:t>
            </a:r>
          </a:p>
          <a:p>
            <a:pPr marL="473111" lvl="1"/>
            <a:r>
              <a:rPr lang="en-GB" sz="1050" dirty="0">
                <a:latin typeface="Calibri" panose="020F0502020204030204" pitchFamily="34" charset="0"/>
              </a:rPr>
              <a:t>I did this because once they had done some research into whatever they found, I wanted them to think about the relationship between the topic and their IB choices – to think about themselves and their interests as a whole, not that they are the 6 subjects they are studying and their interests are inevitably connected.</a:t>
            </a:r>
          </a:p>
          <a:p>
            <a:pPr marL="473111" lvl="1"/>
            <a:r>
              <a:rPr lang="en-GB" sz="1050" dirty="0">
                <a:latin typeface="Calibri" panose="020F0502020204030204" pitchFamily="34" charset="0"/>
              </a:rPr>
              <a:t>We spent time looking at the resources available – focusing on the free resources I recommend including websites like Carrot2 which support students to see find relevant material and how to follow a spider’s web of research picking up skills, using a variety of sources and making connections as they worked. </a:t>
            </a:r>
          </a:p>
          <a:p>
            <a:pPr marL="473111" lvl="1"/>
            <a:r>
              <a:rPr lang="en-GB" sz="1050" dirty="0">
                <a:latin typeface="Calibri" panose="020F0502020204030204" pitchFamily="34" charset="0"/>
              </a:rPr>
              <a:t>I did run a month long trial with JCS or a large number of their databases in order to give students a broader research experience but we do not have budget for any of them usually.</a:t>
            </a:r>
          </a:p>
          <a:p>
            <a:pPr marL="473111" lvl="1"/>
            <a:r>
              <a:rPr lang="en-GB" sz="1050" dirty="0">
                <a:latin typeface="Calibri" panose="020F0502020204030204" pitchFamily="34" charset="0"/>
              </a:rPr>
              <a:t>I created this example (on the slide) of three topics and then where the investigate stage might take me with Wonder questions added in green </a:t>
            </a:r>
          </a:p>
          <a:p>
            <a:pPr marL="15911" lvl="0"/>
            <a:r>
              <a:rPr lang="en-GB" sz="1050" dirty="0">
                <a:latin typeface="Calibri" panose="020F0502020204030204" pitchFamily="34" charset="0"/>
              </a:rPr>
              <a:t>This really summarized the project. </a:t>
            </a:r>
          </a:p>
          <a:p>
            <a:pPr marL="15911" lvl="0"/>
            <a:r>
              <a:rPr lang="en-GB" sz="1050" dirty="0">
                <a:latin typeface="Calibri" panose="020F0502020204030204" pitchFamily="34" charset="0"/>
              </a:rPr>
              <a:t>They found it too amorphous – they needed something more concrete – they struggled to carry out the activity of research for its own sake. To support them – </a:t>
            </a:r>
            <a:r>
              <a:rPr lang="en-GB" sz="1050" i="1" dirty="0">
                <a:solidFill>
                  <a:srgbClr val="FF0000"/>
                </a:solidFill>
                <a:latin typeface="Calibri" panose="020F0502020204030204" pitchFamily="34" charset="0"/>
              </a:rPr>
              <a:t>click to change slide</a:t>
            </a:r>
            <a:r>
              <a:rPr lang="en-GB" sz="1050" dirty="0">
                <a:latin typeface="Calibri" panose="020F0502020204030204" pitchFamily="34" charset="0"/>
              </a:rPr>
              <a:t> I gave them the breakdown shown here.</a:t>
            </a:r>
          </a:p>
          <a:p>
            <a:pPr marL="15911" lvl="0"/>
            <a:r>
              <a:rPr lang="en-GB" sz="1050" dirty="0">
                <a:latin typeface="Calibri" panose="020F0502020204030204" pitchFamily="34" charset="0"/>
              </a:rPr>
              <a:t> The original output was going to be a reflective presentation using the IB’s ATLs we will look at this shortly</a:t>
            </a:r>
          </a:p>
          <a:p>
            <a:pPr marL="15911" lvl="0"/>
            <a:r>
              <a:rPr lang="en-GB" sz="1050" dirty="0">
                <a:latin typeface="Calibri" panose="020F0502020204030204" pitchFamily="34" charset="0"/>
              </a:rPr>
              <a:t>I was given a large degree of autonomy over this project and had the support of the sixth form staff team however because of the group size and the time constraints I was reliant on the tutors to deliver sessions looking at: 		</a:t>
            </a:r>
          </a:p>
          <a:p>
            <a:r>
              <a:rPr lang="en-GB" sz="1050" dirty="0">
                <a:latin typeface="Calibri" panose="020F0502020204030204" pitchFamily="34" charset="0"/>
              </a:rPr>
              <a:t>AI, Non-fiction reading, Planning and note taking, Referencing, Reliable sources</a:t>
            </a:r>
          </a:p>
          <a:p>
            <a:endParaRPr lang="en-GB" sz="1050" dirty="0"/>
          </a:p>
        </p:txBody>
      </p:sp>
      <p:sp>
        <p:nvSpPr>
          <p:cNvPr id="4" name="Slide Number Placeholder 3"/>
          <p:cNvSpPr>
            <a:spLocks noGrp="1"/>
          </p:cNvSpPr>
          <p:nvPr>
            <p:ph type="sldNum" sz="quarter" idx="5"/>
          </p:nvPr>
        </p:nvSpPr>
        <p:spPr/>
        <p:txBody>
          <a:bodyPr/>
          <a:lstStyle/>
          <a:p>
            <a:fld id="{534439C6-8C8B-46C5-9C0E-1C845E3F7FDE}" type="slidenum">
              <a:rPr lang="en-GB" smtClean="0"/>
              <a:t>13</a:t>
            </a:fld>
            <a:endParaRPr lang="en-GB"/>
          </a:p>
        </p:txBody>
      </p:sp>
    </p:spTree>
    <p:extLst>
      <p:ext uri="{BB962C8B-B14F-4D97-AF65-F5344CB8AC3E}">
        <p14:creationId xmlns:p14="http://schemas.microsoft.com/office/powerpoint/2010/main" val="3308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406400"/>
            <a:ext cx="4271963" cy="2403475"/>
          </a:xfrm>
        </p:spPr>
      </p:sp>
      <p:sp>
        <p:nvSpPr>
          <p:cNvPr id="3" name="Notes Placeholder 2"/>
          <p:cNvSpPr>
            <a:spLocks noGrp="1"/>
          </p:cNvSpPr>
          <p:nvPr>
            <p:ph type="body" idx="1"/>
          </p:nvPr>
        </p:nvSpPr>
        <p:spPr>
          <a:xfrm>
            <a:off x="504825" y="3053200"/>
            <a:ext cx="5510530" cy="6211450"/>
          </a:xfrm>
        </p:spPr>
        <p:txBody>
          <a:bodyPr/>
          <a:lstStyle/>
          <a:p>
            <a:pPr marL="15911"/>
            <a:r>
              <a:rPr lang="en-GB" b="1" dirty="0"/>
              <a:t>Project outcome</a:t>
            </a:r>
          </a:p>
          <a:p>
            <a:pPr marL="473111" lvl="1"/>
            <a:r>
              <a:rPr lang="en-GB" dirty="0"/>
              <a:t>The outcome was to be a reflective presentation on the research process</a:t>
            </a:r>
          </a:p>
          <a:p>
            <a:pPr marL="473111" lvl="1"/>
            <a:r>
              <a:rPr lang="en-GB" dirty="0"/>
              <a:t>The prompts for the presentation (shown on this slide) are selected from the IB’s ATLs and colour coded according to FOSIL</a:t>
            </a:r>
          </a:p>
          <a:p>
            <a:endParaRPr lang="en-GB" b="1" dirty="0"/>
          </a:p>
          <a:p>
            <a:r>
              <a:rPr lang="en-GB" b="1" dirty="0"/>
              <a:t>However </a:t>
            </a:r>
            <a:r>
              <a:rPr lang="en-GB" dirty="0"/>
              <a:t>- Students did not want to do a presentation this was putting them off from engaging. We changed it to a group reflection. </a:t>
            </a:r>
          </a:p>
          <a:p>
            <a:endParaRPr lang="en-GB" dirty="0"/>
          </a:p>
          <a:p>
            <a:r>
              <a:rPr lang="en-GB" dirty="0">
                <a:latin typeface="Calibri" panose="020F0502020204030204" pitchFamily="34" charset="0"/>
              </a:rPr>
              <a:t>My Reflections</a:t>
            </a:r>
          </a:p>
          <a:p>
            <a:r>
              <a:rPr lang="en-GB" dirty="0">
                <a:latin typeface="Calibri" panose="020F0502020204030204" pitchFamily="34" charset="0"/>
              </a:rPr>
              <a:t>	</a:t>
            </a:r>
            <a:r>
              <a:rPr lang="en-GB" dirty="0"/>
              <a:t>I am keen to run this again next year but I will make some changes, primarily to the start and the end. I will not offer a session on the Taster Day as it doesn’t fit in with the rest of the activities.</a:t>
            </a:r>
          </a:p>
          <a:p>
            <a:r>
              <a:rPr lang="en-GB" dirty="0"/>
              <a:t>	I will make sure Form Teachers engage with the Induction Day session so that they can support the Form Times better </a:t>
            </a:r>
          </a:p>
          <a:p>
            <a:r>
              <a:rPr lang="en-GB" dirty="0"/>
              <a:t>	- rolling tutor program</a:t>
            </a:r>
          </a:p>
          <a:p>
            <a:r>
              <a:rPr lang="en-GB" dirty="0"/>
              <a:t>	The end product needs to be reconsidered – maybe just a research map of some kind? I will be asking for teacher input into what would work better </a:t>
            </a:r>
          </a:p>
          <a:p>
            <a:r>
              <a:rPr lang="en-GB" dirty="0"/>
              <a:t>	A large number of students were very reluctant to engage in presentations although this needs to be addressed as an Oracy issue for Year 12. Assessed presentations are essential in at least 2 subjects and to support this I wanted to build oracy practice into this project.</a:t>
            </a:r>
          </a:p>
        </p:txBody>
      </p:sp>
      <p:sp>
        <p:nvSpPr>
          <p:cNvPr id="4" name="Slide Number Placeholder 3"/>
          <p:cNvSpPr>
            <a:spLocks noGrp="1"/>
          </p:cNvSpPr>
          <p:nvPr>
            <p:ph type="sldNum" sz="quarter" idx="5"/>
          </p:nvPr>
        </p:nvSpPr>
        <p:spPr/>
        <p:txBody>
          <a:bodyPr/>
          <a:lstStyle/>
          <a:p>
            <a:fld id="{534439C6-8C8B-46C5-9C0E-1C845E3F7FDE}" type="slidenum">
              <a:rPr lang="en-GB" smtClean="0"/>
              <a:t>14</a:t>
            </a:fld>
            <a:endParaRPr lang="en-GB"/>
          </a:p>
        </p:txBody>
      </p:sp>
    </p:spTree>
    <p:extLst>
      <p:ext uri="{BB962C8B-B14F-4D97-AF65-F5344CB8AC3E}">
        <p14:creationId xmlns:p14="http://schemas.microsoft.com/office/powerpoint/2010/main" val="15651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802313" cy="3265487"/>
          </a:xfrm>
        </p:spPr>
      </p:sp>
      <p:sp>
        <p:nvSpPr>
          <p:cNvPr id="3" name="Notes Placeholder 2"/>
          <p:cNvSpPr>
            <a:spLocks noGrp="1"/>
          </p:cNvSpPr>
          <p:nvPr>
            <p:ph type="body" idx="1"/>
          </p:nvPr>
        </p:nvSpPr>
        <p:spPr/>
        <p:txBody>
          <a:bodyPr/>
          <a:lstStyle/>
          <a:p>
            <a:endParaRPr lang="en-GB" sz="1900" dirty="0">
              <a:latin typeface="Calibri" panose="020F0502020204030204" pitchFamily="34" charset="0"/>
            </a:endParaRPr>
          </a:p>
          <a:p>
            <a:r>
              <a:rPr lang="en-GB" sz="1900" dirty="0">
                <a:latin typeface="Calibri" panose="020F0502020204030204" pitchFamily="34" charset="0"/>
              </a:rPr>
              <a:t>I am always learning and reconstructing my understanding. </a:t>
            </a:r>
          </a:p>
          <a:p>
            <a:endParaRPr lang="en-GB" sz="1900" dirty="0">
              <a:latin typeface="Calibri" panose="020F0502020204030204" pitchFamily="34" charset="0"/>
            </a:endParaRPr>
          </a:p>
          <a:p>
            <a:r>
              <a:rPr lang="en-GB" sz="1900" dirty="0">
                <a:latin typeface="Calibri" panose="020F0502020204030204" pitchFamily="34" charset="0"/>
              </a:rPr>
              <a:t>As I mentioned the Year 7 project has been substantially tweaked every year.</a:t>
            </a:r>
          </a:p>
          <a:p>
            <a:endParaRPr lang="en-GB" sz="1900" dirty="0">
              <a:latin typeface="Calibri" panose="020F0502020204030204" pitchFamily="34" charset="0"/>
            </a:endParaRPr>
          </a:p>
          <a:p>
            <a:r>
              <a:rPr lang="en-GB" sz="1900" dirty="0">
                <a:latin typeface="Calibri" panose="020F0502020204030204" pitchFamily="34" charset="0"/>
              </a:rPr>
              <a:t>I do think that the Year 12 project will need less change and hopefully will run again next year in a similar format. </a:t>
            </a:r>
          </a:p>
        </p:txBody>
      </p:sp>
      <p:sp>
        <p:nvSpPr>
          <p:cNvPr id="4" name="Slide Number Placeholder 3"/>
          <p:cNvSpPr>
            <a:spLocks noGrp="1"/>
          </p:cNvSpPr>
          <p:nvPr>
            <p:ph type="sldNum" sz="quarter" idx="5"/>
          </p:nvPr>
        </p:nvSpPr>
        <p:spPr/>
        <p:txBody>
          <a:bodyPr/>
          <a:lstStyle/>
          <a:p>
            <a:fld id="{534439C6-8C8B-46C5-9C0E-1C845E3F7FDE}" type="slidenum">
              <a:rPr lang="en-GB" smtClean="0"/>
              <a:t>15</a:t>
            </a:fld>
            <a:endParaRPr lang="en-GB"/>
          </a:p>
        </p:txBody>
      </p:sp>
    </p:spTree>
    <p:extLst>
      <p:ext uri="{BB962C8B-B14F-4D97-AF65-F5344CB8AC3E}">
        <p14:creationId xmlns:p14="http://schemas.microsoft.com/office/powerpoint/2010/main" val="71099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654192"/>
            <a:ext cx="5510530" cy="4531627"/>
          </a:xfrm>
        </p:spPr>
        <p:txBody>
          <a:bodyPr/>
          <a:lstStyle/>
          <a:p>
            <a:r>
              <a:rPr lang="en-GB" sz="1600" dirty="0"/>
              <a:t>How am I going to take this journey forward</a:t>
            </a:r>
          </a:p>
          <a:p>
            <a:endParaRPr lang="en-GB" sz="1600" dirty="0"/>
          </a:p>
          <a:p>
            <a:r>
              <a:rPr lang="en-GB" sz="1600" dirty="0"/>
              <a:t>Our school is teaching through inquiry but I remain peripheral to the thinking sadly</a:t>
            </a:r>
          </a:p>
          <a:p>
            <a:endParaRPr lang="en-GB" sz="1600" dirty="0"/>
          </a:p>
          <a:p>
            <a:r>
              <a:rPr lang="en-GB" sz="1600" dirty="0"/>
              <a:t>This is viewed as a teaching project and despite having shared FOSIL widely it was not part of the thinking and teaching in September’s INSET where the focus was inquiry.</a:t>
            </a:r>
          </a:p>
          <a:p>
            <a:r>
              <a:rPr lang="en-GB" sz="1600" dirty="0"/>
              <a:t>	</a:t>
            </a:r>
          </a:p>
          <a:p>
            <a:r>
              <a:rPr lang="en-GB" sz="1600" dirty="0"/>
              <a:t>The school seems to be working using cycles that are similar but different for each department – Left IB PYP cycle of inquiry, Right Design cycle  </a:t>
            </a:r>
          </a:p>
          <a:p>
            <a:endParaRPr lang="en-GB" sz="1600" dirty="0"/>
          </a:p>
          <a:p>
            <a:r>
              <a:rPr lang="en-GB" sz="1600" dirty="0"/>
              <a:t>In conversation with our Assistant Head (responsible for Teaching and Learning) it became apparent that the use of FOSILs unifying terminology would be beneficial but that this is not small mountain to climb. I now need to try and introduce this one department or IB group at a time, a layer on top of what they are already doing.</a:t>
            </a:r>
          </a:p>
          <a:p>
            <a:endParaRPr lang="en-GB" sz="1600" dirty="0"/>
          </a:p>
        </p:txBody>
      </p:sp>
      <p:sp>
        <p:nvSpPr>
          <p:cNvPr id="4" name="Slide Number Placeholder 3"/>
          <p:cNvSpPr>
            <a:spLocks noGrp="1"/>
          </p:cNvSpPr>
          <p:nvPr>
            <p:ph type="sldNum" sz="quarter" idx="5"/>
          </p:nvPr>
        </p:nvSpPr>
        <p:spPr/>
        <p:txBody>
          <a:bodyPr/>
          <a:lstStyle/>
          <a:p>
            <a:fld id="{534439C6-8C8B-46C5-9C0E-1C845E3F7FDE}" type="slidenum">
              <a:rPr lang="en-GB" smtClean="0"/>
              <a:t>16</a:t>
            </a:fld>
            <a:endParaRPr lang="en-GB"/>
          </a:p>
        </p:txBody>
      </p:sp>
    </p:spTree>
    <p:extLst>
      <p:ext uri="{BB962C8B-B14F-4D97-AF65-F5344CB8AC3E}">
        <p14:creationId xmlns:p14="http://schemas.microsoft.com/office/powerpoint/2010/main" val="185054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802313" cy="3265487"/>
          </a:xfrm>
        </p:spPr>
      </p:sp>
      <p:sp>
        <p:nvSpPr>
          <p:cNvPr id="3" name="Notes Placeholder 2"/>
          <p:cNvSpPr>
            <a:spLocks noGrp="1"/>
          </p:cNvSpPr>
          <p:nvPr>
            <p:ph type="body" idx="1"/>
          </p:nvPr>
        </p:nvSpPr>
        <p:spPr/>
        <p:txBody>
          <a:bodyPr/>
          <a:lstStyle/>
          <a:p>
            <a:r>
              <a:rPr lang="en-GB" sz="1900" b="1" dirty="0">
                <a:latin typeface="Calibri" panose="020F0502020204030204" pitchFamily="34" charset="0"/>
              </a:rPr>
              <a:t>Wrap-Up and Q</a:t>
            </a:r>
            <a:r>
              <a:rPr lang="en-GB" sz="1900" b="1">
                <a:latin typeface="Calibri" panose="020F0502020204030204" pitchFamily="34" charset="0"/>
              </a:rPr>
              <a:t>&amp;A</a:t>
            </a:r>
            <a:endParaRPr lang="en-GB" sz="1900" dirty="0">
              <a:latin typeface="Calibri" panose="020F0502020204030204" pitchFamily="34" charset="0"/>
            </a:endParaRPr>
          </a:p>
          <a:p>
            <a:endParaRPr lang="en-GB" sz="1900" dirty="0">
              <a:latin typeface="Calibri" panose="020F0502020204030204" pitchFamily="34" charset="0"/>
            </a:endParaRPr>
          </a:p>
          <a:p>
            <a:pPr defTabSz="946221">
              <a:defRPr/>
            </a:pPr>
            <a:r>
              <a:rPr lang="en-GB" sz="1900" dirty="0"/>
              <a:t>I will continue to work away at TGS to teach the ATLs and embed them into the FOSIL Cycle, sharing that with colleagues and students </a:t>
            </a:r>
          </a:p>
          <a:p>
            <a:pPr defTabSz="946221">
              <a:defRPr/>
            </a:pPr>
            <a:endParaRPr lang="en-GB" sz="1900" dirty="0"/>
          </a:p>
          <a:p>
            <a:pPr defTabSz="946221">
              <a:defRPr/>
            </a:pPr>
            <a:r>
              <a:rPr lang="en-GB" sz="1900" dirty="0"/>
              <a:t>BUT </a:t>
            </a:r>
          </a:p>
          <a:p>
            <a:pPr defTabSz="946221">
              <a:defRPr/>
            </a:pPr>
            <a:endParaRPr lang="en-GB" sz="1900" dirty="0"/>
          </a:p>
          <a:p>
            <a:pPr defTabSz="946221">
              <a:defRPr/>
            </a:pPr>
            <a:r>
              <a:rPr lang="en-GB" sz="1900" dirty="0"/>
              <a:t>If Inquiry using FOSIL is going to become the norm, sadly Librarians are not the ones in the driving seat. I believe we need to take our advocacy to the IB and to UK policy makers</a:t>
            </a:r>
          </a:p>
          <a:p>
            <a:endParaRPr lang="en-GB" sz="1900" dirty="0">
              <a:latin typeface="Calibri" panose="020F0502020204030204" pitchFamily="34" charset="0"/>
            </a:endParaRPr>
          </a:p>
          <a:p>
            <a:r>
              <a:rPr lang="en-GB" sz="1900" dirty="0">
                <a:latin typeface="Calibri" panose="020F0502020204030204" pitchFamily="34" charset="0"/>
              </a:rPr>
              <a:t>Questions?</a:t>
            </a:r>
          </a:p>
          <a:p>
            <a:endParaRPr lang="en-GB" dirty="0"/>
          </a:p>
        </p:txBody>
      </p:sp>
      <p:sp>
        <p:nvSpPr>
          <p:cNvPr id="4" name="Slide Number Placeholder 3"/>
          <p:cNvSpPr>
            <a:spLocks noGrp="1"/>
          </p:cNvSpPr>
          <p:nvPr>
            <p:ph type="sldNum" sz="quarter" idx="5"/>
          </p:nvPr>
        </p:nvSpPr>
        <p:spPr/>
        <p:txBody>
          <a:bodyPr/>
          <a:lstStyle/>
          <a:p>
            <a:fld id="{534439C6-8C8B-46C5-9C0E-1C845E3F7FDE}" type="slidenum">
              <a:rPr lang="en-GB" smtClean="0"/>
              <a:t>17</a:t>
            </a:fld>
            <a:endParaRPr lang="en-GB"/>
          </a:p>
        </p:txBody>
      </p:sp>
    </p:spTree>
    <p:extLst>
      <p:ext uri="{BB962C8B-B14F-4D97-AF65-F5344CB8AC3E}">
        <p14:creationId xmlns:p14="http://schemas.microsoft.com/office/powerpoint/2010/main" val="57886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802313" cy="32654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39C6-8C8B-46C5-9C0E-1C845E3F7FDE}" type="slidenum">
              <a:rPr lang="en-GB" smtClean="0"/>
              <a:t>18</a:t>
            </a:fld>
            <a:endParaRPr lang="en-GB"/>
          </a:p>
        </p:txBody>
      </p:sp>
    </p:spTree>
    <p:extLst>
      <p:ext uri="{BB962C8B-B14F-4D97-AF65-F5344CB8AC3E}">
        <p14:creationId xmlns:p14="http://schemas.microsoft.com/office/powerpoint/2010/main" val="189141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714375"/>
            <a:ext cx="4424363" cy="2489200"/>
          </a:xfrm>
        </p:spPr>
      </p:sp>
      <p:sp>
        <p:nvSpPr>
          <p:cNvPr id="3" name="Notes Placeholder 2"/>
          <p:cNvSpPr>
            <a:spLocks noGrp="1"/>
          </p:cNvSpPr>
          <p:nvPr>
            <p:ph type="body" idx="1"/>
          </p:nvPr>
        </p:nvSpPr>
        <p:spPr>
          <a:xfrm>
            <a:off x="688816" y="3553180"/>
            <a:ext cx="5510530" cy="5632640"/>
          </a:xfrm>
        </p:spPr>
        <p:txBody>
          <a:bodyPr/>
          <a:lstStyle/>
          <a:p>
            <a:r>
              <a:rPr lang="en-GB" sz="1400" dirty="0">
                <a:latin typeface="Calibri" panose="020F0502020204030204" pitchFamily="34" charset="0"/>
              </a:rPr>
              <a:t>The fist question to ask was ‘Why I think inquiry is essential in education’</a:t>
            </a:r>
          </a:p>
          <a:p>
            <a:endParaRPr lang="en-GB" sz="1400" dirty="0">
              <a:latin typeface="Calibri" panose="020F0502020204030204" pitchFamily="34" charset="0"/>
            </a:endParaRPr>
          </a:p>
          <a:p>
            <a:pPr marL="473111" lvl="1"/>
            <a:r>
              <a:rPr lang="en-GB" sz="1400" dirty="0">
                <a:latin typeface="Calibri" panose="020F0502020204030204" pitchFamily="34" charset="0"/>
              </a:rPr>
              <a:t>What I </a:t>
            </a:r>
            <a:r>
              <a:rPr lang="en-GB" sz="1400" b="1" dirty="0">
                <a:latin typeface="Calibri" panose="020F0502020204030204" pitchFamily="34" charset="0"/>
              </a:rPr>
              <a:t>already know</a:t>
            </a:r>
          </a:p>
          <a:p>
            <a:pPr marL="473111" lvl="1"/>
            <a:r>
              <a:rPr lang="en-GB" sz="1400" dirty="0">
                <a:latin typeface="Calibri" panose="020F0502020204030204" pitchFamily="34" charset="0"/>
              </a:rPr>
              <a:t>When I began my role at TGS I knew about Libraries – </a:t>
            </a:r>
          </a:p>
          <a:p>
            <a:pPr marL="946221" lvl="2"/>
            <a:r>
              <a:rPr lang="en-GB" sz="1400" dirty="0">
                <a:latin typeface="Calibri" panose="020F0502020204030204" pitchFamily="34" charset="0"/>
              </a:rPr>
              <a:t>B&amp;H public Libraries </a:t>
            </a:r>
          </a:p>
          <a:p>
            <a:pPr marL="946221" lvl="2"/>
            <a:r>
              <a:rPr lang="en-GB" sz="1400" dirty="0">
                <a:latin typeface="Calibri" panose="020F0502020204030204" pitchFamily="34" charset="0"/>
              </a:rPr>
              <a:t>Oxford</a:t>
            </a:r>
          </a:p>
          <a:p>
            <a:pPr marL="946221" lvl="2"/>
            <a:r>
              <a:rPr lang="en-GB" sz="1400" dirty="0">
                <a:latin typeface="Calibri" panose="020F0502020204030204" pitchFamily="34" charset="0"/>
              </a:rPr>
              <a:t>Law firms</a:t>
            </a:r>
          </a:p>
          <a:p>
            <a:pPr marL="473111" lvl="1"/>
            <a:endParaRPr lang="en-GB" sz="1400" dirty="0">
              <a:latin typeface="Calibri" panose="020F0502020204030204" pitchFamily="34" charset="0"/>
            </a:endParaRPr>
          </a:p>
          <a:p>
            <a:pPr marL="473111" lvl="1"/>
            <a:r>
              <a:rPr lang="en-GB" sz="1400" dirty="0">
                <a:latin typeface="Calibri" panose="020F0502020204030204" pitchFamily="34" charset="0"/>
              </a:rPr>
              <a:t>I had educational experience </a:t>
            </a:r>
          </a:p>
          <a:p>
            <a:pPr marL="473111" lvl="1"/>
            <a:r>
              <a:rPr lang="en-GB" sz="1400" dirty="0">
                <a:latin typeface="Calibri" panose="020F0502020204030204" pitchFamily="34" charset="0"/>
              </a:rPr>
              <a:t>BA, PGDip, </a:t>
            </a:r>
            <a:r>
              <a:rPr lang="en-GB" sz="1400" dirty="0" err="1">
                <a:latin typeface="Calibri" panose="020F0502020204030204" pitchFamily="34" charset="0"/>
              </a:rPr>
              <a:t>Sconul</a:t>
            </a:r>
            <a:r>
              <a:rPr lang="en-GB" sz="1400" dirty="0">
                <a:latin typeface="Calibri" panose="020F0502020204030204" pitchFamily="34" charset="0"/>
              </a:rPr>
              <a:t> Traineeship, MSc (Information Science)</a:t>
            </a:r>
          </a:p>
          <a:p>
            <a:pPr marL="473111" lvl="1"/>
            <a:r>
              <a:rPr lang="en-GB" sz="1400" dirty="0">
                <a:latin typeface="Calibri" panose="020F0502020204030204" pitchFamily="34" charset="0"/>
              </a:rPr>
              <a:t>I had a lot of experience of education from the learning point of view</a:t>
            </a:r>
          </a:p>
          <a:p>
            <a:pPr marL="473111" lvl="1"/>
            <a:endParaRPr lang="en-GB" sz="1400" dirty="0">
              <a:latin typeface="Calibri" panose="020F0502020204030204" pitchFamily="34" charset="0"/>
            </a:endParaRPr>
          </a:p>
          <a:p>
            <a:pPr marL="473111" lvl="1"/>
            <a:r>
              <a:rPr lang="en-GB" sz="1400" dirty="0">
                <a:latin typeface="Calibri" panose="020F0502020204030204" pitchFamily="34" charset="0"/>
              </a:rPr>
              <a:t>I had 2 children in the UK education system which gave me more recent experience of the UK school system</a:t>
            </a:r>
          </a:p>
          <a:p>
            <a:pPr marL="473111" lvl="1"/>
            <a:r>
              <a:rPr lang="en-GB" sz="1400" dirty="0">
                <a:latin typeface="Calibri" panose="020F0502020204030204" pitchFamily="34" charset="0"/>
              </a:rPr>
              <a:t> </a:t>
            </a:r>
          </a:p>
          <a:p>
            <a:pPr marL="473111" lvl="1"/>
            <a:r>
              <a:rPr lang="en-GB" sz="1400" dirty="0">
                <a:latin typeface="Calibri" panose="020F0502020204030204" pitchFamily="34" charset="0"/>
              </a:rPr>
              <a:t>What I </a:t>
            </a:r>
            <a:r>
              <a:rPr lang="en-GB" sz="1400" b="1" dirty="0">
                <a:latin typeface="Calibri" panose="020F0502020204030204" pitchFamily="34" charset="0"/>
              </a:rPr>
              <a:t>didn’t know yet / am still learning</a:t>
            </a:r>
          </a:p>
          <a:p>
            <a:pPr marL="946221" lvl="2"/>
            <a:r>
              <a:rPr lang="en-GB" sz="1400" dirty="0">
                <a:latin typeface="Calibri" panose="020F0502020204030204" pitchFamily="34" charset="0"/>
              </a:rPr>
              <a:t>Much about being a school librarian</a:t>
            </a:r>
          </a:p>
          <a:p>
            <a:pPr marL="946221" lvl="2"/>
            <a:r>
              <a:rPr lang="en-GB" sz="1400" dirty="0">
                <a:latin typeface="Calibri" panose="020F0502020204030204" pitchFamily="34" charset="0"/>
              </a:rPr>
              <a:t>The IB requirements for school libraries</a:t>
            </a:r>
          </a:p>
          <a:p>
            <a:pPr marL="946221" lvl="2"/>
            <a:r>
              <a:rPr lang="en-GB" sz="1400" dirty="0">
                <a:latin typeface="Calibri" panose="020F0502020204030204" pitchFamily="34" charset="0"/>
              </a:rPr>
              <a:t>The IFLA school library guidelines</a:t>
            </a:r>
          </a:p>
          <a:p>
            <a:pPr marL="946221" lvl="2"/>
            <a:r>
              <a:rPr lang="en-GB" sz="1400" dirty="0">
                <a:latin typeface="Calibri" panose="020F0502020204030204" pitchFamily="34" charset="0"/>
              </a:rPr>
              <a:t>Anything about pedagogy</a:t>
            </a:r>
          </a:p>
          <a:p>
            <a:pPr marL="473111" lvl="1"/>
            <a:endParaRPr lang="en-GB" sz="1400" dirty="0">
              <a:latin typeface="Calibri" panose="020F0502020204030204" pitchFamily="34" charset="0"/>
            </a:endParaRPr>
          </a:p>
          <a:p>
            <a:pPr marL="473111" lvl="1"/>
            <a:r>
              <a:rPr lang="en-GB" sz="1400" dirty="0">
                <a:latin typeface="Calibri" panose="020F0502020204030204" pitchFamily="34" charset="0"/>
              </a:rPr>
              <a:t>The combination of this experience led me to Wonder how I was going to convert what I already know into a new setting and fulfil my IB obligations as mine is an IB school.</a:t>
            </a:r>
          </a:p>
          <a:p>
            <a:endParaRPr lang="en-GB" sz="14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34439C6-8C8B-46C5-9C0E-1C845E3F7FDE}" type="slidenum">
              <a:rPr lang="en-GB" smtClean="0"/>
              <a:t>2</a:t>
            </a:fld>
            <a:endParaRPr lang="en-GB"/>
          </a:p>
        </p:txBody>
      </p:sp>
    </p:spTree>
    <p:extLst>
      <p:ext uri="{BB962C8B-B14F-4D97-AF65-F5344CB8AC3E}">
        <p14:creationId xmlns:p14="http://schemas.microsoft.com/office/powerpoint/2010/main" val="188530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242888"/>
            <a:ext cx="2074863" cy="1166812"/>
          </a:xfrm>
        </p:spPr>
      </p:sp>
      <p:sp>
        <p:nvSpPr>
          <p:cNvPr id="3" name="Notes Placeholder 2"/>
          <p:cNvSpPr>
            <a:spLocks noGrp="1"/>
          </p:cNvSpPr>
          <p:nvPr>
            <p:ph type="body" idx="1"/>
          </p:nvPr>
        </p:nvSpPr>
        <p:spPr>
          <a:xfrm>
            <a:off x="429208" y="1550606"/>
            <a:ext cx="6027576" cy="7635214"/>
          </a:xfrm>
        </p:spPr>
        <p:txBody>
          <a:bodyPr/>
          <a:lstStyle/>
          <a:p>
            <a:r>
              <a:rPr lang="en-GB" sz="1100" dirty="0">
                <a:latin typeface="Calibri" panose="020F0502020204030204" pitchFamily="34" charset="0"/>
              </a:rPr>
              <a:t>These are the questions that I </a:t>
            </a:r>
            <a:r>
              <a:rPr lang="en-GB" sz="1100" b="1" dirty="0">
                <a:latin typeface="Calibri" panose="020F0502020204030204" pitchFamily="34" charset="0"/>
              </a:rPr>
              <a:t>Wonder</a:t>
            </a:r>
            <a:r>
              <a:rPr lang="en-GB" sz="1100" dirty="0">
                <a:latin typeface="Calibri" panose="020F0502020204030204" pitchFamily="34" charset="0"/>
              </a:rPr>
              <a:t> about- some I feel I have answered and some remain live.</a:t>
            </a:r>
          </a:p>
          <a:p>
            <a:endParaRPr lang="en-GB" sz="1100" i="1" dirty="0">
              <a:latin typeface="Calibri" panose="020F0502020204030204" pitchFamily="34" charset="0"/>
            </a:endParaRPr>
          </a:p>
          <a:p>
            <a:pPr marL="473111" lvl="1" defTabSz="946221">
              <a:defRPr/>
            </a:pPr>
            <a:r>
              <a:rPr lang="en-GB" sz="1100" b="1" dirty="0">
                <a:latin typeface="Calibri" panose="020F0502020204030204" pitchFamily="34" charset="0"/>
              </a:rPr>
              <a:t>What do I need to understand in order to get started at least? </a:t>
            </a:r>
          </a:p>
          <a:p>
            <a:pPr marL="473111" lvl="1" defTabSz="946221">
              <a:defRPr/>
            </a:pPr>
            <a:r>
              <a:rPr lang="en-GB" sz="1100" dirty="0">
                <a:latin typeface="Calibri" panose="020F0502020204030204" pitchFamily="34" charset="0"/>
              </a:rPr>
              <a:t>	Because we are an IB school a good place to start is with their requirements 	for both programs (MYP 7-9 &amp; DP 12&amp;13)</a:t>
            </a:r>
          </a:p>
          <a:p>
            <a:pPr marL="473111" lvl="1" defTabSz="946221">
              <a:defRPr/>
            </a:pPr>
            <a:r>
              <a:rPr lang="en-GB" sz="1100" dirty="0">
                <a:latin typeface="Calibri" panose="020F0502020204030204" pitchFamily="34" charset="0"/>
              </a:rPr>
              <a:t>	The school’s curriculum UK based curriculum (GCSE)</a:t>
            </a:r>
          </a:p>
          <a:p>
            <a:pPr marL="473111" lvl="1" defTabSz="946221">
              <a:defRPr/>
            </a:pPr>
            <a:r>
              <a:rPr lang="en-GB" sz="1100" dirty="0">
                <a:latin typeface="Calibri" panose="020F0502020204030204" pitchFamily="34" charset="0"/>
              </a:rPr>
              <a:t>	What other requirements the school places on the Library and the Librarian</a:t>
            </a:r>
          </a:p>
          <a:p>
            <a:pPr marL="473111" lvl="1" defTabSz="946221">
              <a:defRPr/>
            </a:pPr>
            <a:r>
              <a:rPr lang="en-GB" sz="1100" dirty="0">
                <a:latin typeface="Calibri" panose="020F0502020204030204" pitchFamily="34" charset="0"/>
              </a:rPr>
              <a:t>	The FOSIL Framework</a:t>
            </a:r>
          </a:p>
          <a:p>
            <a:pPr marL="473111" lvl="1" defTabSz="946221">
              <a:defRPr/>
            </a:pPr>
            <a:r>
              <a:rPr lang="en-GB" sz="1100" dirty="0">
                <a:latin typeface="Calibri" panose="020F0502020204030204" pitchFamily="34" charset="0"/>
              </a:rPr>
              <a:t>	The resources available on the FOSIL website</a:t>
            </a:r>
          </a:p>
          <a:p>
            <a:pPr marL="473111" lvl="1" defTabSz="946221">
              <a:defRPr/>
            </a:pPr>
            <a:r>
              <a:rPr lang="en-GB" sz="1100" dirty="0">
                <a:latin typeface="Calibri" panose="020F0502020204030204" pitchFamily="34" charset="0"/>
              </a:rPr>
              <a:t>	Which are the teachers most open to engagement with the Library and me as 	the Librarian.</a:t>
            </a:r>
          </a:p>
          <a:p>
            <a:pPr marL="473111" lvl="1"/>
            <a:endParaRPr lang="en-GB" sz="1100" dirty="0">
              <a:latin typeface="Calibri" panose="020F0502020204030204" pitchFamily="34" charset="0"/>
            </a:endParaRPr>
          </a:p>
          <a:p>
            <a:pPr marL="473111" lvl="1"/>
            <a:r>
              <a:rPr lang="en-GB" sz="1100" b="1" dirty="0">
                <a:latin typeface="Calibri" panose="020F0502020204030204" pitchFamily="34" charset="0"/>
              </a:rPr>
              <a:t>Then I wanted to understand how using FOSIL is better than just teaching library skills?</a:t>
            </a:r>
          </a:p>
          <a:p>
            <a:pPr marL="473111" lvl="1"/>
            <a:r>
              <a:rPr lang="en-GB" sz="1100" b="1" dirty="0">
                <a:latin typeface="Calibri" panose="020F0502020204030204" pitchFamily="34" charset="0"/>
              </a:rPr>
              <a:t>	</a:t>
            </a:r>
            <a:r>
              <a:rPr lang="en-GB" sz="1100" dirty="0">
                <a:latin typeface="Calibri" panose="020F0502020204030204" pitchFamily="34" charset="0"/>
              </a:rPr>
              <a:t>I have grappled with his question a lot – I feel intuitively that it is but I 	sometimes feel that its an ideal that I am not achieving.</a:t>
            </a:r>
          </a:p>
          <a:p>
            <a:pPr marL="473111" lvl="1"/>
            <a:r>
              <a:rPr lang="en-GB" sz="1100" dirty="0">
                <a:latin typeface="Calibri" panose="020F0502020204030204" pitchFamily="34" charset="0"/>
              </a:rPr>
              <a:t>	I understand that FOSIL is a complete set of skills and the relationships mapped 	between them which allows students to understand the research process and 	the place of the skills within it leading them to be better, more independent 	researchers.</a:t>
            </a:r>
          </a:p>
          <a:p>
            <a:pPr marL="473111" lvl="1"/>
            <a:r>
              <a:rPr lang="en-GB" sz="1100" dirty="0">
                <a:latin typeface="Calibri" panose="020F0502020204030204" pitchFamily="34" charset="0"/>
              </a:rPr>
              <a:t>	FOSIL requires the integration of skills into content and moves away from 	‘library lessons’ thereby giving a context for the skills</a:t>
            </a:r>
          </a:p>
          <a:p>
            <a:pPr marL="473111" lvl="1"/>
            <a:endParaRPr lang="en-GB" sz="1100" dirty="0">
              <a:latin typeface="Calibri" panose="020F0502020204030204" pitchFamily="34" charset="0"/>
            </a:endParaRPr>
          </a:p>
          <a:p>
            <a:pPr marL="473111" lvl="1"/>
            <a:r>
              <a:rPr lang="en-GB" sz="1100" b="1" dirty="0">
                <a:latin typeface="Calibri" panose="020F0502020204030204" pitchFamily="34" charset="0"/>
              </a:rPr>
              <a:t>What would I like FOSIL look like in my school? </a:t>
            </a:r>
          </a:p>
          <a:p>
            <a:pPr marL="473111" lvl="1"/>
            <a:r>
              <a:rPr lang="en-GB" sz="1100" dirty="0">
                <a:latin typeface="Calibri" panose="020F0502020204030204" pitchFamily="34" charset="0"/>
              </a:rPr>
              <a:t>	I'd like all staff to be using the terminology as they use the IB terminology so 	that when teaching through inquiry, as they do, they are using this framework 	and are therefore being consistent in their approach and knowing clearly where 	the associated skills should be taught.</a:t>
            </a:r>
          </a:p>
          <a:p>
            <a:pPr marL="473111" lvl="1"/>
            <a:endParaRPr lang="en-GB" sz="1100" dirty="0">
              <a:latin typeface="Calibri" panose="020F0502020204030204" pitchFamily="34" charset="0"/>
            </a:endParaRPr>
          </a:p>
          <a:p>
            <a:pPr marL="473111" lvl="1"/>
            <a:r>
              <a:rPr lang="en-GB" sz="1100" b="1" dirty="0">
                <a:latin typeface="Calibri" panose="020F0502020204030204" pitchFamily="34" charset="0"/>
              </a:rPr>
              <a:t>When does what we do start begin FOSIL and stop being standalone skills?</a:t>
            </a:r>
          </a:p>
          <a:p>
            <a:pPr marL="473111" lvl="1"/>
            <a:r>
              <a:rPr lang="en-GB" sz="1100" dirty="0">
                <a:latin typeface="Calibri" panose="020F0502020204030204" pitchFamily="34" charset="0"/>
              </a:rPr>
              <a:t>	When we teach the place of the skill in a larger inquiry process even if we are 	only teaching one skill – referencing for example. (I will think about this again 	when I demonstrate the Year 7 referencing material)</a:t>
            </a:r>
          </a:p>
          <a:p>
            <a:pPr marL="473111" lvl="1"/>
            <a:endParaRPr lang="en-GB" sz="1100" dirty="0">
              <a:latin typeface="Calibri" panose="020F0502020204030204" pitchFamily="34" charset="0"/>
            </a:endParaRPr>
          </a:p>
          <a:p>
            <a:pPr marL="473111" lvl="1"/>
            <a:r>
              <a:rPr lang="en-GB" sz="1100" b="1" dirty="0">
                <a:latin typeface="Calibri" panose="020F0502020204030204" pitchFamily="34" charset="0"/>
              </a:rPr>
              <a:t>How can I engage my school?</a:t>
            </a:r>
          </a:p>
          <a:p>
            <a:pPr marL="473111" lvl="1"/>
            <a:r>
              <a:rPr lang="en-GB" sz="1100" dirty="0">
                <a:latin typeface="Calibri" panose="020F0502020204030204" pitchFamily="34" charset="0"/>
              </a:rPr>
              <a:t>	Through conversation, if you ever have a chance to see what is happening in the 	classroom or see unit plans and can see an opportunity then take an idea back to that 	teacher or department and see if they are interested in collaborating. </a:t>
            </a:r>
          </a:p>
          <a:p>
            <a:pPr marL="473111" lvl="1"/>
            <a:r>
              <a:rPr lang="en-GB" sz="1100" dirty="0">
                <a:latin typeface="Calibri" panose="020F0502020204030204" pitchFamily="34" charset="0"/>
              </a:rPr>
              <a:t>	I found referencing was a great starting point as no one else in the school 	wanted to teach it so I only had to find a department willing to let me add it in to their 	scheme of work (</a:t>
            </a:r>
            <a:r>
              <a:rPr lang="en-GB" sz="1100" dirty="0" err="1">
                <a:latin typeface="Calibri" panose="020F0502020204030204" pitchFamily="34" charset="0"/>
              </a:rPr>
              <a:t>Yr</a:t>
            </a:r>
            <a:r>
              <a:rPr lang="en-GB" sz="1100" dirty="0">
                <a:latin typeface="Calibri" panose="020F0502020204030204" pitchFamily="34" charset="0"/>
              </a:rPr>
              <a:t> 7 Geography)</a:t>
            </a:r>
          </a:p>
          <a:p>
            <a:pPr marL="473111" lvl="1"/>
            <a:endParaRPr lang="en-GB" sz="1100" dirty="0">
              <a:latin typeface="Calibri" panose="020F0502020204030204" pitchFamily="34" charset="0"/>
            </a:endParaRPr>
          </a:p>
          <a:p>
            <a:pPr marL="473111" lvl="1"/>
            <a:r>
              <a:rPr lang="en-GB" sz="1100" b="1" dirty="0">
                <a:latin typeface="Calibri" panose="020F0502020204030204" pitchFamily="34" charset="0"/>
              </a:rPr>
              <a:t>What are the obstacles?</a:t>
            </a:r>
          </a:p>
          <a:p>
            <a:pPr marL="473111" lvl="1"/>
            <a:r>
              <a:rPr lang="en-GB" sz="1100" dirty="0">
                <a:latin typeface="Calibri" panose="020F0502020204030204" pitchFamily="34" charset="0"/>
              </a:rPr>
              <a:t>	Time</a:t>
            </a:r>
          </a:p>
          <a:p>
            <a:pPr marL="473111" lvl="1"/>
            <a:r>
              <a:rPr lang="en-GB" sz="1100" dirty="0">
                <a:latin typeface="Calibri" panose="020F0502020204030204" pitchFamily="34" charset="0"/>
              </a:rPr>
              <a:t>	Teacher engagement and planning time</a:t>
            </a:r>
          </a:p>
          <a:p>
            <a:pPr marL="473111" lvl="1"/>
            <a:r>
              <a:rPr lang="en-GB" sz="1100" dirty="0">
                <a:latin typeface="Calibri" panose="020F0502020204030204" pitchFamily="34" charset="0"/>
              </a:rPr>
              <a:t>	I am not a teacher – I would be happier if I had a teaching qualification</a:t>
            </a:r>
          </a:p>
          <a:p>
            <a:endParaRPr lang="en-GB" dirty="0"/>
          </a:p>
        </p:txBody>
      </p:sp>
      <p:sp>
        <p:nvSpPr>
          <p:cNvPr id="4" name="Slide Number Placeholder 3"/>
          <p:cNvSpPr>
            <a:spLocks noGrp="1"/>
          </p:cNvSpPr>
          <p:nvPr>
            <p:ph type="sldNum" sz="quarter" idx="5"/>
          </p:nvPr>
        </p:nvSpPr>
        <p:spPr/>
        <p:txBody>
          <a:bodyPr/>
          <a:lstStyle/>
          <a:p>
            <a:fld id="{534439C6-8C8B-46C5-9C0E-1C845E3F7FDE}" type="slidenum">
              <a:rPr lang="en-GB" smtClean="0"/>
              <a:t>3</a:t>
            </a:fld>
            <a:endParaRPr lang="en-GB"/>
          </a:p>
        </p:txBody>
      </p:sp>
    </p:spTree>
    <p:extLst>
      <p:ext uri="{BB962C8B-B14F-4D97-AF65-F5344CB8AC3E}">
        <p14:creationId xmlns:p14="http://schemas.microsoft.com/office/powerpoint/2010/main" val="291892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802313" cy="3265487"/>
          </a:xfrm>
        </p:spPr>
      </p:sp>
      <p:sp>
        <p:nvSpPr>
          <p:cNvPr id="3" name="Notes Placeholder 2"/>
          <p:cNvSpPr>
            <a:spLocks noGrp="1"/>
          </p:cNvSpPr>
          <p:nvPr>
            <p:ph type="body" idx="1"/>
          </p:nvPr>
        </p:nvSpPr>
        <p:spPr/>
        <p:txBody>
          <a:bodyPr/>
          <a:lstStyle/>
          <a:p>
            <a:r>
              <a:rPr lang="en-GB" sz="1400" dirty="0">
                <a:latin typeface="Calibri" panose="020F0502020204030204" pitchFamily="34" charset="0"/>
              </a:rPr>
              <a:t>Next I need to look for some answers, find the material that would support my investigation. </a:t>
            </a:r>
            <a:endParaRPr lang="en-GB" sz="2000" b="1" dirty="0">
              <a:solidFill>
                <a:srgbClr val="242424"/>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34439C6-8C8B-46C5-9C0E-1C845E3F7FDE}" type="slidenum">
              <a:rPr lang="en-GB" smtClean="0"/>
              <a:t>4</a:t>
            </a:fld>
            <a:endParaRPr lang="en-GB"/>
          </a:p>
        </p:txBody>
      </p:sp>
    </p:spTree>
    <p:extLst>
      <p:ext uri="{BB962C8B-B14F-4D97-AF65-F5344CB8AC3E}">
        <p14:creationId xmlns:p14="http://schemas.microsoft.com/office/powerpoint/2010/main" val="231636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582613"/>
            <a:ext cx="2903537" cy="1633537"/>
          </a:xfrm>
        </p:spPr>
      </p:sp>
      <p:sp>
        <p:nvSpPr>
          <p:cNvPr id="3" name="Notes Placeholder 2"/>
          <p:cNvSpPr>
            <a:spLocks noGrp="1"/>
          </p:cNvSpPr>
          <p:nvPr>
            <p:ph type="body" idx="1"/>
          </p:nvPr>
        </p:nvSpPr>
        <p:spPr>
          <a:xfrm>
            <a:off x="541338" y="2620118"/>
            <a:ext cx="5510530" cy="6565701"/>
          </a:xfrm>
        </p:spPr>
        <p:txBody>
          <a:bodyPr/>
          <a:lstStyle/>
          <a:p>
            <a:r>
              <a:rPr lang="en-GB" sz="1600" dirty="0"/>
              <a:t>Having stated, at interview, my intention to teach ‘library skills’ in the curriculum and not as standalone lessons I had to research what that might actually look like.</a:t>
            </a:r>
          </a:p>
          <a:p>
            <a:endParaRPr lang="en-GB" sz="1600" dirty="0"/>
          </a:p>
          <a:p>
            <a:r>
              <a:rPr lang="en-GB" sz="1600" dirty="0"/>
              <a:t>I started by finding out what the IB thought their Librarians should do and what IFLA thought</a:t>
            </a:r>
          </a:p>
          <a:p>
            <a:endParaRPr lang="en-GB" sz="1600" dirty="0"/>
          </a:p>
          <a:p>
            <a:r>
              <a:rPr lang="en-GB" sz="1600" dirty="0"/>
              <a:t>I came across Barbara Stripling’s work and then by association the FOSIL Group and found that my ideas about teaching skills embedded in the curriculum  were, of course, nothing new. </a:t>
            </a:r>
          </a:p>
          <a:p>
            <a:endParaRPr lang="en-GB" sz="1600" dirty="0"/>
          </a:p>
        </p:txBody>
      </p:sp>
      <p:sp>
        <p:nvSpPr>
          <p:cNvPr id="4" name="Slide Number Placeholder 3"/>
          <p:cNvSpPr>
            <a:spLocks noGrp="1"/>
          </p:cNvSpPr>
          <p:nvPr>
            <p:ph type="sldNum" sz="quarter" idx="5"/>
          </p:nvPr>
        </p:nvSpPr>
        <p:spPr/>
        <p:txBody>
          <a:bodyPr/>
          <a:lstStyle/>
          <a:p>
            <a:fld id="{534439C6-8C8B-46C5-9C0E-1C845E3F7FDE}" type="slidenum">
              <a:rPr lang="en-GB" smtClean="0"/>
              <a:t>5</a:t>
            </a:fld>
            <a:endParaRPr lang="en-GB"/>
          </a:p>
        </p:txBody>
      </p:sp>
    </p:spTree>
    <p:extLst>
      <p:ext uri="{BB962C8B-B14F-4D97-AF65-F5344CB8AC3E}">
        <p14:creationId xmlns:p14="http://schemas.microsoft.com/office/powerpoint/2010/main" val="106923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1427163"/>
            <a:ext cx="6056313" cy="3408362"/>
          </a:xfrm>
        </p:spPr>
      </p:sp>
      <p:sp>
        <p:nvSpPr>
          <p:cNvPr id="3" name="Notes Placeholder 2"/>
          <p:cNvSpPr>
            <a:spLocks noGrp="1"/>
          </p:cNvSpPr>
          <p:nvPr>
            <p:ph type="body" idx="1"/>
          </p:nvPr>
        </p:nvSpPr>
        <p:spPr>
          <a:xfrm>
            <a:off x="688816" y="6389687"/>
            <a:ext cx="5510530" cy="3807976"/>
          </a:xfrm>
        </p:spPr>
        <p:txBody>
          <a:bodyPr/>
          <a:lstStyle/>
          <a:p>
            <a:r>
              <a:rPr lang="en-GB" sz="1600" dirty="0"/>
              <a:t>Ideal Libraries- IBO document</a:t>
            </a:r>
          </a:p>
          <a:p>
            <a:pPr lvl="2"/>
            <a:r>
              <a:rPr lang="en-GB" sz="1600" dirty="0"/>
              <a:t>As this quote shows the IB clearly anticipate the Library and Librarian being central to inquiry which put me in a very strong position and is the reason I would prefer to work with IB schools. However Daryl is demonstrating that it is more than possible to carry out Inquiry Led Learning) outside the IB system.</a:t>
            </a:r>
          </a:p>
        </p:txBody>
      </p:sp>
      <p:sp>
        <p:nvSpPr>
          <p:cNvPr id="4" name="Slide Number Placeholder 3"/>
          <p:cNvSpPr>
            <a:spLocks noGrp="1"/>
          </p:cNvSpPr>
          <p:nvPr>
            <p:ph type="sldNum" sz="quarter" idx="5"/>
          </p:nvPr>
        </p:nvSpPr>
        <p:spPr/>
        <p:txBody>
          <a:bodyPr/>
          <a:lstStyle/>
          <a:p>
            <a:fld id="{534439C6-8C8B-46C5-9C0E-1C845E3F7FDE}" type="slidenum">
              <a:rPr lang="en-GB" smtClean="0"/>
              <a:t>6</a:t>
            </a:fld>
            <a:endParaRPr lang="en-GB"/>
          </a:p>
        </p:txBody>
      </p:sp>
    </p:spTree>
    <p:extLst>
      <p:ext uri="{BB962C8B-B14F-4D97-AF65-F5344CB8AC3E}">
        <p14:creationId xmlns:p14="http://schemas.microsoft.com/office/powerpoint/2010/main" val="240836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1208088"/>
            <a:ext cx="5076825" cy="2855912"/>
          </a:xfrm>
        </p:spPr>
      </p:sp>
      <p:sp>
        <p:nvSpPr>
          <p:cNvPr id="3" name="Notes Placeholder 2"/>
          <p:cNvSpPr>
            <a:spLocks noGrp="1"/>
          </p:cNvSpPr>
          <p:nvPr>
            <p:ph type="body" idx="1"/>
          </p:nvPr>
        </p:nvSpPr>
        <p:spPr/>
        <p:txBody>
          <a:bodyPr/>
          <a:lstStyle/>
          <a:p>
            <a:r>
              <a:rPr lang="en-GB" sz="1600" dirty="0"/>
              <a:t>My nest step was to understand the IB Approaches to learning. These permeate all of their Programs – student become Acquainted in PYP, skills are Acquired in MYP and Applied in DP</a:t>
            </a:r>
          </a:p>
          <a:p>
            <a:endParaRPr lang="en-GB" sz="1600" dirty="0"/>
          </a:p>
          <a:p>
            <a:r>
              <a:rPr lang="en-GB" sz="1600" dirty="0"/>
              <a:t>At MYP the IB is not a curriculum more of a pedagogy, it focuses primarily on skills, there is no specific content until DP/CP. </a:t>
            </a:r>
          </a:p>
          <a:p>
            <a:endParaRPr lang="en-GB" sz="1600" dirty="0"/>
          </a:p>
          <a:p>
            <a:r>
              <a:rPr lang="en-GB" sz="1600" dirty="0"/>
              <a:t>I have been discovering, with the support of Darryl and FOSIL, how the Inquiry skills of FOSIL map onto the ATLs and how  I should be working to bridge the gap, to group the ATLs by stage in the Inquiry process.</a:t>
            </a:r>
          </a:p>
          <a:p>
            <a:endParaRPr lang="en-GB" sz="1600" dirty="0"/>
          </a:p>
          <a:p>
            <a:r>
              <a:rPr lang="en-GB" sz="1600" dirty="0"/>
              <a:t>Images show the 3 ATLs which touch on Inquiry most often and the parts FOSIL they relate to. The colours on the far left of the images relate to the ATL group, the green, middle column shows the ATL skill itself and the column on the right shows the part or the FOSIL cycling within which they sit.</a:t>
            </a:r>
          </a:p>
          <a:p>
            <a:endParaRPr lang="en-GB" sz="1600" dirty="0"/>
          </a:p>
          <a:p>
            <a:r>
              <a:rPr lang="en-GB" sz="1600" dirty="0"/>
              <a:t>Understanding the relationship between FOSIL and ATLs is vital</a:t>
            </a:r>
          </a:p>
        </p:txBody>
      </p:sp>
      <p:sp>
        <p:nvSpPr>
          <p:cNvPr id="4" name="Slide Number Placeholder 3"/>
          <p:cNvSpPr>
            <a:spLocks noGrp="1"/>
          </p:cNvSpPr>
          <p:nvPr>
            <p:ph type="sldNum" sz="quarter" idx="5"/>
          </p:nvPr>
        </p:nvSpPr>
        <p:spPr/>
        <p:txBody>
          <a:bodyPr/>
          <a:lstStyle/>
          <a:p>
            <a:fld id="{534439C6-8C8B-46C5-9C0E-1C845E3F7FDE}" type="slidenum">
              <a:rPr lang="en-GB" smtClean="0"/>
              <a:t>7</a:t>
            </a:fld>
            <a:endParaRPr lang="en-GB"/>
          </a:p>
        </p:txBody>
      </p:sp>
    </p:spTree>
    <p:extLst>
      <p:ext uri="{BB962C8B-B14F-4D97-AF65-F5344CB8AC3E}">
        <p14:creationId xmlns:p14="http://schemas.microsoft.com/office/powerpoint/2010/main" val="387266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I also looked at the IFLA school </a:t>
            </a:r>
            <a:r>
              <a:rPr lang="en-GB" sz="2000" dirty="0" err="1"/>
              <a:t>guidliens</a:t>
            </a:r>
            <a:r>
              <a:rPr lang="en-GB" sz="2000" dirty="0"/>
              <a:t>, although I am not an IFLA member I do think these provide us all with useful material to support the case for inquiry and our involvement in it. </a:t>
            </a:r>
          </a:p>
          <a:p>
            <a:endParaRPr lang="en-GB" sz="2000" dirty="0"/>
          </a:p>
          <a:p>
            <a:r>
              <a:rPr lang="en-GB" sz="2000" dirty="0"/>
              <a:t>The more I read the more interested I became in Inquiry lead learning and the more confirmed in my view that this was at the heart of the role wanted as the TGS librarian</a:t>
            </a:r>
          </a:p>
        </p:txBody>
      </p:sp>
      <p:sp>
        <p:nvSpPr>
          <p:cNvPr id="4" name="Slide Number Placeholder 3"/>
          <p:cNvSpPr>
            <a:spLocks noGrp="1"/>
          </p:cNvSpPr>
          <p:nvPr>
            <p:ph type="sldNum" sz="quarter" idx="5"/>
          </p:nvPr>
        </p:nvSpPr>
        <p:spPr/>
        <p:txBody>
          <a:bodyPr/>
          <a:lstStyle/>
          <a:p>
            <a:fld id="{534439C6-8C8B-46C5-9C0E-1C845E3F7FDE}" type="slidenum">
              <a:rPr lang="en-GB" smtClean="0"/>
              <a:t>8</a:t>
            </a:fld>
            <a:endParaRPr lang="en-GB"/>
          </a:p>
        </p:txBody>
      </p:sp>
    </p:spTree>
    <p:extLst>
      <p:ext uri="{BB962C8B-B14F-4D97-AF65-F5344CB8AC3E}">
        <p14:creationId xmlns:p14="http://schemas.microsoft.com/office/powerpoint/2010/main" val="15594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Our school is teaching through inquiry</a:t>
            </a:r>
          </a:p>
          <a:p>
            <a:endParaRPr lang="en-GB" sz="1800" dirty="0"/>
          </a:p>
          <a:p>
            <a:r>
              <a:rPr lang="en-GB" sz="1800" dirty="0"/>
              <a:t>This is an extract from Toddle (Learning Management System) The Inquiry statement is shown in the central part of theses screen shots and the related Inquiry questions are shown on the right.</a:t>
            </a:r>
          </a:p>
          <a:p>
            <a:endParaRPr lang="en-GB" sz="1800" dirty="0"/>
          </a:p>
          <a:p>
            <a:r>
              <a:rPr lang="en-GB" sz="1800" dirty="0"/>
              <a:t>These are both Year 7 units. Over the 5 years at TGS students are taught to find their own inquiry questions. Culminating in fully open inquiry </a:t>
            </a:r>
            <a:r>
              <a:rPr lang="en-GB" sz="1800" dirty="0" err="1"/>
              <a:t>throught</a:t>
            </a:r>
            <a:r>
              <a:rPr lang="en-GB" sz="1800" dirty="0"/>
              <a:t> the compulsory Extended Essay in Year 12.</a:t>
            </a:r>
          </a:p>
          <a:p>
            <a:endParaRPr lang="en-GB" sz="1800" dirty="0"/>
          </a:p>
          <a:p>
            <a:r>
              <a:rPr lang="en-GB" sz="1800" dirty="0"/>
              <a:t>So what do I have to add?</a:t>
            </a:r>
          </a:p>
        </p:txBody>
      </p:sp>
      <p:sp>
        <p:nvSpPr>
          <p:cNvPr id="4" name="Slide Number Placeholder 3"/>
          <p:cNvSpPr>
            <a:spLocks noGrp="1"/>
          </p:cNvSpPr>
          <p:nvPr>
            <p:ph type="sldNum" sz="quarter" idx="5"/>
          </p:nvPr>
        </p:nvSpPr>
        <p:spPr/>
        <p:txBody>
          <a:bodyPr/>
          <a:lstStyle/>
          <a:p>
            <a:fld id="{534439C6-8C8B-46C5-9C0E-1C845E3F7FDE}" type="slidenum">
              <a:rPr lang="en-GB" smtClean="0"/>
              <a:t>9</a:t>
            </a:fld>
            <a:endParaRPr lang="en-GB"/>
          </a:p>
        </p:txBody>
      </p:sp>
    </p:spTree>
    <p:extLst>
      <p:ext uri="{BB962C8B-B14F-4D97-AF65-F5344CB8AC3E}">
        <p14:creationId xmlns:p14="http://schemas.microsoft.com/office/powerpoint/2010/main" val="194044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9EFA-2EC6-0887-6A7B-5879562F9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AE621C-82DA-795F-4CAE-24CFFB62F6C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6C7F3A-1843-72D3-F1B1-2E5B52DC66FA}"/>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5" name="Footer Placeholder 4">
            <a:extLst>
              <a:ext uri="{FF2B5EF4-FFF2-40B4-BE49-F238E27FC236}">
                <a16:creationId xmlns:a16="http://schemas.microsoft.com/office/drawing/2014/main" id="{FA3816AA-A134-915B-4686-13F57213C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0A0A6-AF17-8412-F48F-EB50C24DD33F}"/>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379827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253-B8D9-2FE2-0E2C-01F77454D4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431D10-62C2-B562-8958-986D2BBD2E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07E47B-D6D2-1B90-163B-D2C0AEC874EE}"/>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5" name="Footer Placeholder 4">
            <a:extLst>
              <a:ext uri="{FF2B5EF4-FFF2-40B4-BE49-F238E27FC236}">
                <a16:creationId xmlns:a16="http://schemas.microsoft.com/office/drawing/2014/main" id="{1406658E-F40E-1EAA-6383-D39C77E19D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AC50E-116D-B0B9-E1B7-730E27E9383C}"/>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8943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C0242-10D9-9306-B6AB-071DD0CEC8C5}"/>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2A899B-232D-5A6B-B85F-757EFD45F181}"/>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BA68D7-EF11-0AC2-35AE-3F783B4231BA}"/>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5" name="Footer Placeholder 4">
            <a:extLst>
              <a:ext uri="{FF2B5EF4-FFF2-40B4-BE49-F238E27FC236}">
                <a16:creationId xmlns:a16="http://schemas.microsoft.com/office/drawing/2014/main" id="{F7492654-7F91-493F-C56F-C1AFBEBFFE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899593-385D-362A-CDE7-BAED5BAEB1DA}"/>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334366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0" indent="0" algn="ctr">
              <a:buNone/>
              <a:defRPr sz="2000"/>
            </a:lvl2pPr>
            <a:lvl3pPr marL="914360" indent="0" algn="ctr">
              <a:buNone/>
              <a:defRPr sz="1800"/>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1DB7D7-699E-4107-A108-BF8E3C04C23E}"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141015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DB7D7-699E-4107-A108-BF8E3C04C23E}"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29691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0">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DB7D7-699E-4107-A108-BF8E3C04C23E}"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286009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DB7D7-699E-4107-A108-BF8E3C04C23E}"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391546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DB7D7-699E-4107-A108-BF8E3C04C23E}" type="datetimeFigureOut">
              <a:rPr lang="en-GB" smtClean="0"/>
              <a:t>10/02/2025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224344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DB7D7-699E-4107-A108-BF8E3C04C23E}" type="datetimeFigureOut">
              <a:rPr lang="en-GB" smtClean="0"/>
              <a:t>10/02/2025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3185584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DB7D7-699E-4107-A108-BF8E3C04C23E}" type="datetimeFigureOut">
              <a:rPr lang="en-GB" smtClean="0"/>
              <a:t>10/02/2025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94816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0" indent="0">
              <a:buNone/>
              <a:defRPr sz="1400"/>
            </a:lvl2pPr>
            <a:lvl3pPr marL="914360" indent="0">
              <a:buNone/>
              <a:defRPr sz="1200"/>
            </a:lvl3pPr>
            <a:lvl4pPr marL="1371540" indent="0">
              <a:buNone/>
              <a:defRPr sz="1000"/>
            </a:lvl4pPr>
            <a:lvl5pPr marL="1828720" indent="0">
              <a:buNone/>
              <a:defRPr sz="1000"/>
            </a:lvl5pPr>
            <a:lvl6pPr marL="2285900" indent="0">
              <a:buNone/>
              <a:defRPr sz="1000"/>
            </a:lvl6pPr>
            <a:lvl7pPr marL="2743080" indent="0">
              <a:buNone/>
              <a:defRPr sz="1000"/>
            </a:lvl7pPr>
            <a:lvl8pPr marL="3200260" indent="0">
              <a:buNone/>
              <a:defRPr sz="1000"/>
            </a:lvl8pPr>
            <a:lvl9pPr marL="365744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DB7D7-699E-4107-A108-BF8E3C04C23E}"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274749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E58A-7EFC-9CE4-B0BC-53E00FA31C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5CBC31-FDD9-19C8-8A07-A2341C4F1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220229-1C30-169C-8393-CA3FD4728785}"/>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5" name="Footer Placeholder 4">
            <a:extLst>
              <a:ext uri="{FF2B5EF4-FFF2-40B4-BE49-F238E27FC236}">
                <a16:creationId xmlns:a16="http://schemas.microsoft.com/office/drawing/2014/main" id="{37DE217C-56D4-A001-9106-18D9C5862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3AA7B-09DC-0708-963C-180AF62F00B7}"/>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143501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0" indent="0">
              <a:buNone/>
              <a:defRPr sz="1400"/>
            </a:lvl2pPr>
            <a:lvl3pPr marL="914360" indent="0">
              <a:buNone/>
              <a:defRPr sz="1200"/>
            </a:lvl3pPr>
            <a:lvl4pPr marL="1371540" indent="0">
              <a:buNone/>
              <a:defRPr sz="1000"/>
            </a:lvl4pPr>
            <a:lvl5pPr marL="1828720" indent="0">
              <a:buNone/>
              <a:defRPr sz="1000"/>
            </a:lvl5pPr>
            <a:lvl6pPr marL="2285900" indent="0">
              <a:buNone/>
              <a:defRPr sz="1000"/>
            </a:lvl6pPr>
            <a:lvl7pPr marL="2743080" indent="0">
              <a:buNone/>
              <a:defRPr sz="1000"/>
            </a:lvl7pPr>
            <a:lvl8pPr marL="3200260" indent="0">
              <a:buNone/>
              <a:defRPr sz="1000"/>
            </a:lvl8pPr>
            <a:lvl9pPr marL="365744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DB7D7-699E-4107-A108-BF8E3C04C23E}"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255578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DB7D7-699E-4107-A108-BF8E3C04C23E}"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2936495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DB7D7-699E-4107-A108-BF8E3C04C23E}"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6A933-F11A-4C29-BED0-AC1ECD9A148C}" type="slidenum">
              <a:rPr lang="en-GB" smtClean="0"/>
              <a:t>‹#›</a:t>
            </a:fld>
            <a:endParaRPr lang="en-GB"/>
          </a:p>
        </p:txBody>
      </p:sp>
    </p:spTree>
    <p:extLst>
      <p:ext uri="{BB962C8B-B14F-4D97-AF65-F5344CB8AC3E}">
        <p14:creationId xmlns:p14="http://schemas.microsoft.com/office/powerpoint/2010/main" val="309023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4C4F-CC2B-9BFE-DCE2-E739E6A848C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8482B3-5289-3DA1-AA91-4B23942CE23C}"/>
              </a:ext>
            </a:extLst>
          </p:cNvPr>
          <p:cNvSpPr>
            <a:spLocks noGrp="1"/>
          </p:cNvSpPr>
          <p:nvPr>
            <p:ph type="body" idx="1"/>
          </p:nvPr>
        </p:nvSpPr>
        <p:spPr>
          <a:xfrm>
            <a:off x="831852" y="4589464"/>
            <a:ext cx="10515600" cy="1500187"/>
          </a:xfrm>
        </p:spPr>
        <p:txBody>
          <a:bodyPr/>
          <a:lstStyle>
            <a:lvl1pPr marL="0" indent="0">
              <a:buNone/>
              <a:defRPr sz="2400">
                <a:solidFill>
                  <a:schemeClr val="tx1">
                    <a:tint val="82000"/>
                  </a:schemeClr>
                </a:solidFill>
              </a:defRPr>
            </a:lvl1pPr>
            <a:lvl2pPr marL="457206" indent="0">
              <a:buNone/>
              <a:defRPr sz="2000">
                <a:solidFill>
                  <a:schemeClr val="tx1">
                    <a:tint val="82000"/>
                  </a:schemeClr>
                </a:solidFill>
              </a:defRPr>
            </a:lvl2pPr>
            <a:lvl3pPr marL="914411" indent="0">
              <a:buNone/>
              <a:defRPr sz="1801">
                <a:solidFill>
                  <a:schemeClr val="tx1">
                    <a:tint val="82000"/>
                  </a:schemeClr>
                </a:solidFill>
              </a:defRPr>
            </a:lvl3pPr>
            <a:lvl4pPr marL="1371617" indent="0">
              <a:buNone/>
              <a:defRPr sz="1600">
                <a:solidFill>
                  <a:schemeClr val="tx1">
                    <a:tint val="82000"/>
                  </a:schemeClr>
                </a:solidFill>
              </a:defRPr>
            </a:lvl4pPr>
            <a:lvl5pPr marL="1828823" indent="0">
              <a:buNone/>
              <a:defRPr sz="1600">
                <a:solidFill>
                  <a:schemeClr val="tx1">
                    <a:tint val="82000"/>
                  </a:schemeClr>
                </a:solidFill>
              </a:defRPr>
            </a:lvl5pPr>
            <a:lvl6pPr marL="2286029" indent="0">
              <a:buNone/>
              <a:defRPr sz="1600">
                <a:solidFill>
                  <a:schemeClr val="tx1">
                    <a:tint val="82000"/>
                  </a:schemeClr>
                </a:solidFill>
              </a:defRPr>
            </a:lvl6pPr>
            <a:lvl7pPr marL="2743234" indent="0">
              <a:buNone/>
              <a:defRPr sz="1600">
                <a:solidFill>
                  <a:schemeClr val="tx1">
                    <a:tint val="82000"/>
                  </a:schemeClr>
                </a:solidFill>
              </a:defRPr>
            </a:lvl7pPr>
            <a:lvl8pPr marL="3200440" indent="0">
              <a:buNone/>
              <a:defRPr sz="1600">
                <a:solidFill>
                  <a:schemeClr val="tx1">
                    <a:tint val="82000"/>
                  </a:schemeClr>
                </a:solidFill>
              </a:defRPr>
            </a:lvl8pPr>
            <a:lvl9pPr marL="3657646"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C15572-FFE8-3156-82D3-C73DC9B61A05}"/>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5" name="Footer Placeholder 4">
            <a:extLst>
              <a:ext uri="{FF2B5EF4-FFF2-40B4-BE49-F238E27FC236}">
                <a16:creationId xmlns:a16="http://schemas.microsoft.com/office/drawing/2014/main" id="{10E5D4A9-AA56-6AC7-46CA-FE05153A5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A899D5-FDE5-5AED-44DB-2EA8BD8B229D}"/>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399178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6A9-983C-6AC8-B330-98948DC7EA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68AF65-E4C1-8BD0-9941-3EEB7A45C6EE}"/>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F6C219-DE29-6A0C-BB14-BA8354AC7905}"/>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B7033F-00BB-97F5-F0F7-67CA06F686B7}"/>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6" name="Footer Placeholder 5">
            <a:extLst>
              <a:ext uri="{FF2B5EF4-FFF2-40B4-BE49-F238E27FC236}">
                <a16:creationId xmlns:a16="http://schemas.microsoft.com/office/drawing/2014/main" id="{DDCD8BC2-6741-3240-EC77-7D12AC8A1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D418AC-8C95-3A94-04B9-D826C1B18D32}"/>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111487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45BC-E87F-0112-EFE6-944A5C83F751}"/>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7830F8-4F15-0B50-31ED-C3304015926B}"/>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619-DC2C-D6B7-868C-1253B9F181EF}"/>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218F9E-1DDD-E27F-2313-2945FD011BF8}"/>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D7845-CA6F-8660-3EBA-FD5DC7E5E14F}"/>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B19D5E-E3BC-7EE5-F07D-AEF8A1CF8C6E}"/>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8" name="Footer Placeholder 7">
            <a:extLst>
              <a:ext uri="{FF2B5EF4-FFF2-40B4-BE49-F238E27FC236}">
                <a16:creationId xmlns:a16="http://schemas.microsoft.com/office/drawing/2014/main" id="{93F0F810-4871-0C2E-CFA3-63FE133B75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6637CF-6AAE-F6EC-B867-9E21E44CCFBE}"/>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424421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A9E2-3759-78C8-4DD8-552AB8FF37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E27BD2-F174-1ABD-E43E-F8F6C3EA7FE6}"/>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4" name="Footer Placeholder 3">
            <a:extLst>
              <a:ext uri="{FF2B5EF4-FFF2-40B4-BE49-F238E27FC236}">
                <a16:creationId xmlns:a16="http://schemas.microsoft.com/office/drawing/2014/main" id="{D3AE2AC3-6CCA-0BEC-8565-AF42360F07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A7261B-6FFD-0C94-D41C-8FF7A71CA7CE}"/>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277529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0AA9B-3ADC-72AD-1DBF-766E9807D923}"/>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3" name="Footer Placeholder 2">
            <a:extLst>
              <a:ext uri="{FF2B5EF4-FFF2-40B4-BE49-F238E27FC236}">
                <a16:creationId xmlns:a16="http://schemas.microsoft.com/office/drawing/2014/main" id="{143D0F49-F97C-1E2A-6E1E-7A26C163D9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385CD7-E33D-12F2-224C-EA15297C1B71}"/>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74157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1A7C-046C-6064-BBC9-2416E1F8429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297B51-64F6-4DB6-B91E-02DD1E728E88}"/>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EC0D15-0FEF-277A-84FA-BEAA4744129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CCD9FD9A-873B-8026-E9A6-E080B83E22CE}"/>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6" name="Footer Placeholder 5">
            <a:extLst>
              <a:ext uri="{FF2B5EF4-FFF2-40B4-BE49-F238E27FC236}">
                <a16:creationId xmlns:a16="http://schemas.microsoft.com/office/drawing/2014/main" id="{18D35F76-85CE-3926-A412-05B6C12F03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246B2-BACE-F2CE-4CE1-A852C658C68D}"/>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315653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82DE-3233-072E-FADB-81571B1A259F}"/>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B1CEBB-C0C1-42D4-06EA-9C41BDA9CD4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8490AB70-64D3-21D1-9C01-105CF45BB554}"/>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41201EFE-FF44-03A7-050E-A073BA493715}"/>
              </a:ext>
            </a:extLst>
          </p:cNvPr>
          <p:cNvSpPr>
            <a:spLocks noGrp="1"/>
          </p:cNvSpPr>
          <p:nvPr>
            <p:ph type="dt" sz="half" idx="10"/>
          </p:nvPr>
        </p:nvSpPr>
        <p:spPr/>
        <p:txBody>
          <a:bodyPr/>
          <a:lstStyle/>
          <a:p>
            <a:fld id="{631C6D1E-61D4-4CA5-914C-26724AACC7BF}" type="datetimeFigureOut">
              <a:rPr lang="en-GB" smtClean="0"/>
              <a:t>10/02/2025</a:t>
            </a:fld>
            <a:endParaRPr lang="en-GB"/>
          </a:p>
        </p:txBody>
      </p:sp>
      <p:sp>
        <p:nvSpPr>
          <p:cNvPr id="6" name="Footer Placeholder 5">
            <a:extLst>
              <a:ext uri="{FF2B5EF4-FFF2-40B4-BE49-F238E27FC236}">
                <a16:creationId xmlns:a16="http://schemas.microsoft.com/office/drawing/2014/main" id="{4E5C35F1-6F65-A388-CD7E-13BE811A3E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3D9174-4457-DDD9-12BB-E71C168C7BF1}"/>
              </a:ext>
            </a:extLst>
          </p:cNvPr>
          <p:cNvSpPr>
            <a:spLocks noGrp="1"/>
          </p:cNvSpPr>
          <p:nvPr>
            <p:ph type="sldNum" sz="quarter" idx="12"/>
          </p:nvPr>
        </p:nvSpPr>
        <p:spPr/>
        <p:txBody>
          <a:bodyPr/>
          <a:lstStyle/>
          <a:p>
            <a:fld id="{CEFA5999-7F00-4FD4-BFEC-150DE198FB5B}" type="slidenum">
              <a:rPr lang="en-GB" smtClean="0"/>
              <a:t>‹#›</a:t>
            </a:fld>
            <a:endParaRPr lang="en-GB"/>
          </a:p>
        </p:txBody>
      </p:sp>
    </p:spTree>
    <p:extLst>
      <p:ext uri="{BB962C8B-B14F-4D97-AF65-F5344CB8AC3E}">
        <p14:creationId xmlns:p14="http://schemas.microsoft.com/office/powerpoint/2010/main" val="145080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8ABC8-2FEE-A61A-908B-0023676FB097}"/>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528123-B2D2-1AE9-9FB0-B08C33F008C9}"/>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E5CCF-C9C2-0E92-4892-07B9B0CF26E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1C6D1E-61D4-4CA5-914C-26724AACC7BF}" type="datetimeFigureOut">
              <a:rPr lang="en-GB" smtClean="0"/>
              <a:t>10/02/2025</a:t>
            </a:fld>
            <a:endParaRPr lang="en-GB"/>
          </a:p>
        </p:txBody>
      </p:sp>
      <p:sp>
        <p:nvSpPr>
          <p:cNvPr id="5" name="Footer Placeholder 4">
            <a:extLst>
              <a:ext uri="{FF2B5EF4-FFF2-40B4-BE49-F238E27FC236}">
                <a16:creationId xmlns:a16="http://schemas.microsoft.com/office/drawing/2014/main" id="{6124D220-EC5F-8F4B-2F62-5D985878C423}"/>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937BD15-A9B3-9868-85BC-87220EF4C84A}"/>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FA5999-7F00-4FD4-BFEC-150DE198FB5B}" type="slidenum">
              <a:rPr lang="en-GB" smtClean="0"/>
              <a:t>‹#›</a:t>
            </a:fld>
            <a:endParaRPr lang="en-GB"/>
          </a:p>
        </p:txBody>
      </p:sp>
    </p:spTree>
    <p:extLst>
      <p:ext uri="{BB962C8B-B14F-4D97-AF65-F5344CB8AC3E}">
        <p14:creationId xmlns:p14="http://schemas.microsoft.com/office/powerpoint/2010/main" val="24007771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1DB7D7-699E-4107-A108-BF8E3C04C23E}" type="datetimeFigureOut">
              <a:rPr lang="en-GB" smtClean="0"/>
              <a:t>10/02/2025</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F6A933-F11A-4C29-BED0-AC1ECD9A148C}" type="slidenum">
              <a:rPr lang="en-GB" smtClean="0"/>
              <a:t>‹#›</a:t>
            </a:fld>
            <a:endParaRPr lang="en-GB"/>
          </a:p>
        </p:txBody>
      </p:sp>
    </p:spTree>
    <p:extLst>
      <p:ext uri="{BB962C8B-B14F-4D97-AF65-F5344CB8AC3E}">
        <p14:creationId xmlns:p14="http://schemas.microsoft.com/office/powerpoint/2010/main" val="5494613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6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0" indent="-228590" algn="l" defTabSz="91436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0" indent="-228590" algn="l" defTabSz="91436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hyperlink" Target="file:///C:\Users\rmaloney\AppData\Local\Tonbridge%20Grammar%20School\Library%20-%20Documents\2024-25\Year%2012%20Induction\Induction%20presentation%20template.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file:///C:\Users\rmaloney\AppData\Local\Tonbridge%20Grammar%20School\Library%20-%20Documents\2024-25\Year%2012%20Induction\Trial%20login%20details.pptx" TargetMode="External"/><Relationship Id="rId5" Type="http://schemas.openxmlformats.org/officeDocument/2006/relationships/hyperlink" Target="https://www.kent.gov.uk/leisure-and-community/libraries/learning-reference-and-research/" TargetMode="External"/><Relationship Id="rId4" Type="http://schemas.openxmlformats.org/officeDocument/2006/relationships/hyperlink" Target="https://uk.accessit.online/tnb00" TargetMode="External"/><Relationship Id="rId9" Type="http://schemas.openxmlformats.org/officeDocument/2006/relationships/hyperlink" Target="https://search.carrot2.org/#/search/web"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hyperlink" Target="http://creativecommons.org/licenses/by-nc-sa/4.0/" TargetMode="External"/><Relationship Id="rId3" Type="http://schemas.openxmlformats.org/officeDocument/2006/relationships/image" Target="../media/image23.png"/><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4.xml"/><Relationship Id="rId16" Type="http://schemas.openxmlformats.org/officeDocument/2006/relationships/image" Target="../media/image36.png"/><Relationship Id="rId20"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3.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2.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ibo.org/globalassets/new-structure/icons-and-logos/images/myp-model-en.png" TargetMode="External"/><Relationship Id="rId3" Type="http://schemas.openxmlformats.org/officeDocument/2006/relationships/image" Target="../media/image49.png"/><Relationship Id="rId7" Type="http://schemas.openxmlformats.org/officeDocument/2006/relationships/hyperlink" Target="https://xmltwo.ibo.org/publications/DP/Group0/d_0_eeyyy_gui_1602_1/files/Guide_Extended_essay_en.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uaeschoollibrariansgroup.wordpress.com/wp-content/uploads/2018/06/ideal-libraries-for-ib.pdf" TargetMode="External"/><Relationship Id="rId11" Type="http://schemas.openxmlformats.org/officeDocument/2006/relationships/hyperlink" Target="https://fosil.org.uk/fosil-cycle/" TargetMode="External"/><Relationship Id="rId5" Type="http://schemas.openxmlformats.org/officeDocument/2006/relationships/hyperlink" Target="https://www.ibo.org/globalassets/new-structure/become-an-ib-school/pdfs/programme-standards-and-practices-en.pdf" TargetMode="External"/><Relationship Id="rId10" Type="http://schemas.openxmlformats.org/officeDocument/2006/relationships/hyperlink" Target="https://nycdoe.libguides.com/librarianguidebook" TargetMode="External"/><Relationship Id="rId4" Type="http://schemas.openxmlformats.org/officeDocument/2006/relationships/image" Target="../media/image50.png"/><Relationship Id="rId9" Type="http://schemas.openxmlformats.org/officeDocument/2006/relationships/hyperlink" Target="https://repository.ifla.org/items/e61cb0b6-8d19-45e8-9be1-24b45309464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aeschoollibrariansgroup.wordpress.com/wp-content/uploads/2018/06/ideal-libraries-for-ib.pdf"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osil.org.uk/" TargetMode="External"/><Relationship Id="rId5" Type="http://schemas.openxmlformats.org/officeDocument/2006/relationships/hyperlink" Target="https://nycdoe.libguides.com/librarianguidebook/esifc" TargetMode="External"/><Relationship Id="rId4" Type="http://schemas.openxmlformats.org/officeDocument/2006/relationships/hyperlink" Target="https://www.ifla.org/wp-content/uploads/2019/05/assets/school-libraries-resource-centers/publications/ifla-school-library-guideline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aeschoollibrariansgroup.wordpress.com/wp-content/uploads/2018/06/ideal-libraries-for-ib.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diagram of a person's brain&#10;&#10;Description automatically generated">
            <a:extLst>
              <a:ext uri="{FF2B5EF4-FFF2-40B4-BE49-F238E27FC236}">
                <a16:creationId xmlns:a16="http://schemas.microsoft.com/office/drawing/2014/main" id="{2F0DB76B-E185-4CFA-77D5-52625A35D068}"/>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p:blipFill>
        <p:spPr>
          <a:xfrm>
            <a:off x="-9605" y="0"/>
            <a:ext cx="12191980" cy="6857998"/>
          </a:xfrm>
          <a:prstGeom prst="rect">
            <a:avLst/>
          </a:prstGeom>
          <a:ln cmpd="thickThin">
            <a:solidFill>
              <a:schemeClr val="accent1"/>
            </a:solidFill>
          </a:ln>
        </p:spPr>
      </p:pic>
      <p:sp>
        <p:nvSpPr>
          <p:cNvPr id="44" name="Rectangle 4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C4594E64-2743-6C85-C3EB-493C30B36D10}"/>
              </a:ext>
            </a:extLst>
          </p:cNvPr>
          <p:cNvSpPr>
            <a:spLocks noGrp="1"/>
          </p:cNvSpPr>
          <p:nvPr>
            <p:ph type="ctrTitle"/>
          </p:nvPr>
        </p:nvSpPr>
        <p:spPr>
          <a:xfrm>
            <a:off x="838202" y="365127"/>
            <a:ext cx="10515600" cy="1325563"/>
          </a:xfrm>
        </p:spPr>
        <p:txBody>
          <a:bodyPr vert="horz" lIns="91440" tIns="45721" rIns="91440" bIns="45721" rtlCol="0" anchor="ctr">
            <a:normAutofit/>
          </a:bodyPr>
          <a:lstStyle/>
          <a:p>
            <a:pPr algn="l"/>
            <a:r>
              <a:rPr lang="en-US" sz="4400" b="1" dirty="0">
                <a:ln w="22225">
                  <a:solidFill>
                    <a:srgbClr val="FFFFFF"/>
                  </a:solidFill>
                </a:ln>
              </a:rPr>
              <a:t>FOSIL Symposium</a:t>
            </a:r>
          </a:p>
        </p:txBody>
      </p:sp>
      <p:sp>
        <p:nvSpPr>
          <p:cNvPr id="3" name="Subtitle 2">
            <a:extLst>
              <a:ext uri="{FF2B5EF4-FFF2-40B4-BE49-F238E27FC236}">
                <a16:creationId xmlns:a16="http://schemas.microsoft.com/office/drawing/2014/main" id="{33C3326A-0973-6E7A-AD1E-2C69D76AA2C5}"/>
              </a:ext>
            </a:extLst>
          </p:cNvPr>
          <p:cNvSpPr>
            <a:spLocks noGrp="1"/>
          </p:cNvSpPr>
          <p:nvPr>
            <p:ph type="subTitle" idx="1"/>
          </p:nvPr>
        </p:nvSpPr>
        <p:spPr>
          <a:xfrm>
            <a:off x="838202" y="1825624"/>
            <a:ext cx="10515600" cy="4351339"/>
          </a:xfrm>
        </p:spPr>
        <p:txBody>
          <a:bodyPr vert="horz" lIns="91440" tIns="45721" rIns="91440" bIns="45721" rtlCol="0">
            <a:normAutofit/>
          </a:bodyPr>
          <a:lstStyle/>
          <a:p>
            <a:pPr algn="l"/>
            <a:r>
              <a:rPr lang="en-US" sz="2000" dirty="0"/>
              <a:t>February 8</a:t>
            </a:r>
            <a:r>
              <a:rPr lang="en-US" sz="2000" baseline="30000" dirty="0"/>
              <a:t>th</a:t>
            </a:r>
            <a:r>
              <a:rPr lang="en-US" sz="2000" dirty="0"/>
              <a:t>, 2025</a:t>
            </a:r>
          </a:p>
          <a:p>
            <a:pPr indent="-228604" algn="l">
              <a:buFont typeface="Arial" panose="020B0604020202020204" pitchFamily="34" charset="0"/>
              <a:buChar char="•"/>
            </a:pPr>
            <a:endParaRPr lang="en-US" dirty="0"/>
          </a:p>
          <a:p>
            <a:pPr algn="l"/>
            <a:endParaRPr lang="en-US" dirty="0"/>
          </a:p>
          <a:p>
            <a:pPr indent="-228604" algn="l">
              <a:buFont typeface="Arial" panose="020B0604020202020204" pitchFamily="34" charset="0"/>
              <a:buChar char="•"/>
            </a:pPr>
            <a:endParaRPr lang="en-US" dirty="0"/>
          </a:p>
          <a:p>
            <a:pPr algn="l"/>
            <a:r>
              <a:rPr lang="en-US" dirty="0"/>
              <a:t>Ruth Maloney</a:t>
            </a:r>
          </a:p>
          <a:p>
            <a:pPr algn="l"/>
            <a:r>
              <a:rPr lang="en-US" dirty="0"/>
              <a:t>Librarian</a:t>
            </a:r>
          </a:p>
          <a:p>
            <a:pPr algn="l"/>
            <a:r>
              <a:rPr lang="en-US" dirty="0"/>
              <a:t>Tonbridge Grammar School</a:t>
            </a:r>
          </a:p>
        </p:txBody>
      </p:sp>
      <p:cxnSp>
        <p:nvCxnSpPr>
          <p:cNvPr id="11" name="Straight Connector 10">
            <a:extLst>
              <a:ext uri="{FF2B5EF4-FFF2-40B4-BE49-F238E27FC236}">
                <a16:creationId xmlns:a16="http://schemas.microsoft.com/office/drawing/2014/main" id="{1BA90437-32CB-CBA8-CBE3-B47D240510D8}"/>
              </a:ext>
            </a:extLst>
          </p:cNvPr>
          <p:cNvCxnSpPr/>
          <p:nvPr/>
        </p:nvCxnSpPr>
        <p:spPr>
          <a:xfrm>
            <a:off x="838202" y="1494972"/>
            <a:ext cx="4677228"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07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21478E-DCC1-2A37-70EF-3D8907656998}"/>
              </a:ext>
            </a:extLst>
          </p:cNvPr>
          <p:cNvPicPr>
            <a:picLocks noChangeAspect="1"/>
          </p:cNvPicPr>
          <p:nvPr/>
        </p:nvPicPr>
        <p:blipFill>
          <a:blip r:embed="rId3"/>
          <a:stretch>
            <a:fillRect/>
          </a:stretch>
        </p:blipFill>
        <p:spPr>
          <a:xfrm>
            <a:off x="643467" y="1779609"/>
            <a:ext cx="10905067" cy="3298782"/>
          </a:xfrm>
          <a:prstGeom prst="rect">
            <a:avLst/>
          </a:prstGeom>
        </p:spPr>
      </p:pic>
      <p:sp>
        <p:nvSpPr>
          <p:cNvPr id="12" name="Rectangle 1">
            <a:extLst>
              <a:ext uri="{FF2B5EF4-FFF2-40B4-BE49-F238E27FC236}">
                <a16:creationId xmlns:a16="http://schemas.microsoft.com/office/drawing/2014/main" id="{42D34E3B-25C4-A5D1-F766-CA04741D7E85}"/>
              </a:ext>
            </a:extLst>
          </p:cNvPr>
          <p:cNvSpPr>
            <a:spLocks noChangeArrowheads="1"/>
          </p:cNvSpPr>
          <p:nvPr/>
        </p:nvSpPr>
        <p:spPr bwMode="auto">
          <a:xfrm>
            <a:off x="473529" y="167721"/>
            <a:ext cx="9160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Why Inquiry?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What are your obstacles to inquiry?</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chemeClr val="bg1">
                    <a:lumMod val="85000"/>
                  </a:schemeClr>
                </a:solidFill>
                <a:latin typeface="Aptos" panose="020B0004020202020204" pitchFamily="34" charset="0"/>
                <a:ea typeface="Times New Roman" panose="02020603050405020304" pitchFamily="18" charset="0"/>
                <a:cs typeface="Helvetica" panose="020B0604020202020204" pitchFamily="34" charset="0"/>
              </a:rPr>
              <a:t>H</a:t>
            </a: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ow are you engaging and empowering inquirers?</a:t>
            </a:r>
            <a:r>
              <a:rPr kumimoji="0" lang="en-GB" altLang="en-US" sz="2000" b="0" i="0" u="none" strike="noStrike" cap="none" normalizeH="0" baseline="0" dirty="0">
                <a:ln>
                  <a:noFill/>
                </a:ln>
                <a:solidFill>
                  <a:schemeClr val="bg1">
                    <a:lumMod val="85000"/>
                  </a:schemeClr>
                </a:solidFill>
                <a:effectLst/>
              </a:rPr>
              <a:t> </a:t>
            </a:r>
            <a:endParaRPr kumimoji="0" lang="en-GB" altLang="en-US" sz="3600" b="0" i="0" u="none" strike="noStrike" cap="none" normalizeH="0" baseline="0" dirty="0">
              <a:ln>
                <a:noFill/>
              </a:ln>
              <a:solidFill>
                <a:schemeClr val="bg1">
                  <a:lumMod val="85000"/>
                </a:schemeClr>
              </a:solidFill>
              <a:effectLst/>
              <a:latin typeface="Arial" panose="020B0604020202020204" pitchFamily="34" charset="0"/>
            </a:endParaRPr>
          </a:p>
        </p:txBody>
      </p:sp>
    </p:spTree>
    <p:extLst>
      <p:ext uri="{BB962C8B-B14F-4D97-AF65-F5344CB8AC3E}">
        <p14:creationId xmlns:p14="http://schemas.microsoft.com/office/powerpoint/2010/main" val="419421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5C4A21-7D68-77BC-2DF0-9FAFB0C9DB1A}"/>
              </a:ext>
            </a:extLst>
          </p:cNvPr>
          <p:cNvPicPr>
            <a:picLocks noChangeAspect="1"/>
          </p:cNvPicPr>
          <p:nvPr/>
        </p:nvPicPr>
        <p:blipFill>
          <a:blip r:embed="rId3"/>
          <a:stretch>
            <a:fillRect/>
          </a:stretch>
        </p:blipFill>
        <p:spPr>
          <a:xfrm>
            <a:off x="643467" y="1779609"/>
            <a:ext cx="10905067" cy="3298782"/>
          </a:xfrm>
          <a:prstGeom prst="rect">
            <a:avLst/>
          </a:prstGeom>
        </p:spPr>
      </p:pic>
      <p:sp>
        <p:nvSpPr>
          <p:cNvPr id="11" name="Rectangle 1">
            <a:extLst>
              <a:ext uri="{FF2B5EF4-FFF2-40B4-BE49-F238E27FC236}">
                <a16:creationId xmlns:a16="http://schemas.microsoft.com/office/drawing/2014/main" id="{04068216-05A1-EA4C-8808-A2AABD7F367C}"/>
              </a:ext>
            </a:extLst>
          </p:cNvPr>
          <p:cNvSpPr>
            <a:spLocks noChangeArrowheads="1"/>
          </p:cNvSpPr>
          <p:nvPr/>
        </p:nvSpPr>
        <p:spPr bwMode="auto">
          <a:xfrm>
            <a:off x="473529" y="167721"/>
            <a:ext cx="9160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Why Inquiry?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What are your obstacles to inquiry?</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rgbClr val="E06B9F"/>
                </a:solidFill>
                <a:latin typeface="Aptos" panose="020B0004020202020204" pitchFamily="34" charset="0"/>
                <a:ea typeface="Times New Roman" panose="02020603050405020304" pitchFamily="18" charset="0"/>
                <a:cs typeface="Helvetica" panose="020B0604020202020204" pitchFamily="34" charset="0"/>
              </a:rPr>
              <a:t>H</a:t>
            </a:r>
            <a:r>
              <a:rPr kumimoji="0" lang="en-GB" altLang="en-US" sz="2400" b="0" i="0" u="none" strike="noStrike" cap="none" normalizeH="0" baseline="0" dirty="0">
                <a:ln>
                  <a:noFill/>
                </a:ln>
                <a:solidFill>
                  <a:srgbClr val="E06B9F"/>
                </a:solidFill>
                <a:effectLst/>
                <a:latin typeface="Aptos" panose="020B0004020202020204" pitchFamily="34" charset="0"/>
                <a:ea typeface="Times New Roman" panose="02020603050405020304" pitchFamily="18" charset="0"/>
                <a:cs typeface="Helvetica" panose="020B0604020202020204" pitchFamily="34" charset="0"/>
              </a:rPr>
              <a:t>ow are you engaging and empowering inquirers?</a:t>
            </a:r>
            <a:r>
              <a:rPr kumimoji="0" lang="en-GB" altLang="en-US" sz="2000" b="0" i="0" u="none" strike="noStrike" cap="none" normalizeH="0" baseline="0" dirty="0">
                <a:ln>
                  <a:noFill/>
                </a:ln>
                <a:solidFill>
                  <a:srgbClr val="E06B9F"/>
                </a:solidFill>
                <a:effectLst/>
              </a:rPr>
              <a:t> </a:t>
            </a:r>
            <a:endParaRPr kumimoji="0" lang="en-GB" altLang="en-US" sz="3600" b="0" i="0" u="none" strike="noStrike" cap="none" normalizeH="0" baseline="0" dirty="0">
              <a:ln>
                <a:noFill/>
              </a:ln>
              <a:solidFill>
                <a:srgbClr val="E06B9F"/>
              </a:solidFill>
              <a:effectLst/>
              <a:latin typeface="Arial" panose="020B0604020202020204" pitchFamily="34" charset="0"/>
            </a:endParaRPr>
          </a:p>
        </p:txBody>
      </p:sp>
    </p:spTree>
    <p:extLst>
      <p:ext uri="{BB962C8B-B14F-4D97-AF65-F5344CB8AC3E}">
        <p14:creationId xmlns:p14="http://schemas.microsoft.com/office/powerpoint/2010/main" val="136473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4D8AAC-8BD7-DC77-2F34-350D712A60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1366" y="1325098"/>
            <a:ext cx="8709543" cy="5132728"/>
          </a:xfrm>
          <a:prstGeom prst="rect">
            <a:avLst/>
          </a:prstGeom>
        </p:spPr>
      </p:pic>
      <p:pic>
        <p:nvPicPr>
          <p:cNvPr id="9" name="Picture 8">
            <a:extLst>
              <a:ext uri="{FF2B5EF4-FFF2-40B4-BE49-F238E27FC236}">
                <a16:creationId xmlns:a16="http://schemas.microsoft.com/office/drawing/2014/main" id="{785C4A21-7D68-77BC-2DF0-9FAFB0C9DB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355" y="299151"/>
            <a:ext cx="3086704" cy="933728"/>
          </a:xfrm>
          <a:prstGeom prst="rect">
            <a:avLst/>
          </a:prstGeom>
        </p:spPr>
      </p:pic>
      <p:grpSp>
        <p:nvGrpSpPr>
          <p:cNvPr id="15" name="Group 14">
            <a:extLst>
              <a:ext uri="{FF2B5EF4-FFF2-40B4-BE49-F238E27FC236}">
                <a16:creationId xmlns:a16="http://schemas.microsoft.com/office/drawing/2014/main" id="{3C71BFF4-E08C-2AE0-E953-05D61AD0B4A8}"/>
              </a:ext>
            </a:extLst>
          </p:cNvPr>
          <p:cNvGrpSpPr/>
          <p:nvPr/>
        </p:nvGrpSpPr>
        <p:grpSpPr>
          <a:xfrm>
            <a:off x="1681366" y="1323109"/>
            <a:ext cx="8816628" cy="5134717"/>
            <a:chOff x="1681366" y="1323109"/>
            <a:chExt cx="8816628" cy="5134717"/>
          </a:xfrm>
        </p:grpSpPr>
        <p:pic>
          <p:nvPicPr>
            <p:cNvPr id="7" name="Picture 6">
              <a:extLst>
                <a:ext uri="{FF2B5EF4-FFF2-40B4-BE49-F238E27FC236}">
                  <a16:creationId xmlns:a16="http://schemas.microsoft.com/office/drawing/2014/main" id="{496188DB-EC6D-B189-66AD-EB36A9B201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6095998" y="1323109"/>
              <a:ext cx="4401995" cy="2567359"/>
            </a:xfrm>
            <a:prstGeom prst="rect">
              <a:avLst/>
            </a:prstGeom>
          </p:spPr>
        </p:pic>
        <p:pic>
          <p:nvPicPr>
            <p:cNvPr id="10" name="Picture 9">
              <a:extLst>
                <a:ext uri="{FF2B5EF4-FFF2-40B4-BE49-F238E27FC236}">
                  <a16:creationId xmlns:a16="http://schemas.microsoft.com/office/drawing/2014/main" id="{3AEE934E-007B-5B96-C51D-404142BF78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3890468"/>
              <a:ext cx="4401994" cy="2556229"/>
            </a:xfrm>
            <a:prstGeom prst="rect">
              <a:avLst/>
            </a:prstGeom>
          </p:spPr>
        </p:pic>
        <p:pic>
          <p:nvPicPr>
            <p:cNvPr id="12" name="Picture 11">
              <a:extLst>
                <a:ext uri="{FF2B5EF4-FFF2-40B4-BE49-F238E27FC236}">
                  <a16:creationId xmlns:a16="http://schemas.microsoft.com/office/drawing/2014/main" id="{C2C74251-7656-5A19-A655-A1DABBBB8C0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81441" y="3890468"/>
              <a:ext cx="4414557" cy="2567358"/>
            </a:xfrm>
            <a:prstGeom prst="rect">
              <a:avLst/>
            </a:prstGeom>
          </p:spPr>
        </p:pic>
        <p:pic>
          <p:nvPicPr>
            <p:cNvPr id="14" name="Picture 13">
              <a:extLst>
                <a:ext uri="{FF2B5EF4-FFF2-40B4-BE49-F238E27FC236}">
                  <a16:creationId xmlns:a16="http://schemas.microsoft.com/office/drawing/2014/main" id="{C88F4F22-01B9-2CDB-9F5A-81571B069A5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81366" y="1329016"/>
              <a:ext cx="4414594" cy="2561452"/>
            </a:xfrm>
            <a:prstGeom prst="rect">
              <a:avLst/>
            </a:prstGeom>
          </p:spPr>
        </p:pic>
      </p:grpSp>
    </p:spTree>
    <p:extLst>
      <p:ext uri="{BB962C8B-B14F-4D97-AF65-F5344CB8AC3E}">
        <p14:creationId xmlns:p14="http://schemas.microsoft.com/office/powerpoint/2010/main" val="288256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5C4A21-7D68-77BC-2DF0-9FAFB0C9DB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355" y="253153"/>
            <a:ext cx="3086704" cy="933728"/>
          </a:xfrm>
          <a:prstGeom prst="rect">
            <a:avLst/>
          </a:prstGeom>
        </p:spPr>
      </p:pic>
      <p:graphicFrame>
        <p:nvGraphicFramePr>
          <p:cNvPr id="2" name="Table 1">
            <a:extLst>
              <a:ext uri="{FF2B5EF4-FFF2-40B4-BE49-F238E27FC236}">
                <a16:creationId xmlns:a16="http://schemas.microsoft.com/office/drawing/2014/main" id="{868ADDC8-1B29-1DA3-7117-1E46F9E575FC}"/>
              </a:ext>
            </a:extLst>
          </p:cNvPr>
          <p:cNvGraphicFramePr>
            <a:graphicFrameLocks noGrp="1"/>
          </p:cNvGraphicFramePr>
          <p:nvPr>
            <p:extLst>
              <p:ext uri="{D42A27DB-BD31-4B8C-83A1-F6EECF244321}">
                <p14:modId xmlns:p14="http://schemas.microsoft.com/office/powerpoint/2010/main" val="3137472352"/>
              </p:ext>
            </p:extLst>
          </p:nvPr>
        </p:nvGraphicFramePr>
        <p:xfrm>
          <a:off x="1300397" y="1275897"/>
          <a:ext cx="9491929" cy="4951579"/>
        </p:xfrm>
        <a:graphic>
          <a:graphicData uri="http://schemas.openxmlformats.org/drawingml/2006/table">
            <a:tbl>
              <a:tblPr/>
              <a:tblGrid>
                <a:gridCol w="476061">
                  <a:extLst>
                    <a:ext uri="{9D8B030D-6E8A-4147-A177-3AD203B41FA5}">
                      <a16:colId xmlns:a16="http://schemas.microsoft.com/office/drawing/2014/main" val="3388371406"/>
                    </a:ext>
                  </a:extLst>
                </a:gridCol>
                <a:gridCol w="4834179">
                  <a:extLst>
                    <a:ext uri="{9D8B030D-6E8A-4147-A177-3AD203B41FA5}">
                      <a16:colId xmlns:a16="http://schemas.microsoft.com/office/drawing/2014/main" val="797143649"/>
                    </a:ext>
                  </a:extLst>
                </a:gridCol>
                <a:gridCol w="4181689">
                  <a:extLst>
                    <a:ext uri="{9D8B030D-6E8A-4147-A177-3AD203B41FA5}">
                      <a16:colId xmlns:a16="http://schemas.microsoft.com/office/drawing/2014/main" val="2472986901"/>
                    </a:ext>
                  </a:extLst>
                </a:gridCol>
              </a:tblGrid>
              <a:tr h="256499">
                <a:tc>
                  <a:txBody>
                    <a:bodyPr/>
                    <a:lstStyle/>
                    <a:p>
                      <a:pPr algn="ctr" rtl="0" fontAlgn="base"/>
                      <a:r>
                        <a:rPr lang="en-GB" sz="1200" b="0" i="0" dirty="0">
                          <a:effectLst/>
                          <a:latin typeface="Aptos Display" panose="020B0004020202020204" pitchFamily="34" charset="0"/>
                        </a:rPr>
                        <a:t>Step</a:t>
                      </a:r>
                      <a:r>
                        <a:rPr lang="en-GB" sz="1100" b="0" i="0" dirty="0">
                          <a:effectLst/>
                          <a:latin typeface="Aptos Display" panose="020B0004020202020204" pitchFamily="34" charset="0"/>
                        </a:rPr>
                        <a:t> </a:t>
                      </a:r>
                      <a:endParaRPr lang="en-GB" sz="1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200" b="0" i="0" dirty="0">
                          <a:effectLst/>
                          <a:latin typeface="Aptos Display" panose="020B0004020202020204" pitchFamily="34" charset="0"/>
                        </a:rPr>
                        <a:t>What </a:t>
                      </a:r>
                      <a:endParaRPr lang="en-GB" sz="12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200" b="0" i="0" dirty="0">
                          <a:effectLst/>
                          <a:latin typeface="Aptos Display" panose="020B0004020202020204" pitchFamily="34" charset="0"/>
                        </a:rPr>
                        <a:t>How </a:t>
                      </a:r>
                      <a:endParaRPr lang="en-GB" sz="12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8183309"/>
                  </a:ext>
                </a:extLst>
              </a:tr>
              <a:tr h="730073">
                <a:tc>
                  <a:txBody>
                    <a:bodyPr/>
                    <a:lstStyle/>
                    <a:p>
                      <a:pPr algn="ctr" rtl="0" fontAlgn="base"/>
                      <a:r>
                        <a:rPr lang="en-GB" sz="1200" b="0" i="0" dirty="0">
                          <a:effectLst/>
                          <a:latin typeface="Aptos Display" panose="020B0004020202020204" pitchFamily="34" charset="0"/>
                        </a:rPr>
                        <a:t>1. </a:t>
                      </a:r>
                      <a:endParaRPr lang="en-GB" sz="1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EEAF6"/>
                    </a:solidFill>
                  </a:tcPr>
                </a:tc>
                <a:tc>
                  <a:txBody>
                    <a:bodyPr/>
                    <a:lstStyle/>
                    <a:p>
                      <a:pPr algn="l" rtl="0" fontAlgn="base"/>
                      <a:r>
                        <a:rPr lang="en-GB" sz="1100" b="0" i="0" dirty="0">
                          <a:effectLst/>
                          <a:latin typeface="Calibri" panose="020F0502020204030204" pitchFamily="34" charset="0"/>
                        </a:rPr>
                        <a:t>Find 2/3 ideas that interest you. These do not need be related to the course you are studying. They should, at this stage, be anything that sparks interest and can be very vague.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CC2E5"/>
                    </a:solidFill>
                  </a:tcPr>
                </a:tc>
                <a:tc>
                  <a:txBody>
                    <a:bodyPr/>
                    <a:lstStyle/>
                    <a:p>
                      <a:pPr algn="l" rtl="0" fontAlgn="base"/>
                      <a:r>
                        <a:rPr lang="en-GB" sz="1100" b="0" i="0">
                          <a:solidFill>
                            <a:srgbClr val="FFFFFF"/>
                          </a:solidFill>
                          <a:effectLst/>
                          <a:latin typeface="Calibri" panose="020F0502020204030204" pitchFamily="34" charset="0"/>
                        </a:rPr>
                        <a:t>Begin by looking at My Super Curriculum, browse through and see if anything catches your eye. </a:t>
                      </a:r>
                      <a:endParaRPr lang="en-GB" sz="2000" b="0" i="0">
                        <a:effectLst/>
                      </a:endParaRPr>
                    </a:p>
                    <a:p>
                      <a:pPr algn="l" rtl="0" fontAlgn="base"/>
                      <a:r>
                        <a:rPr lang="en-GB" sz="1100" b="0" i="0">
                          <a:solidFill>
                            <a:srgbClr val="FFFFFF"/>
                          </a:solidFill>
                          <a:effectLst/>
                          <a:latin typeface="Calibri" panose="020F0502020204030204" pitchFamily="34" charset="0"/>
                        </a:rPr>
                        <a:t>You may also want to try sites such as Ted talks, The Conversation, Medium.com, Visualcapitalist.com, magazines, newspapers etc </a:t>
                      </a:r>
                      <a:endParaRPr lang="en-GB" sz="2000" b="0" i="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F4E79"/>
                    </a:solidFill>
                  </a:tcPr>
                </a:tc>
                <a:extLst>
                  <a:ext uri="{0D108BD9-81ED-4DB2-BD59-A6C34878D82A}">
                    <a16:rowId xmlns:a16="http://schemas.microsoft.com/office/drawing/2014/main" val="73344675"/>
                  </a:ext>
                </a:extLst>
              </a:tr>
              <a:tr h="1231505">
                <a:tc>
                  <a:txBody>
                    <a:bodyPr/>
                    <a:lstStyle/>
                    <a:p>
                      <a:pPr algn="ctr" rtl="0" fontAlgn="base"/>
                      <a:r>
                        <a:rPr lang="en-GB" sz="1200" b="0" i="0" dirty="0">
                          <a:effectLst/>
                          <a:latin typeface="Aptos Display" panose="020B0004020202020204" pitchFamily="34" charset="0"/>
                        </a:rPr>
                        <a:t>2. </a:t>
                      </a:r>
                      <a:endParaRPr lang="en-GB" sz="1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2EFD9"/>
                    </a:solidFill>
                  </a:tcPr>
                </a:tc>
                <a:tc>
                  <a:txBody>
                    <a:bodyPr/>
                    <a:lstStyle/>
                    <a:p>
                      <a:pPr algn="l" rtl="0" fontAlgn="base"/>
                      <a:r>
                        <a:rPr lang="en-GB" sz="1100" b="0" i="0" dirty="0">
                          <a:effectLst/>
                          <a:latin typeface="Calibri" panose="020F0502020204030204" pitchFamily="34" charset="0"/>
                        </a:rPr>
                        <a:t>Begin to explore the ideas further. Make sure that you are asking questions as you research. Note the questions that arise from you reading and see if you can find answers to them in the sources you find. </a:t>
                      </a:r>
                      <a:endParaRPr lang="en-GB" sz="2000" b="0" i="0" dirty="0">
                        <a:effectLst/>
                      </a:endParaRPr>
                    </a:p>
                    <a:p>
                      <a:pPr algn="l" rtl="0" fontAlgn="base"/>
                      <a:r>
                        <a:rPr lang="en-GB" sz="1100" b="0" i="0" dirty="0">
                          <a:effectLst/>
                          <a:latin typeface="Calibri" panose="020F0502020204030204" pitchFamily="34" charset="0"/>
                        </a:rPr>
                        <a:t>When you have found 5/6 good sources that help you answer some of your questions move on to the next idea.  </a:t>
                      </a:r>
                      <a:endParaRPr lang="en-GB" sz="2000" b="0" i="0" dirty="0">
                        <a:effectLst/>
                      </a:endParaRPr>
                    </a:p>
                    <a:p>
                      <a:pPr algn="l" rtl="0" fontAlgn="base"/>
                      <a:r>
                        <a:rPr lang="en-GB" sz="1100" b="0" i="0" dirty="0">
                          <a:effectLst/>
                          <a:latin typeface="Calibri" panose="020F0502020204030204" pitchFamily="34" charset="0"/>
                        </a:rPr>
                        <a:t>Some ideas may draw a blank much sooner or arrive at an answer too fast. That is an interesting result for this project as it teaches you about your original idea.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8D08D"/>
                    </a:solidFill>
                  </a:tcPr>
                </a:tc>
                <a:tc>
                  <a:txBody>
                    <a:bodyPr/>
                    <a:lstStyle/>
                    <a:p>
                      <a:pPr algn="l" rtl="0" fontAlgn="base"/>
                      <a:r>
                        <a:rPr lang="en-GB" sz="1100" b="0" i="0" dirty="0">
                          <a:solidFill>
                            <a:srgbClr val="FFFFFF"/>
                          </a:solidFill>
                          <a:effectLst/>
                          <a:latin typeface="Calibri" panose="020F0502020204030204" pitchFamily="34" charset="0"/>
                        </a:rPr>
                        <a:t>Use the Library </a:t>
                      </a:r>
                      <a:r>
                        <a:rPr lang="en-GB" sz="1100" b="0" i="0" u="sng" strike="noStrike" dirty="0">
                          <a:solidFill>
                            <a:srgbClr val="0563C1"/>
                          </a:solidFill>
                          <a:effectLst/>
                          <a:latin typeface="Calibri" panose="020F0502020204030204" pitchFamily="34" charset="0"/>
                          <a:hlinkClick r:id="rId4"/>
                        </a:rPr>
                        <a:t>Research Portal</a:t>
                      </a:r>
                      <a:r>
                        <a:rPr lang="en-GB" sz="1100" b="0" i="0" dirty="0">
                          <a:solidFill>
                            <a:srgbClr val="FFFFFF"/>
                          </a:solidFill>
                          <a:effectLst/>
                          <a:latin typeface="Calibri" panose="020F0502020204030204" pitchFamily="34" charset="0"/>
                        </a:rPr>
                        <a:t>, </a:t>
                      </a:r>
                      <a:r>
                        <a:rPr lang="en-GB" sz="1100" b="0" i="0" u="sng" strike="noStrike" dirty="0">
                          <a:solidFill>
                            <a:srgbClr val="0563C1"/>
                          </a:solidFill>
                          <a:effectLst/>
                          <a:latin typeface="Calibri" panose="020F0502020204030204" pitchFamily="34" charset="0"/>
                          <a:hlinkClick r:id="rId5"/>
                        </a:rPr>
                        <a:t>Kent Libraries</a:t>
                      </a:r>
                      <a:r>
                        <a:rPr lang="en-GB" sz="1100" b="0" i="0" dirty="0">
                          <a:solidFill>
                            <a:srgbClr val="FFFFFF"/>
                          </a:solidFill>
                          <a:effectLst/>
                          <a:latin typeface="Calibri" panose="020F0502020204030204" pitchFamily="34" charset="0"/>
                        </a:rPr>
                        <a:t>, the internet or any of the databases we have on trial (</a:t>
                      </a:r>
                      <a:r>
                        <a:rPr lang="en-GB" sz="1100" b="0" i="0" u="sng" strike="noStrike" dirty="0">
                          <a:solidFill>
                            <a:srgbClr val="0563C1"/>
                          </a:solidFill>
                          <a:effectLst/>
                          <a:latin typeface="Calibri" panose="020F0502020204030204" pitchFamily="34" charset="0"/>
                          <a:hlinkClick r:id="rId6"/>
                        </a:rPr>
                        <a:t>Login details here</a:t>
                      </a:r>
                      <a:r>
                        <a:rPr lang="en-GB" sz="1100" b="0" i="0" dirty="0">
                          <a:solidFill>
                            <a:srgbClr val="FFFFFF"/>
                          </a:solidFill>
                          <a:effectLst/>
                          <a:latin typeface="Calibri" panose="020F0502020204030204" pitchFamily="34" charset="0"/>
                        </a:rPr>
                        <a:t>)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85623"/>
                    </a:solidFill>
                  </a:tcPr>
                </a:tc>
                <a:extLst>
                  <a:ext uri="{0D108BD9-81ED-4DB2-BD59-A6C34878D82A}">
                    <a16:rowId xmlns:a16="http://schemas.microsoft.com/office/drawing/2014/main" val="2941493265"/>
                  </a:ext>
                </a:extLst>
              </a:tr>
              <a:tr h="730073">
                <a:tc>
                  <a:txBody>
                    <a:bodyPr/>
                    <a:lstStyle/>
                    <a:p>
                      <a:pPr algn="ctr" rtl="0" fontAlgn="base"/>
                      <a:r>
                        <a:rPr lang="en-GB" sz="1200" b="0" i="0">
                          <a:effectLst/>
                          <a:latin typeface="Aptos Display" panose="020B0004020202020204" pitchFamily="34" charset="0"/>
                        </a:rPr>
                        <a:t>3. </a:t>
                      </a:r>
                      <a:endParaRPr lang="en-GB" sz="1000" b="0" i="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2CC"/>
                    </a:solidFill>
                  </a:tcPr>
                </a:tc>
                <a:tc>
                  <a:txBody>
                    <a:bodyPr/>
                    <a:lstStyle/>
                    <a:p>
                      <a:pPr algn="l" rtl="0" fontAlgn="base"/>
                      <a:r>
                        <a:rPr lang="en-GB" sz="1100" b="0" i="0" dirty="0">
                          <a:effectLst/>
                          <a:latin typeface="Calibri" panose="020F0502020204030204" pitchFamily="34" charset="0"/>
                        </a:rPr>
                        <a:t>Try a variety of note taking and recording methods, to keep track of, record and reflect on the research you carry out. </a:t>
                      </a:r>
                      <a:endParaRPr lang="en-GB" sz="2000" b="0" i="0" dirty="0">
                        <a:effectLst/>
                      </a:endParaRPr>
                    </a:p>
                    <a:p>
                      <a:pPr algn="l" rtl="0" fontAlgn="base"/>
                      <a:r>
                        <a:rPr lang="en-GB" sz="1100" b="0" i="0" dirty="0">
                          <a:effectLst/>
                          <a:latin typeface="Calibri" panose="020F0502020204030204" pitchFamily="34" charset="0"/>
                        </a:rPr>
                        <a:t>Try some of the AI research tools and see whether they are beneficial. </a:t>
                      </a:r>
                      <a:endParaRPr lang="en-GB" sz="2000" b="0" i="0" dirty="0">
                        <a:effectLst/>
                      </a:endParaRPr>
                    </a:p>
                    <a:p>
                      <a:pPr algn="l" rtl="0" fontAlgn="base"/>
                      <a:r>
                        <a:rPr lang="en-GB" sz="1100" b="0" i="0" dirty="0">
                          <a:effectLst/>
                          <a:latin typeface="Calibri" panose="020F0502020204030204" pitchFamily="34" charset="0"/>
                        </a:rPr>
                        <a:t>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D966"/>
                    </a:solidFill>
                  </a:tcPr>
                </a:tc>
                <a:tc>
                  <a:txBody>
                    <a:bodyPr/>
                    <a:lstStyle/>
                    <a:p>
                      <a:pPr algn="l" rtl="0" fontAlgn="base"/>
                      <a:r>
                        <a:rPr lang="en-GB" sz="1100" b="0" i="0">
                          <a:effectLst/>
                          <a:latin typeface="Calibri" panose="020F0502020204030204" pitchFamily="34" charset="0"/>
                        </a:rPr>
                        <a:t>Try OneNote, Mind maps, Cornell notes or any other method you would like to trial. </a:t>
                      </a:r>
                      <a:endParaRPr lang="en-GB" sz="2000" b="0" i="0">
                        <a:effectLst/>
                      </a:endParaRPr>
                    </a:p>
                    <a:p>
                      <a:pPr algn="l" rtl="0" fontAlgn="base"/>
                      <a:r>
                        <a:rPr lang="en-GB" sz="1100" b="0" i="0">
                          <a:effectLst/>
                          <a:latin typeface="Calibri" panose="020F0502020204030204" pitchFamily="34" charset="0"/>
                        </a:rPr>
                        <a:t>You may find some of the Graphic Organisers that are in the Class OneNote are helpful if only to help you clarify your thinking </a:t>
                      </a:r>
                      <a:endParaRPr lang="en-GB" sz="2000" b="0" i="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379967837"/>
                  </a:ext>
                </a:extLst>
              </a:tr>
              <a:tr h="897217">
                <a:tc>
                  <a:txBody>
                    <a:bodyPr/>
                    <a:lstStyle/>
                    <a:p>
                      <a:pPr algn="ctr" rtl="0" fontAlgn="base"/>
                      <a:r>
                        <a:rPr lang="en-GB" sz="1200" b="0" i="0">
                          <a:effectLst/>
                          <a:latin typeface="Aptos Display" panose="020B0004020202020204" pitchFamily="34" charset="0"/>
                        </a:rPr>
                        <a:t>4. </a:t>
                      </a:r>
                      <a:endParaRPr lang="en-GB" sz="1000" b="0" i="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E4D5"/>
                    </a:solidFill>
                  </a:tcPr>
                </a:tc>
                <a:tc>
                  <a:txBody>
                    <a:bodyPr/>
                    <a:lstStyle/>
                    <a:p>
                      <a:pPr algn="l" rtl="0" fontAlgn="base"/>
                      <a:r>
                        <a:rPr lang="en-GB" sz="1100" b="0" i="0" dirty="0">
                          <a:effectLst/>
                          <a:latin typeface="Calibri" panose="020F0502020204030204" pitchFamily="34" charset="0"/>
                        </a:rPr>
                        <a:t>Reflect on the sources you have used, where did you find the best information to answer your questions, did you find any great resources you want to share, did you use AI and if so was it helpful / trustworthy? </a:t>
                      </a:r>
                      <a:endParaRPr lang="en-GB" sz="2000" b="0" i="0" dirty="0">
                        <a:effectLst/>
                      </a:endParaRPr>
                    </a:p>
                    <a:p>
                      <a:pPr algn="l" rtl="0" fontAlgn="base"/>
                      <a:r>
                        <a:rPr lang="en-GB" sz="1100" b="0" i="0" dirty="0">
                          <a:effectLst/>
                          <a:latin typeface="Calibri" panose="020F0502020204030204" pitchFamily="34" charset="0"/>
                        </a:rPr>
                        <a:t>Reflect on the methods you used to record your research. What do you like, paper and pen, visual methods, electronic notes or some combination?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4B083"/>
                    </a:solidFill>
                  </a:tcPr>
                </a:tc>
                <a:tc>
                  <a:txBody>
                    <a:bodyPr/>
                    <a:lstStyle/>
                    <a:p>
                      <a:pPr algn="l" rtl="0" fontAlgn="base"/>
                      <a:r>
                        <a:rPr lang="en-GB" sz="1100" b="0" i="0" dirty="0">
                          <a:solidFill>
                            <a:srgbClr val="FFFFFF"/>
                          </a:solidFill>
                          <a:effectLst/>
                          <a:latin typeface="Calibri" panose="020F0502020204030204" pitchFamily="34" charset="0"/>
                        </a:rPr>
                        <a:t>Use the evaluation forms for the Databases we have on trial and make note of the pros and cons of the sources and methods that you have used.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642720479"/>
                  </a:ext>
                </a:extLst>
              </a:tr>
              <a:tr h="1064361">
                <a:tc>
                  <a:txBody>
                    <a:bodyPr/>
                    <a:lstStyle/>
                    <a:p>
                      <a:pPr algn="ctr" rtl="0" fontAlgn="base"/>
                      <a:r>
                        <a:rPr lang="en-GB" sz="1200" b="0" i="0" dirty="0">
                          <a:effectLst/>
                          <a:latin typeface="Aptos Display" panose="020B0004020202020204" pitchFamily="34" charset="0"/>
                        </a:rPr>
                        <a:t>5. </a:t>
                      </a:r>
                      <a:endParaRPr lang="en-GB" sz="1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EBF9"/>
                    </a:solidFill>
                  </a:tcPr>
                </a:tc>
                <a:tc>
                  <a:txBody>
                    <a:bodyPr/>
                    <a:lstStyle/>
                    <a:p>
                      <a:pPr algn="l" rtl="0" fontAlgn="base"/>
                      <a:r>
                        <a:rPr lang="en-GB" sz="1100" b="0" i="0" dirty="0">
                          <a:effectLst/>
                          <a:latin typeface="Calibri" panose="020F0502020204030204" pitchFamily="34" charset="0"/>
                        </a:rPr>
                        <a:t>Prepare for the presentation you will give to your form about your research. This is very short 2 /3 mins with no slides. </a:t>
                      </a:r>
                      <a:endParaRPr lang="en-GB" sz="2000" b="0" i="0" dirty="0">
                        <a:effectLst/>
                      </a:endParaRPr>
                    </a:p>
                    <a:p>
                      <a:pPr algn="l" rtl="0" fontAlgn="base"/>
                      <a:r>
                        <a:rPr lang="en-GB" sz="1100" b="0" i="0" dirty="0">
                          <a:effectLst/>
                          <a:latin typeface="Calibri" panose="020F0502020204030204" pitchFamily="34" charset="0"/>
                        </a:rPr>
                        <a:t>There will be no need for you to explain what you have found out in detail, the general area of your research might be useful (engineering, design, music etc) but nothing substantial. </a:t>
                      </a:r>
                      <a:endParaRPr lang="en-GB" sz="2000" b="0" i="0" dirty="0">
                        <a:effectLst/>
                      </a:endParaRPr>
                    </a:p>
                    <a:p>
                      <a:pPr algn="l" rtl="0" fontAlgn="base"/>
                      <a:r>
                        <a:rPr lang="en-GB" sz="1100" b="0" i="0" dirty="0">
                          <a:effectLst/>
                          <a:latin typeface="Calibri" panose="020F0502020204030204" pitchFamily="34" charset="0"/>
                        </a:rPr>
                        <a:t>What you will be explaining is how you progressed your research.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9A6E4"/>
                    </a:solidFill>
                  </a:tcPr>
                </a:tc>
                <a:tc>
                  <a:txBody>
                    <a:bodyPr/>
                    <a:lstStyle/>
                    <a:p>
                      <a:pPr algn="l" rtl="0" fontAlgn="base"/>
                      <a:r>
                        <a:rPr lang="en-GB" sz="1100" b="0" i="0" dirty="0">
                          <a:solidFill>
                            <a:srgbClr val="FFFFFF"/>
                          </a:solidFill>
                          <a:effectLst/>
                          <a:latin typeface="Calibri" panose="020F0502020204030204" pitchFamily="34" charset="0"/>
                        </a:rPr>
                        <a:t>Use the Attitudes to Learning listed on the </a:t>
                      </a:r>
                      <a:r>
                        <a:rPr lang="en-GB" sz="1100" b="0" i="0" u="sng" strike="noStrike" dirty="0">
                          <a:solidFill>
                            <a:srgbClr val="0563C1"/>
                          </a:solidFill>
                          <a:effectLst/>
                          <a:latin typeface="Calibri" panose="020F0502020204030204" pitchFamily="34" charset="0"/>
                          <a:hlinkClick r:id="rId7"/>
                        </a:rPr>
                        <a:t>presentation template</a:t>
                      </a:r>
                      <a:r>
                        <a:rPr lang="en-GB" sz="1100" b="0" i="0" dirty="0">
                          <a:solidFill>
                            <a:srgbClr val="FFFFFF"/>
                          </a:solidFill>
                          <a:effectLst/>
                          <a:latin typeface="Calibri" panose="020F0502020204030204" pitchFamily="34" charset="0"/>
                        </a:rPr>
                        <a:t> to guide you when you are planning your presentation.  </a:t>
                      </a:r>
                      <a:endParaRPr lang="en-GB" sz="2000" b="0" i="0" dirty="0">
                        <a:effectLst/>
                      </a:endParaRPr>
                    </a:p>
                    <a:p>
                      <a:pPr algn="l" rtl="0" fontAlgn="base"/>
                      <a:r>
                        <a:rPr lang="en-GB" sz="1100" b="0" i="0" dirty="0">
                          <a:solidFill>
                            <a:srgbClr val="FFFFFF"/>
                          </a:solidFill>
                          <a:effectLst/>
                          <a:latin typeface="Calibri" panose="020F0502020204030204" pitchFamily="34" charset="0"/>
                        </a:rPr>
                        <a:t>You should be aiming to demonstrate how you have implemented the skills listed.  </a:t>
                      </a:r>
                      <a:endParaRPr lang="en-GB" sz="2000" b="0" i="0" dirty="0">
                        <a:effectLst/>
                      </a:endParaRPr>
                    </a:p>
                  </a:txBody>
                  <a:tcPr marL="67289" marR="67289" marT="33644" marB="33644">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885277829"/>
                  </a:ext>
                </a:extLst>
              </a:tr>
            </a:tbl>
          </a:graphicData>
        </a:graphic>
      </p:graphicFrame>
      <p:pic>
        <p:nvPicPr>
          <p:cNvPr id="4" name="Picture 3">
            <a:extLst>
              <a:ext uri="{FF2B5EF4-FFF2-40B4-BE49-F238E27FC236}">
                <a16:creationId xmlns:a16="http://schemas.microsoft.com/office/drawing/2014/main" id="{35B0D9DF-34FE-04B4-CDDC-C8EC734F11EE}"/>
              </a:ext>
            </a:extLst>
          </p:cNvPr>
          <p:cNvPicPr>
            <a:picLocks noChangeAspect="1"/>
          </p:cNvPicPr>
          <p:nvPr/>
        </p:nvPicPr>
        <p:blipFill>
          <a:blip r:embed="rId8"/>
          <a:stretch>
            <a:fillRect/>
          </a:stretch>
        </p:blipFill>
        <p:spPr>
          <a:xfrm>
            <a:off x="1300398" y="1275897"/>
            <a:ext cx="9591203" cy="5431312"/>
          </a:xfrm>
          <a:prstGeom prst="rect">
            <a:avLst/>
          </a:prstGeom>
        </p:spPr>
      </p:pic>
      <p:sp>
        <p:nvSpPr>
          <p:cNvPr id="5" name="TextBox 4">
            <a:extLst>
              <a:ext uri="{FF2B5EF4-FFF2-40B4-BE49-F238E27FC236}">
                <a16:creationId xmlns:a16="http://schemas.microsoft.com/office/drawing/2014/main" id="{6500ED18-76D6-22CE-CC3D-A44017CF3B6A}"/>
              </a:ext>
            </a:extLst>
          </p:cNvPr>
          <p:cNvSpPr txBox="1"/>
          <p:nvPr/>
        </p:nvSpPr>
        <p:spPr>
          <a:xfrm>
            <a:off x="10891601" y="6227476"/>
            <a:ext cx="938464" cy="369332"/>
          </a:xfrm>
          <a:prstGeom prst="rect">
            <a:avLst/>
          </a:prstGeom>
          <a:noFill/>
        </p:spPr>
        <p:txBody>
          <a:bodyPr wrap="square" rtlCol="0">
            <a:spAutoFit/>
          </a:bodyPr>
          <a:lstStyle/>
          <a:p>
            <a:r>
              <a:rPr lang="en-GB" dirty="0">
                <a:hlinkClick r:id="rId9"/>
              </a:rPr>
              <a:t>Carrot2</a:t>
            </a:r>
            <a:endParaRPr lang="en-GB" dirty="0"/>
          </a:p>
        </p:txBody>
      </p:sp>
    </p:spTree>
    <p:extLst>
      <p:ext uri="{BB962C8B-B14F-4D97-AF65-F5344CB8AC3E}">
        <p14:creationId xmlns:p14="http://schemas.microsoft.com/office/powerpoint/2010/main" val="34475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EB7BF-1F87-BCCD-7F7E-E9A228E4F177}"/>
              </a:ext>
            </a:extLst>
          </p:cNvPr>
          <p:cNvSpPr>
            <a:spLocks noGrp="1"/>
          </p:cNvSpPr>
          <p:nvPr>
            <p:ph type="ctrTitle"/>
          </p:nvPr>
        </p:nvSpPr>
        <p:spPr>
          <a:xfrm>
            <a:off x="408376" y="176349"/>
            <a:ext cx="11358664" cy="851130"/>
          </a:xfrm>
        </p:spPr>
        <p:txBody>
          <a:bodyPr>
            <a:normAutofit fontScale="90000"/>
          </a:bodyPr>
          <a:lstStyle/>
          <a:p>
            <a:r>
              <a:rPr lang="en-GB" sz="3038" dirty="0"/>
              <a:t>Research Project Presentation</a:t>
            </a:r>
            <a:br>
              <a:rPr lang="en-GB" sz="5513" dirty="0"/>
            </a:br>
            <a:r>
              <a:rPr lang="en-GB" sz="1519" dirty="0"/>
              <a:t>The discussion or presentation should focus on thinking about the following Approaches to Learning (ATLs) and how you have demonstrated these when researching or how these skills have been developed through this project. We are interested the issues you faced as well as the successes you had.</a:t>
            </a:r>
            <a:endParaRPr lang="en-GB" sz="2700" dirty="0"/>
          </a:p>
        </p:txBody>
      </p:sp>
      <p:grpSp>
        <p:nvGrpSpPr>
          <p:cNvPr id="5" name="Group 4">
            <a:extLst>
              <a:ext uri="{FF2B5EF4-FFF2-40B4-BE49-F238E27FC236}">
                <a16:creationId xmlns:a16="http://schemas.microsoft.com/office/drawing/2014/main" id="{71F29B66-64F5-D876-F146-FB438BA52FF3}"/>
              </a:ext>
            </a:extLst>
          </p:cNvPr>
          <p:cNvGrpSpPr/>
          <p:nvPr/>
        </p:nvGrpSpPr>
        <p:grpSpPr>
          <a:xfrm>
            <a:off x="408377" y="1182543"/>
            <a:ext cx="5550605" cy="975513"/>
            <a:chOff x="162955" y="5864329"/>
            <a:chExt cx="4535817" cy="4170025"/>
          </a:xfrm>
        </p:grpSpPr>
        <p:pic>
          <p:nvPicPr>
            <p:cNvPr id="6" name="Picture 5">
              <a:extLst>
                <a:ext uri="{FF2B5EF4-FFF2-40B4-BE49-F238E27FC236}">
                  <a16:creationId xmlns:a16="http://schemas.microsoft.com/office/drawing/2014/main" id="{BE2E877C-F83E-C8BF-7EC8-750FEFFACDE9}"/>
                </a:ext>
              </a:extLst>
            </p:cNvPr>
            <p:cNvPicPr/>
            <p:nvPr/>
          </p:nvPicPr>
          <p:blipFill>
            <a:blip r:embed="rId3" cstate="email">
              <a:extLst>
                <a:ext uri="{28A0092B-C50C-407E-A947-70E740481C1C}">
                  <a14:useLocalDpi xmlns:a14="http://schemas.microsoft.com/office/drawing/2010/main"/>
                </a:ext>
              </a:extLst>
            </a:blip>
            <a:stretch>
              <a:fillRect/>
            </a:stretch>
          </p:blipFill>
          <p:spPr>
            <a:xfrm>
              <a:off x="162955" y="5864329"/>
              <a:ext cx="4535817" cy="4170025"/>
            </a:xfrm>
            <a:prstGeom prst="rect">
              <a:avLst/>
            </a:prstGeom>
          </p:spPr>
        </p:pic>
        <p:sp>
          <p:nvSpPr>
            <p:cNvPr id="7" name="TextBox 6">
              <a:extLst>
                <a:ext uri="{FF2B5EF4-FFF2-40B4-BE49-F238E27FC236}">
                  <a16:creationId xmlns:a16="http://schemas.microsoft.com/office/drawing/2014/main" id="{5027F5CD-13EB-D5A7-05EF-31F05918268D}"/>
                </a:ext>
              </a:extLst>
            </p:cNvPr>
            <p:cNvSpPr txBox="1"/>
            <p:nvPr/>
          </p:nvSpPr>
          <p:spPr>
            <a:xfrm>
              <a:off x="372083" y="6087515"/>
              <a:ext cx="3745149" cy="3058894"/>
            </a:xfrm>
            <a:prstGeom prst="rect">
              <a:avLst/>
            </a:prstGeom>
            <a:noFill/>
          </p:spPr>
          <p:txBody>
            <a:bodyPr wrap="square" rtlCol="0">
              <a:spAutoFit/>
            </a:bodyPr>
            <a:lstStyle/>
            <a:p>
              <a:pPr defTabSz="257175"/>
              <a:r>
                <a:rPr lang="en-GB" sz="2025" dirty="0">
                  <a:solidFill>
                    <a:prstClr val="black"/>
                  </a:solidFill>
                  <a:latin typeface="Aptos" panose="02110004020202020204"/>
                </a:rPr>
                <a:t>Apply existing knowledge to generate new ideas, products or processes</a:t>
              </a:r>
            </a:p>
          </p:txBody>
        </p:sp>
      </p:grpSp>
      <p:pic>
        <p:nvPicPr>
          <p:cNvPr id="8" name="Picture 7">
            <a:extLst>
              <a:ext uri="{FF2B5EF4-FFF2-40B4-BE49-F238E27FC236}">
                <a16:creationId xmlns:a16="http://schemas.microsoft.com/office/drawing/2014/main" id="{AF86AE5C-8071-86BD-C1A1-239F9C43DD16}"/>
              </a:ext>
            </a:extLst>
          </p:cNvPr>
          <p:cNvPicPr/>
          <p:nvPr/>
        </p:nvPicPr>
        <p:blipFill>
          <a:blip r:embed="rId4" cstate="email">
            <a:extLst>
              <a:ext uri="{28A0092B-C50C-407E-A947-70E740481C1C}">
                <a14:useLocalDpi xmlns:a14="http://schemas.microsoft.com/office/drawing/2010/main"/>
              </a:ext>
            </a:extLst>
          </a:blip>
          <a:stretch>
            <a:fillRect/>
          </a:stretch>
        </p:blipFill>
        <p:spPr>
          <a:xfrm>
            <a:off x="408377" y="2257816"/>
            <a:ext cx="5567187" cy="1016575"/>
          </a:xfrm>
          <a:prstGeom prst="rect">
            <a:avLst/>
          </a:prstGeom>
        </p:spPr>
      </p:pic>
      <p:grpSp>
        <p:nvGrpSpPr>
          <p:cNvPr id="9" name="Group 8">
            <a:extLst>
              <a:ext uri="{FF2B5EF4-FFF2-40B4-BE49-F238E27FC236}">
                <a16:creationId xmlns:a16="http://schemas.microsoft.com/office/drawing/2014/main" id="{B59A30C7-EC56-C7D7-78E9-602F8DCD8333}"/>
              </a:ext>
            </a:extLst>
          </p:cNvPr>
          <p:cNvGrpSpPr/>
          <p:nvPr/>
        </p:nvGrpSpPr>
        <p:grpSpPr>
          <a:xfrm>
            <a:off x="6216436" y="2271448"/>
            <a:ext cx="5583770" cy="975513"/>
            <a:chOff x="7496968" y="490863"/>
            <a:chExt cx="4529721" cy="4359018"/>
          </a:xfrm>
        </p:grpSpPr>
        <p:pic>
          <p:nvPicPr>
            <p:cNvPr id="10" name="Picture 9">
              <a:extLst>
                <a:ext uri="{FF2B5EF4-FFF2-40B4-BE49-F238E27FC236}">
                  <a16:creationId xmlns:a16="http://schemas.microsoft.com/office/drawing/2014/main" id="{553E6DA8-6FE3-68C2-DE58-D52A0A04783F}"/>
                </a:ext>
              </a:extLst>
            </p:cNvPr>
            <p:cNvPicPr/>
            <p:nvPr/>
          </p:nvPicPr>
          <p:blipFill>
            <a:blip r:embed="rId5" cstate="email">
              <a:extLst>
                <a:ext uri="{28A0092B-C50C-407E-A947-70E740481C1C}">
                  <a14:useLocalDpi xmlns:a14="http://schemas.microsoft.com/office/drawing/2010/main"/>
                </a:ext>
              </a:extLst>
            </a:blip>
            <a:stretch>
              <a:fillRect/>
            </a:stretch>
          </p:blipFill>
          <p:spPr>
            <a:xfrm>
              <a:off x="7496968" y="490863"/>
              <a:ext cx="4529721" cy="4359018"/>
            </a:xfrm>
            <a:prstGeom prst="rect">
              <a:avLst/>
            </a:prstGeom>
          </p:spPr>
        </p:pic>
        <p:sp>
          <p:nvSpPr>
            <p:cNvPr id="11" name="TextBox 10">
              <a:extLst>
                <a:ext uri="{FF2B5EF4-FFF2-40B4-BE49-F238E27FC236}">
                  <a16:creationId xmlns:a16="http://schemas.microsoft.com/office/drawing/2014/main" id="{3F6AD15A-2E81-8106-BF7E-D7DA70A4C92A}"/>
                </a:ext>
              </a:extLst>
            </p:cNvPr>
            <p:cNvSpPr txBox="1"/>
            <p:nvPr/>
          </p:nvSpPr>
          <p:spPr>
            <a:xfrm>
              <a:off x="7780225" y="758393"/>
              <a:ext cx="3609975" cy="3197528"/>
            </a:xfrm>
            <a:prstGeom prst="rect">
              <a:avLst/>
            </a:prstGeom>
            <a:noFill/>
          </p:spPr>
          <p:txBody>
            <a:bodyPr wrap="square" rtlCol="0">
              <a:spAutoFit/>
            </a:bodyPr>
            <a:lstStyle/>
            <a:p>
              <a:pPr defTabSz="257175"/>
              <a:r>
                <a:rPr lang="en-GB" sz="2025"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Preview and skim texts to build understanding </a:t>
              </a:r>
              <a:endParaRPr lang="en-GB" sz="2025" dirty="0">
                <a:solidFill>
                  <a:prstClr val="black"/>
                </a:solidFill>
                <a:latin typeface="Aptos" panose="02110004020202020204"/>
              </a:endParaRPr>
            </a:p>
          </p:txBody>
        </p:sp>
      </p:grpSp>
      <p:grpSp>
        <p:nvGrpSpPr>
          <p:cNvPr id="12" name="Group 11">
            <a:extLst>
              <a:ext uri="{FF2B5EF4-FFF2-40B4-BE49-F238E27FC236}">
                <a16:creationId xmlns:a16="http://schemas.microsoft.com/office/drawing/2014/main" id="{DAF3FCEB-C723-6181-81D2-72BA313734D6}"/>
              </a:ext>
            </a:extLst>
          </p:cNvPr>
          <p:cNvGrpSpPr/>
          <p:nvPr/>
        </p:nvGrpSpPr>
        <p:grpSpPr>
          <a:xfrm>
            <a:off x="6233019" y="1170200"/>
            <a:ext cx="5567187" cy="975513"/>
            <a:chOff x="172494" y="6226960"/>
            <a:chExt cx="4535817" cy="4170025"/>
          </a:xfrm>
        </p:grpSpPr>
        <p:pic>
          <p:nvPicPr>
            <p:cNvPr id="13" name="Picture 12">
              <a:extLst>
                <a:ext uri="{FF2B5EF4-FFF2-40B4-BE49-F238E27FC236}">
                  <a16:creationId xmlns:a16="http://schemas.microsoft.com/office/drawing/2014/main" id="{7FA41A66-050A-F4D6-A87D-5A94B49FD339}"/>
                </a:ext>
              </a:extLst>
            </p:cNvPr>
            <p:cNvPicPr/>
            <p:nvPr/>
          </p:nvPicPr>
          <p:blipFill>
            <a:blip r:embed="rId4" cstate="email">
              <a:extLst>
                <a:ext uri="{28A0092B-C50C-407E-A947-70E740481C1C}">
                  <a14:useLocalDpi xmlns:a14="http://schemas.microsoft.com/office/drawing/2010/main"/>
                </a:ext>
              </a:extLst>
            </a:blip>
            <a:stretch>
              <a:fillRect/>
            </a:stretch>
          </p:blipFill>
          <p:spPr>
            <a:xfrm>
              <a:off x="172494" y="6226960"/>
              <a:ext cx="4535817" cy="4170025"/>
            </a:xfrm>
            <a:prstGeom prst="rect">
              <a:avLst/>
            </a:prstGeom>
          </p:spPr>
        </p:pic>
        <p:sp>
          <p:nvSpPr>
            <p:cNvPr id="14" name="TextBox 13">
              <a:extLst>
                <a:ext uri="{FF2B5EF4-FFF2-40B4-BE49-F238E27FC236}">
                  <a16:creationId xmlns:a16="http://schemas.microsoft.com/office/drawing/2014/main" id="{7F48249B-BBBF-2471-0C7D-D733F3694953}"/>
                </a:ext>
              </a:extLst>
            </p:cNvPr>
            <p:cNvSpPr txBox="1"/>
            <p:nvPr/>
          </p:nvSpPr>
          <p:spPr>
            <a:xfrm>
              <a:off x="461847" y="6422327"/>
              <a:ext cx="3609975" cy="3245275"/>
            </a:xfrm>
            <a:prstGeom prst="rect">
              <a:avLst/>
            </a:prstGeom>
            <a:noFill/>
          </p:spPr>
          <p:txBody>
            <a:bodyPr wrap="square" rtlCol="0">
              <a:spAutoFit/>
            </a:bodyPr>
            <a:lstStyle/>
            <a:p>
              <a:pPr defTabSz="257175" fontAlgn="t">
                <a:lnSpc>
                  <a:spcPct val="107000"/>
                </a:lnSpc>
                <a:spcAft>
                  <a:spcPts val="1422"/>
                </a:spcAft>
                <a:buSzPts val="1100"/>
              </a:pPr>
              <a:r>
                <a:rPr lang="en-GB" sz="2025"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brainstorming and visual diagrams to generate new ideas and inquiries </a:t>
              </a:r>
              <a:endParaRPr lang="en-GB" sz="2025" dirty="0">
                <a:solidFill>
                  <a:prstClr val="black"/>
                </a:solidFill>
                <a:latin typeface="Arial" panose="020B0604020202020204" pitchFamily="34" charset="0"/>
              </a:endParaRPr>
            </a:p>
          </p:txBody>
        </p:sp>
      </p:grpSp>
      <p:sp>
        <p:nvSpPr>
          <p:cNvPr id="15" name="TextBox 14">
            <a:extLst>
              <a:ext uri="{FF2B5EF4-FFF2-40B4-BE49-F238E27FC236}">
                <a16:creationId xmlns:a16="http://schemas.microsoft.com/office/drawing/2014/main" id="{4D545D91-0131-578B-FA65-8E8E0D58D9C9}"/>
              </a:ext>
            </a:extLst>
          </p:cNvPr>
          <p:cNvSpPr txBox="1"/>
          <p:nvPr/>
        </p:nvSpPr>
        <p:spPr>
          <a:xfrm>
            <a:off x="664293" y="2361483"/>
            <a:ext cx="5047754" cy="715581"/>
          </a:xfrm>
          <a:prstGeom prst="rect">
            <a:avLst/>
          </a:prstGeom>
          <a:noFill/>
        </p:spPr>
        <p:txBody>
          <a:bodyPr wrap="square" rtlCol="0">
            <a:spAutoFit/>
          </a:bodyPr>
          <a:lstStyle/>
          <a:p>
            <a:pPr defTabSz="257175"/>
            <a:r>
              <a:rPr lang="en-GB" sz="2025" dirty="0">
                <a:solidFill>
                  <a:prstClr val="black"/>
                </a:solidFill>
                <a:latin typeface="Aptos" panose="02110004020202020204"/>
              </a:rPr>
              <a:t>Formulate factual, topical, conceptual and debatable questions</a:t>
            </a:r>
          </a:p>
        </p:txBody>
      </p:sp>
      <p:sp>
        <p:nvSpPr>
          <p:cNvPr id="16" name="Rectangle 16">
            <a:extLst>
              <a:ext uri="{FF2B5EF4-FFF2-40B4-BE49-F238E27FC236}">
                <a16:creationId xmlns:a16="http://schemas.microsoft.com/office/drawing/2014/main" id="{B51D26EC-6BE4-9D49-6EA9-8BB9E6C16A6A}"/>
              </a:ext>
            </a:extLst>
          </p:cNvPr>
          <p:cNvSpPr/>
          <p:nvPr/>
        </p:nvSpPr>
        <p:spPr bwMode="auto">
          <a:xfrm>
            <a:off x="-100660" y="-1250872"/>
            <a:ext cx="122484" cy="37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56" tIns="81278" rIns="162556" bIns="81278" numCol="1" anchor="ctr" anchorCtr="0" compatLnSpc="1">
            <a:prstTxWarp prst="textNoShape">
              <a:avLst/>
            </a:prstTxWarp>
            <a:spAutoFit/>
          </a:bodyPr>
          <a:lstStyle/>
          <a:p>
            <a:pPr defTabSz="257175"/>
            <a:endParaRPr lang="en-GB" sz="1350">
              <a:solidFill>
                <a:prstClr val="black"/>
              </a:solidFill>
              <a:latin typeface="Aptos" panose="02110004020202020204"/>
            </a:endParaRPr>
          </a:p>
        </p:txBody>
      </p:sp>
      <p:sp>
        <p:nvSpPr>
          <p:cNvPr id="17" name="Rectangle 17">
            <a:extLst>
              <a:ext uri="{FF2B5EF4-FFF2-40B4-BE49-F238E27FC236}">
                <a16:creationId xmlns:a16="http://schemas.microsoft.com/office/drawing/2014/main" id="{5963EBD8-DEB2-0F77-4648-E420940B3EB9}"/>
              </a:ext>
            </a:extLst>
          </p:cNvPr>
          <p:cNvSpPr/>
          <p:nvPr/>
        </p:nvSpPr>
        <p:spPr bwMode="auto">
          <a:xfrm>
            <a:off x="2346642" y="-1250866"/>
            <a:ext cx="1396273" cy="78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56" tIns="81278" rIns="162556" bIns="81278" numCol="1" anchor="ctr" anchorCtr="0" compatLnSpc="1">
            <a:prstTxWarp prst="textNoShape">
              <a:avLst/>
            </a:prstTxWarp>
            <a:spAutoFit/>
          </a:bodyPr>
          <a:lstStyle/>
          <a:p>
            <a:pPr defTabSz="1625552" eaLnBrk="0" fontAlgn="base" hangingPunct="0">
              <a:spcBef>
                <a:spcPct val="0"/>
              </a:spcBef>
              <a:spcAft>
                <a:spcPct val="0"/>
              </a:spcAft>
            </a:pPr>
            <a:r>
              <a:rPr lang="en-GB" altLang="en-US" sz="1350" dirty="0">
                <a:solidFill>
                  <a:prstClr val="black"/>
                </a:solidFill>
                <a:latin typeface="Arial" panose="020B0604020202020204" pitchFamily="34" charset="0"/>
              </a:rPr>
              <a:t>Year 12 IBDP TGS</a:t>
            </a:r>
          </a:p>
          <a:p>
            <a:pPr defTabSz="1625552" eaLnBrk="0" fontAlgn="base" hangingPunct="0">
              <a:spcBef>
                <a:spcPct val="0"/>
              </a:spcBef>
              <a:spcAft>
                <a:spcPct val="0"/>
              </a:spcAft>
            </a:pPr>
            <a:endParaRPr lang="en-GB" altLang="en-US" sz="1350" dirty="0">
              <a:solidFill>
                <a:prstClr val="black"/>
              </a:solidFill>
              <a:latin typeface="Arial" panose="020B0604020202020204" pitchFamily="34" charset="0"/>
            </a:endParaRPr>
          </a:p>
        </p:txBody>
      </p:sp>
      <p:grpSp>
        <p:nvGrpSpPr>
          <p:cNvPr id="18" name="Group 17">
            <a:extLst>
              <a:ext uri="{FF2B5EF4-FFF2-40B4-BE49-F238E27FC236}">
                <a16:creationId xmlns:a16="http://schemas.microsoft.com/office/drawing/2014/main" id="{090F29FE-4F05-0C99-A67A-15AC1DC2FE8D}"/>
              </a:ext>
            </a:extLst>
          </p:cNvPr>
          <p:cNvGrpSpPr/>
          <p:nvPr/>
        </p:nvGrpSpPr>
        <p:grpSpPr>
          <a:xfrm>
            <a:off x="10225436" y="13225735"/>
            <a:ext cx="6084518" cy="332642"/>
            <a:chOff x="172494" y="12285463"/>
            <a:chExt cx="9174490" cy="967929"/>
          </a:xfrm>
        </p:grpSpPr>
        <p:grpSp>
          <p:nvGrpSpPr>
            <p:cNvPr id="19" name="Group 18">
              <a:extLst>
                <a:ext uri="{FF2B5EF4-FFF2-40B4-BE49-F238E27FC236}">
                  <a16:creationId xmlns:a16="http://schemas.microsoft.com/office/drawing/2014/main" id="{F9260114-D223-D3C3-C311-E0A372E010CF}"/>
                </a:ext>
              </a:extLst>
            </p:cNvPr>
            <p:cNvGrpSpPr/>
            <p:nvPr/>
          </p:nvGrpSpPr>
          <p:grpSpPr>
            <a:xfrm>
              <a:off x="6894628" y="12285463"/>
              <a:ext cx="2444115" cy="431800"/>
              <a:chOff x="0" y="0"/>
              <a:chExt cx="8641930" cy="1528923"/>
            </a:xfrm>
          </p:grpSpPr>
          <p:grpSp>
            <p:nvGrpSpPr>
              <p:cNvPr id="26" name="Group 25">
                <a:extLst>
                  <a:ext uri="{FF2B5EF4-FFF2-40B4-BE49-F238E27FC236}">
                    <a16:creationId xmlns:a16="http://schemas.microsoft.com/office/drawing/2014/main" id="{9713658D-F084-CB4C-9B38-F42E71E2F326}"/>
                  </a:ext>
                </a:extLst>
              </p:cNvPr>
              <p:cNvGrpSpPr/>
              <p:nvPr/>
            </p:nvGrpSpPr>
            <p:grpSpPr>
              <a:xfrm>
                <a:off x="0" y="0"/>
                <a:ext cx="8641930" cy="1528923"/>
                <a:chOff x="0" y="0"/>
                <a:chExt cx="8641930" cy="1528923"/>
              </a:xfrm>
            </p:grpSpPr>
            <p:pic>
              <p:nvPicPr>
                <p:cNvPr id="33" name="Picture 32">
                  <a:extLst>
                    <a:ext uri="{FF2B5EF4-FFF2-40B4-BE49-F238E27FC236}">
                      <a16:creationId xmlns:a16="http://schemas.microsoft.com/office/drawing/2014/main" id="{3DC594CD-CFF8-732A-C2D5-C4166A2EF4D5}"/>
                    </a:ext>
                  </a:extLst>
                </p:cNvPr>
                <p:cNvPicPr/>
                <p:nvPr/>
              </p:nvPicPr>
              <p:blipFill rotWithShape="1">
                <a:blip r:embed="rId6" cstate="email">
                  <a:extLst>
                    <a:ext uri="{28A0092B-C50C-407E-A947-70E740481C1C}">
                      <a14:useLocalDpi xmlns:a14="http://schemas.microsoft.com/office/drawing/2010/main"/>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DFA978BD-FC1A-605F-CB73-FE9928E10A62}"/>
                    </a:ext>
                  </a:extLst>
                </p:cNvPr>
                <p:cNvPicPr/>
                <p:nvPr/>
              </p:nvPicPr>
              <p:blipFill rotWithShape="1">
                <a:blip r:embed="rId7" cstate="email">
                  <a:extLst>
                    <a:ext uri="{28A0092B-C50C-407E-A947-70E740481C1C}">
                      <a14:useLocalDpi xmlns:a14="http://schemas.microsoft.com/office/drawing/2010/main"/>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BF8D258A-C58B-8D86-6EAF-FEB58469E963}"/>
                    </a:ext>
                  </a:extLst>
                </p:cNvPr>
                <p:cNvPicPr/>
                <p:nvPr/>
              </p:nvPicPr>
              <p:blipFill rotWithShape="1">
                <a:blip r:embed="rId8" cstate="email">
                  <a:extLst>
                    <a:ext uri="{28A0092B-C50C-407E-A947-70E740481C1C}">
                      <a14:useLocalDpi xmlns:a14="http://schemas.microsoft.com/office/drawing/2010/main"/>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36" name="Picture 35">
                  <a:extLst>
                    <a:ext uri="{FF2B5EF4-FFF2-40B4-BE49-F238E27FC236}">
                      <a16:creationId xmlns:a16="http://schemas.microsoft.com/office/drawing/2014/main" id="{0DF17E87-C879-D932-F9EF-6709612DF381}"/>
                    </a:ext>
                  </a:extLst>
                </p:cNvPr>
                <p:cNvPicPr/>
                <p:nvPr/>
              </p:nvPicPr>
              <p:blipFill rotWithShape="1">
                <a:blip r:embed="rId9" cstate="email">
                  <a:extLst>
                    <a:ext uri="{28A0092B-C50C-407E-A947-70E740481C1C}">
                      <a14:useLocalDpi xmlns:a14="http://schemas.microsoft.com/office/drawing/2010/main"/>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37" name="Picture 36">
                  <a:extLst>
                    <a:ext uri="{FF2B5EF4-FFF2-40B4-BE49-F238E27FC236}">
                      <a16:creationId xmlns:a16="http://schemas.microsoft.com/office/drawing/2014/main" id="{064A103C-4FE4-CB62-7EC8-21D05E035A04}"/>
                    </a:ext>
                  </a:extLst>
                </p:cNvPr>
                <p:cNvPicPr/>
                <p:nvPr/>
              </p:nvPicPr>
              <p:blipFill rotWithShape="1">
                <a:blip r:embed="rId10" cstate="email">
                  <a:extLst>
                    <a:ext uri="{28A0092B-C50C-407E-A947-70E740481C1C}">
                      <a14:useLocalDpi xmlns:a14="http://schemas.microsoft.com/office/drawing/2010/main"/>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38" name="Picture 37">
                  <a:extLst>
                    <a:ext uri="{FF2B5EF4-FFF2-40B4-BE49-F238E27FC236}">
                      <a16:creationId xmlns:a16="http://schemas.microsoft.com/office/drawing/2014/main" id="{C43624CC-DFBF-E58A-5C5B-91C7E4FDFF3D}"/>
                    </a:ext>
                  </a:extLst>
                </p:cNvPr>
                <p:cNvPicPr/>
                <p:nvPr/>
              </p:nvPicPr>
              <p:blipFill rotWithShape="1">
                <a:blip r:embed="rId11" cstate="email">
                  <a:extLst>
                    <a:ext uri="{28A0092B-C50C-407E-A947-70E740481C1C}">
                      <a14:useLocalDpi xmlns:a14="http://schemas.microsoft.com/office/drawing/2010/main"/>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27" name="Picture 26">
                <a:extLst>
                  <a:ext uri="{FF2B5EF4-FFF2-40B4-BE49-F238E27FC236}">
                    <a16:creationId xmlns:a16="http://schemas.microsoft.com/office/drawing/2014/main" id="{07B7AC3F-CD8E-AE0D-6A17-9638AC546B1D}"/>
                  </a:ext>
                </a:extLst>
              </p:cNvPr>
              <p:cNvPicPr/>
              <p:nvPr/>
            </p:nvPicPr>
            <p:blipFill rotWithShape="1">
              <a:blip r:embed="rId12" cstate="email">
                <a:extLst>
                  <a:ext uri="{28A0092B-C50C-407E-A947-70E740481C1C}">
                    <a14:useLocalDpi xmlns:a14="http://schemas.microsoft.com/office/drawing/2010/main"/>
                  </a:ext>
                </a:extLst>
              </a:blip>
              <a:srcRect/>
              <a:stretch/>
            </p:blipFill>
            <p:spPr bwMode="auto">
              <a:xfrm>
                <a:off x="7202384" y="35626"/>
                <a:ext cx="1438910" cy="1477645"/>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3343596D-5840-A86B-6460-B88797430DC3}"/>
                  </a:ext>
                </a:extLst>
              </p:cNvPr>
              <p:cNvPicPr/>
              <p:nvPr/>
            </p:nvPicPr>
            <p:blipFill rotWithShape="1">
              <a:blip r:embed="rId13" cstate="email">
                <a:extLst>
                  <a:ext uri="{28A0092B-C50C-407E-A947-70E740481C1C}">
                    <a14:useLocalDpi xmlns:a14="http://schemas.microsoft.com/office/drawing/2010/main"/>
                  </a:ext>
                </a:extLst>
              </a:blip>
              <a:srcRect/>
              <a:stretch/>
            </p:blipFill>
            <p:spPr bwMode="auto">
              <a:xfrm>
                <a:off x="5765470" y="35626"/>
                <a:ext cx="1438910" cy="1487170"/>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DC7D88C-9AD1-2F8A-E5BD-A32F5DAE4BF0}"/>
                  </a:ext>
                </a:extLst>
              </p:cNvPr>
              <p:cNvPicPr/>
              <p:nvPr/>
            </p:nvPicPr>
            <p:blipFill rotWithShape="1">
              <a:blip r:embed="rId14" cstate="email">
                <a:extLst>
                  <a:ext uri="{28A0092B-C50C-407E-A947-70E740481C1C}">
                    <a14:useLocalDpi xmlns:a14="http://schemas.microsoft.com/office/drawing/2010/main"/>
                  </a:ext>
                </a:extLst>
              </a:blip>
              <a:srcRect/>
              <a:stretch/>
            </p:blipFill>
            <p:spPr bwMode="auto">
              <a:xfrm>
                <a:off x="4322618" y="11876"/>
                <a:ext cx="1438910" cy="1493520"/>
              </a:xfrm>
              <a:prstGeom prst="rect">
                <a:avLst/>
              </a:prstGeom>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3C15AD7A-C392-7658-B231-0364F016AC92}"/>
                  </a:ext>
                </a:extLst>
              </p:cNvPr>
              <p:cNvPicPr/>
              <p:nvPr/>
            </p:nvPicPr>
            <p:blipFill rotWithShape="1">
              <a:blip r:embed="rId15" cstate="email">
                <a:extLst>
                  <a:ext uri="{28A0092B-C50C-407E-A947-70E740481C1C}">
                    <a14:useLocalDpi xmlns:a14="http://schemas.microsoft.com/office/drawing/2010/main"/>
                  </a:ext>
                </a:extLst>
              </a:blip>
              <a:srcRect/>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58A017D6-D1E9-56B9-01D3-47F1E19C2CF6}"/>
                  </a:ext>
                </a:extLst>
              </p:cNvPr>
              <p:cNvPicPr/>
              <p:nvPr/>
            </p:nvPicPr>
            <p:blipFill rotWithShape="1">
              <a:blip r:embed="rId16" cstate="email">
                <a:extLst>
                  <a:ext uri="{28A0092B-C50C-407E-A947-70E740481C1C}">
                    <a14:useLocalDpi xmlns:a14="http://schemas.microsoft.com/office/drawing/2010/main"/>
                  </a:ext>
                </a:extLst>
              </a:blip>
              <a:srcRect/>
              <a:stretch/>
            </p:blipFill>
            <p:spPr bwMode="auto">
              <a:xfrm>
                <a:off x="1436914" y="53439"/>
                <a:ext cx="1440180" cy="1437640"/>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A7877967-00C2-0F6A-9A4D-690D0339EB99}"/>
                  </a:ext>
                </a:extLst>
              </p:cNvPr>
              <p:cNvPicPr/>
              <p:nvPr/>
            </p:nvPicPr>
            <p:blipFill rotWithShape="1">
              <a:blip r:embed="rId17" cstate="email">
                <a:extLst>
                  <a:ext uri="{28A0092B-C50C-407E-A947-70E740481C1C}">
                    <a14:useLocalDpi xmlns:a14="http://schemas.microsoft.com/office/drawing/2010/main"/>
                  </a:ext>
                </a:extLst>
              </a:blip>
              <a:srcRect/>
              <a:stretch/>
            </p:blipFill>
            <p:spPr bwMode="auto">
              <a:xfrm>
                <a:off x="5938" y="53439"/>
                <a:ext cx="1438910" cy="1441450"/>
              </a:xfrm>
              <a:prstGeom prst="rect">
                <a:avLst/>
              </a:prstGeom>
              <a:ln>
                <a:noFill/>
              </a:ln>
              <a:extLst>
                <a:ext uri="{53640926-AAD7-44D8-BBD7-CCE9431645EC}">
                  <a14:shadowObscured xmlns:a14="http://schemas.microsoft.com/office/drawing/2010/main"/>
                </a:ext>
              </a:extLst>
            </p:spPr>
          </p:pic>
        </p:grpSp>
        <p:sp>
          <p:nvSpPr>
            <p:cNvPr id="20" name="TextBox 19">
              <a:extLst>
                <a:ext uri="{FF2B5EF4-FFF2-40B4-BE49-F238E27FC236}">
                  <a16:creationId xmlns:a16="http://schemas.microsoft.com/office/drawing/2014/main" id="{1E6E14D8-D3EE-96CC-09E0-2CCF8F3DBCA7}"/>
                </a:ext>
              </a:extLst>
            </p:cNvPr>
            <p:cNvSpPr txBox="1"/>
            <p:nvPr/>
          </p:nvSpPr>
          <p:spPr>
            <a:xfrm>
              <a:off x="172494" y="12455583"/>
              <a:ext cx="2349499" cy="797809"/>
            </a:xfrm>
            <a:prstGeom prst="rect">
              <a:avLst/>
            </a:prstGeom>
            <a:noFill/>
          </p:spPr>
          <p:txBody>
            <a:bodyPr wrap="square">
              <a:spAutoFit/>
            </a:bodyPr>
            <a:lstStyle/>
            <a:p>
              <a:pPr defTabSz="257175"/>
              <a:r>
                <a:rPr lang="en-GB" altLang="en-US" sz="591" dirty="0">
                  <a:solidFill>
                    <a:prstClr val="black"/>
                  </a:solidFill>
                  <a:latin typeface="Arial" panose="020B0604020202020204" pitchFamily="34" charset="0"/>
                </a:rPr>
                <a:t>FOSIL: Learning by finding out for yourself</a:t>
              </a:r>
              <a:endParaRPr lang="en-GB" sz="591" dirty="0">
                <a:solidFill>
                  <a:prstClr val="black"/>
                </a:solidFill>
                <a:latin typeface="Aptos" panose="02110004020202020204"/>
              </a:endParaRPr>
            </a:p>
          </p:txBody>
        </p:sp>
        <p:sp>
          <p:nvSpPr>
            <p:cNvPr id="21" name="Text Box 13">
              <a:extLst>
                <a:ext uri="{FF2B5EF4-FFF2-40B4-BE49-F238E27FC236}">
                  <a16:creationId xmlns:a16="http://schemas.microsoft.com/office/drawing/2014/main" id="{F93431C9-3E54-D7C4-B26C-E09D20FC0CE2}"/>
                </a:ext>
              </a:extLst>
            </p:cNvPr>
            <p:cNvSpPr txBox="1"/>
            <p:nvPr/>
          </p:nvSpPr>
          <p:spPr bwMode="auto">
            <a:xfrm>
              <a:off x="2707529" y="12501363"/>
              <a:ext cx="400156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81278" numCol="1" anchor="t" anchorCtr="0" compatLnSpc="1">
              <a:prstTxWarp prst="textNoShape">
                <a:avLst/>
              </a:prstTxWarp>
            </a:bodyPr>
            <a:lstStyle/>
            <a:p>
              <a:pPr algn="ctr" defTabSz="1625552" eaLnBrk="0" fontAlgn="base" hangingPunct="0">
                <a:spcBef>
                  <a:spcPct val="0"/>
                </a:spcBef>
                <a:spcAft>
                  <a:spcPct val="0"/>
                </a:spcAft>
              </a:pPr>
              <a:r>
                <a:rPr lang="en-GB" altLang="en-US" sz="619" dirty="0">
                  <a:solidFill>
                    <a:srgbClr val="0000FF"/>
                  </a:solidFill>
                  <a:latin typeface="Calibri" panose="020F0502020204030204" pitchFamily="34" charset="0"/>
                  <a:ea typeface="Times New Roman" panose="02020603050405020304" pitchFamily="18" charset="0"/>
                  <a:cs typeface="Calibri" panose="020F0502020204030204" pitchFamily="34" charset="0"/>
                </a:rPr>
                <a:t>Induction Presentation template</a:t>
              </a:r>
              <a:r>
                <a:rPr lang="en-GB" altLang="en-US" sz="619" dirty="0">
                  <a:solidFill>
                    <a:prstClr val="black"/>
                  </a:solidFill>
                  <a:latin typeface="Calibri" panose="020F0502020204030204" pitchFamily="34" charset="0"/>
                  <a:ea typeface="Times New Roman" panose="02020603050405020304" pitchFamily="18" charset="0"/>
                  <a:cs typeface="Calibri" panose="020F0502020204030204" pitchFamily="34" charset="0"/>
                </a:rPr>
                <a:t> by </a:t>
              </a:r>
              <a:r>
                <a:rPr lang="en-GB" altLang="en-US" sz="619" dirty="0">
                  <a:solidFill>
                    <a:srgbClr val="0000FF"/>
                  </a:solidFill>
                  <a:latin typeface="Calibri" panose="020F0502020204030204" pitchFamily="34" charset="0"/>
                  <a:ea typeface="Times New Roman" panose="02020603050405020304" pitchFamily="18" charset="0"/>
                  <a:cs typeface="Calibri" panose="020F0502020204030204" pitchFamily="34" charset="0"/>
                </a:rPr>
                <a:t>TGS Library</a:t>
              </a:r>
              <a:r>
                <a:rPr lang="en-GB" altLang="en-US" sz="619" dirty="0">
                  <a:solidFill>
                    <a:prstClr val="black"/>
                  </a:solidFill>
                  <a:latin typeface="Calibri" panose="020F0502020204030204" pitchFamily="34" charset="0"/>
                  <a:ea typeface="Times New Roman" panose="02020603050405020304" pitchFamily="18" charset="0"/>
                  <a:cs typeface="Calibri" panose="020F0502020204030204" pitchFamily="34" charset="0"/>
                </a:rPr>
                <a:t> is licensed under </a:t>
              </a:r>
              <a:r>
                <a:rPr lang="en-GB" altLang="en-US" sz="619"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8"/>
                </a:rPr>
                <a:t>CC BY-NC-SA 4.0</a:t>
              </a:r>
              <a:endParaRPr lang="en-GB" altLang="en-US" sz="619" dirty="0">
                <a:solidFill>
                  <a:prstClr val="black"/>
                </a:solidFill>
                <a:latin typeface="Aptos" panose="02110004020202020204"/>
              </a:endParaRPr>
            </a:p>
            <a:p>
              <a:pPr defTabSz="1625552" eaLnBrk="0" fontAlgn="base" hangingPunct="0">
                <a:spcBef>
                  <a:spcPct val="0"/>
                </a:spcBef>
                <a:spcAft>
                  <a:spcPct val="0"/>
                </a:spcAft>
              </a:pPr>
              <a:endParaRPr lang="en-GB" altLang="en-US" sz="3713" dirty="0">
                <a:solidFill>
                  <a:prstClr val="black"/>
                </a:solidFill>
                <a:latin typeface="Arial" panose="020B0604020202020204" pitchFamily="34" charset="0"/>
              </a:endParaRPr>
            </a:p>
          </p:txBody>
        </p:sp>
        <p:grpSp>
          <p:nvGrpSpPr>
            <p:cNvPr id="22" name="Group 21">
              <a:extLst>
                <a:ext uri="{FF2B5EF4-FFF2-40B4-BE49-F238E27FC236}">
                  <a16:creationId xmlns:a16="http://schemas.microsoft.com/office/drawing/2014/main" id="{60651B1F-FD09-B3E5-643A-0F133BFC571C}"/>
                </a:ext>
              </a:extLst>
            </p:cNvPr>
            <p:cNvGrpSpPr/>
            <p:nvPr/>
          </p:nvGrpSpPr>
          <p:grpSpPr>
            <a:xfrm>
              <a:off x="8125243" y="12285463"/>
              <a:ext cx="1221741" cy="429260"/>
              <a:chOff x="0" y="0"/>
              <a:chExt cx="1222044" cy="429674"/>
            </a:xfrm>
          </p:grpSpPr>
          <p:pic>
            <p:nvPicPr>
              <p:cNvPr id="23" name="Picture 22" descr="A white circle with black background&#10;&#10;Description automatically generated">
                <a:extLst>
                  <a:ext uri="{FF2B5EF4-FFF2-40B4-BE49-F238E27FC236}">
                    <a16:creationId xmlns:a16="http://schemas.microsoft.com/office/drawing/2014/main" id="{2802ED94-E995-70D4-B44D-33F7A1F24A71}"/>
                  </a:ext>
                </a:extLst>
              </p:cNvPr>
              <p:cNvPicPr/>
              <p:nvPr/>
            </p:nvPicPr>
            <p:blipFill rotWithShape="1">
              <a:blip r:embed="rId8" cstate="email">
                <a:extLst>
                  <a:ext uri="{28A0092B-C50C-407E-A947-70E740481C1C}">
                    <a14:useLocalDpi xmlns:a14="http://schemas.microsoft.com/office/drawing/2010/main"/>
                  </a:ext>
                </a:extLst>
              </a:blip>
              <a:srcRect l="1359" r="4864"/>
              <a:stretch/>
            </p:blipFill>
            <p:spPr bwMode="auto">
              <a:xfrm>
                <a:off x="0" y="0"/>
                <a:ext cx="407035" cy="421640"/>
              </a:xfrm>
              <a:prstGeom prst="rect">
                <a:avLst/>
              </a:prstGeom>
              <a:ln>
                <a:noFill/>
              </a:ln>
              <a:extLst>
                <a:ext uri="{53640926-AAD7-44D8-BBD7-CCE9431645EC}">
                  <a14:shadowObscured xmlns:a14="http://schemas.microsoft.com/office/drawing/2010/main"/>
                </a:ext>
              </a:extLst>
            </p:spPr>
          </p:pic>
          <p:pic>
            <p:nvPicPr>
              <p:cNvPr id="24" name="Picture 23" descr="A white circle with black background&#10;&#10;Description automatically generated">
                <a:extLst>
                  <a:ext uri="{FF2B5EF4-FFF2-40B4-BE49-F238E27FC236}">
                    <a16:creationId xmlns:a16="http://schemas.microsoft.com/office/drawing/2014/main" id="{7ECFE84F-3969-B93F-5035-2E21B2B9584C}"/>
                  </a:ext>
                </a:extLst>
              </p:cNvPr>
              <p:cNvPicPr/>
              <p:nvPr/>
            </p:nvPicPr>
            <p:blipFill rotWithShape="1">
              <a:blip r:embed="rId9" cstate="email">
                <a:extLst>
                  <a:ext uri="{28A0092B-C50C-407E-A947-70E740481C1C}">
                    <a14:useLocalDpi xmlns:a14="http://schemas.microsoft.com/office/drawing/2010/main"/>
                  </a:ext>
                </a:extLst>
              </a:blip>
              <a:srcRect l="4189" r="4326"/>
              <a:stretch/>
            </p:blipFill>
            <p:spPr bwMode="auto">
              <a:xfrm>
                <a:off x="407504" y="9939"/>
                <a:ext cx="407035" cy="419735"/>
              </a:xfrm>
              <a:prstGeom prst="rect">
                <a:avLst/>
              </a:prstGeom>
              <a:ln>
                <a:noFill/>
              </a:ln>
              <a:extLst>
                <a:ext uri="{53640926-AAD7-44D8-BBD7-CCE9431645EC}">
                  <a14:shadowObscured xmlns:a14="http://schemas.microsoft.com/office/drawing/2010/main"/>
                </a:ext>
              </a:extLst>
            </p:spPr>
          </p:pic>
          <p:pic>
            <p:nvPicPr>
              <p:cNvPr id="25" name="Picture 24" descr="A white circle with black background&#10;&#10;Description automatically generated">
                <a:extLst>
                  <a:ext uri="{FF2B5EF4-FFF2-40B4-BE49-F238E27FC236}">
                    <a16:creationId xmlns:a16="http://schemas.microsoft.com/office/drawing/2014/main" id="{4E7F6882-56AB-356E-4BDE-C77111F447F9}"/>
                  </a:ext>
                </a:extLst>
              </p:cNvPr>
              <p:cNvPicPr/>
              <p:nvPr/>
            </p:nvPicPr>
            <p:blipFill rotWithShape="1">
              <a:blip r:embed="rId10" cstate="email">
                <a:extLst>
                  <a:ext uri="{28A0092B-C50C-407E-A947-70E740481C1C}">
                    <a14:useLocalDpi xmlns:a14="http://schemas.microsoft.com/office/drawing/2010/main"/>
                  </a:ext>
                </a:extLst>
              </a:blip>
              <a:srcRect l="5427" r="5509"/>
              <a:stretch/>
            </p:blipFill>
            <p:spPr bwMode="auto">
              <a:xfrm>
                <a:off x="815009" y="9939"/>
                <a:ext cx="407035" cy="417195"/>
              </a:xfrm>
              <a:prstGeom prst="rect">
                <a:avLst/>
              </a:prstGeom>
              <a:ln>
                <a:noFill/>
              </a:ln>
              <a:extLst>
                <a:ext uri="{53640926-AAD7-44D8-BBD7-CCE9431645EC}">
                  <a14:shadowObscured xmlns:a14="http://schemas.microsoft.com/office/drawing/2010/main"/>
                </a:ext>
              </a:extLst>
            </p:spPr>
          </p:pic>
        </p:grpSp>
      </p:grpSp>
      <p:sp>
        <p:nvSpPr>
          <p:cNvPr id="39" name="Rectangle 17">
            <a:extLst>
              <a:ext uri="{FF2B5EF4-FFF2-40B4-BE49-F238E27FC236}">
                <a16:creationId xmlns:a16="http://schemas.microsoft.com/office/drawing/2014/main" id="{41C97F3E-8C4D-AFC2-B3FB-DC686D6BD4AC}"/>
              </a:ext>
            </a:extLst>
          </p:cNvPr>
          <p:cNvSpPr/>
          <p:nvPr/>
        </p:nvSpPr>
        <p:spPr bwMode="auto">
          <a:xfrm>
            <a:off x="13318339" y="-1260557"/>
            <a:ext cx="2991764" cy="5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56" tIns="81278" rIns="162556" bIns="81278" numCol="1" anchor="ctr" anchorCtr="0" compatLnSpc="1">
            <a:prstTxWarp prst="textNoShape">
              <a:avLst/>
            </a:prstTxWarp>
            <a:spAutoFit/>
          </a:bodyPr>
          <a:lstStyle/>
          <a:p>
            <a:pPr defTabSz="1625552" eaLnBrk="0" fontAlgn="base" hangingPunct="0">
              <a:spcBef>
                <a:spcPct val="0"/>
              </a:spcBef>
              <a:spcAft>
                <a:spcPct val="0"/>
              </a:spcAft>
            </a:pPr>
            <a:r>
              <a:rPr lang="en-GB" altLang="en-US" sz="1350" dirty="0">
                <a:solidFill>
                  <a:prstClr val="black"/>
                </a:solidFill>
                <a:latin typeface="Arial" panose="020B0604020202020204" pitchFamily="34" charset="0"/>
              </a:rPr>
              <a:t>Name</a:t>
            </a:r>
          </a:p>
          <a:p>
            <a:pPr defTabSz="1625552" eaLnBrk="0" fontAlgn="base" hangingPunct="0">
              <a:spcBef>
                <a:spcPct val="0"/>
              </a:spcBef>
              <a:spcAft>
                <a:spcPct val="0"/>
              </a:spcAft>
            </a:pPr>
            <a:endParaRPr lang="en-GB" altLang="en-US" sz="1350" dirty="0">
              <a:solidFill>
                <a:prstClr val="black"/>
              </a:solidFill>
              <a:latin typeface="Arial" panose="020B0604020202020204" pitchFamily="34" charset="0"/>
            </a:endParaRPr>
          </a:p>
        </p:txBody>
      </p:sp>
      <p:grpSp>
        <p:nvGrpSpPr>
          <p:cNvPr id="40" name="Group 39">
            <a:extLst>
              <a:ext uri="{FF2B5EF4-FFF2-40B4-BE49-F238E27FC236}">
                <a16:creationId xmlns:a16="http://schemas.microsoft.com/office/drawing/2014/main" id="{E8E0A8A5-BC61-864C-1A3E-A5CDADAA8FC2}"/>
              </a:ext>
            </a:extLst>
          </p:cNvPr>
          <p:cNvGrpSpPr/>
          <p:nvPr/>
        </p:nvGrpSpPr>
        <p:grpSpPr>
          <a:xfrm>
            <a:off x="408377" y="4518361"/>
            <a:ext cx="5550604" cy="1027204"/>
            <a:chOff x="3319709" y="4767497"/>
            <a:chExt cx="4529721" cy="4778461"/>
          </a:xfrm>
        </p:grpSpPr>
        <p:pic>
          <p:nvPicPr>
            <p:cNvPr id="41" name="Picture 40">
              <a:extLst>
                <a:ext uri="{FF2B5EF4-FFF2-40B4-BE49-F238E27FC236}">
                  <a16:creationId xmlns:a16="http://schemas.microsoft.com/office/drawing/2014/main" id="{26B152C5-E47B-2E15-7F7A-F5F60CC16DAF}"/>
                </a:ext>
              </a:extLst>
            </p:cNvPr>
            <p:cNvPicPr/>
            <p:nvPr/>
          </p:nvPicPr>
          <p:blipFill>
            <a:blip r:embed="rId5" cstate="email">
              <a:extLst>
                <a:ext uri="{28A0092B-C50C-407E-A947-70E740481C1C}">
                  <a14:useLocalDpi xmlns:a14="http://schemas.microsoft.com/office/drawing/2010/main"/>
                </a:ext>
              </a:extLst>
            </a:blip>
            <a:stretch>
              <a:fillRect/>
            </a:stretch>
          </p:blipFill>
          <p:spPr>
            <a:xfrm>
              <a:off x="3319709" y="4885678"/>
              <a:ext cx="4529721" cy="4359018"/>
            </a:xfrm>
            <a:prstGeom prst="rect">
              <a:avLst/>
            </a:prstGeom>
          </p:spPr>
        </p:pic>
        <p:sp>
          <p:nvSpPr>
            <p:cNvPr id="42" name="TextBox 41">
              <a:extLst>
                <a:ext uri="{FF2B5EF4-FFF2-40B4-BE49-F238E27FC236}">
                  <a16:creationId xmlns:a16="http://schemas.microsoft.com/office/drawing/2014/main" id="{24A54E9E-1EDE-ACB9-730D-DB87692A4BCD}"/>
                </a:ext>
              </a:extLst>
            </p:cNvPr>
            <p:cNvSpPr txBox="1"/>
            <p:nvPr/>
          </p:nvSpPr>
          <p:spPr>
            <a:xfrm>
              <a:off x="3457211" y="4767497"/>
              <a:ext cx="4170906" cy="4778461"/>
            </a:xfrm>
            <a:prstGeom prst="rect">
              <a:avLst/>
            </a:prstGeom>
            <a:noFill/>
          </p:spPr>
          <p:txBody>
            <a:bodyPr wrap="square" rtlCol="0">
              <a:spAutoFit/>
            </a:bodyPr>
            <a:lstStyle/>
            <a:p>
              <a:pPr defTabSz="257175"/>
              <a:r>
                <a:rPr lang="en-GB" sz="2025" dirty="0">
                  <a:solidFill>
                    <a:srgbClr val="000000"/>
                  </a:solidFill>
                  <a:latin typeface="Calibri" panose="020F0502020204030204" pitchFamily="34" charset="0"/>
                  <a:ea typeface="Calibri" panose="020F0502020204030204" pitchFamily="34" charset="0"/>
                  <a:cs typeface="Times New Roman" panose="02020603050405020304" pitchFamily="18" charset="0"/>
                </a:rPr>
                <a:t>Locate, organize, analyse, evaluate, synthesise and ethically use information from a variety of sources and media</a:t>
              </a:r>
              <a:endParaRPr lang="en-GB" sz="2025" dirty="0">
                <a:solidFill>
                  <a:prstClr val="black"/>
                </a:solidFill>
                <a:latin typeface="Aptos" panose="02110004020202020204"/>
              </a:endParaRPr>
            </a:p>
          </p:txBody>
        </p:sp>
      </p:grpSp>
      <p:grpSp>
        <p:nvGrpSpPr>
          <p:cNvPr id="43" name="Group 42">
            <a:extLst>
              <a:ext uri="{FF2B5EF4-FFF2-40B4-BE49-F238E27FC236}">
                <a16:creationId xmlns:a16="http://schemas.microsoft.com/office/drawing/2014/main" id="{A6A271A8-7ECF-3AB9-5A15-4DE97C01B9A5}"/>
              </a:ext>
            </a:extLst>
          </p:cNvPr>
          <p:cNvGrpSpPr/>
          <p:nvPr/>
        </p:nvGrpSpPr>
        <p:grpSpPr>
          <a:xfrm>
            <a:off x="6216436" y="4543765"/>
            <a:ext cx="5550604" cy="937038"/>
            <a:chOff x="7054445" y="3572311"/>
            <a:chExt cx="4529721" cy="4359018"/>
          </a:xfrm>
        </p:grpSpPr>
        <p:pic>
          <p:nvPicPr>
            <p:cNvPr id="44" name="Picture 43">
              <a:extLst>
                <a:ext uri="{FF2B5EF4-FFF2-40B4-BE49-F238E27FC236}">
                  <a16:creationId xmlns:a16="http://schemas.microsoft.com/office/drawing/2014/main" id="{8B58D3EE-E4CF-985B-7972-D29DA4FB7067}"/>
                </a:ext>
              </a:extLst>
            </p:cNvPr>
            <p:cNvPicPr/>
            <p:nvPr/>
          </p:nvPicPr>
          <p:blipFill>
            <a:blip r:embed="rId5" cstate="email">
              <a:extLst>
                <a:ext uri="{28A0092B-C50C-407E-A947-70E740481C1C}">
                  <a14:useLocalDpi xmlns:a14="http://schemas.microsoft.com/office/drawing/2010/main"/>
                </a:ext>
              </a:extLst>
            </a:blip>
            <a:stretch>
              <a:fillRect/>
            </a:stretch>
          </p:blipFill>
          <p:spPr>
            <a:xfrm>
              <a:off x="7054445" y="3572311"/>
              <a:ext cx="4529721" cy="4359018"/>
            </a:xfrm>
            <a:prstGeom prst="rect">
              <a:avLst/>
            </a:prstGeom>
          </p:spPr>
        </p:pic>
        <p:sp>
          <p:nvSpPr>
            <p:cNvPr id="45" name="TextBox 44">
              <a:extLst>
                <a:ext uri="{FF2B5EF4-FFF2-40B4-BE49-F238E27FC236}">
                  <a16:creationId xmlns:a16="http://schemas.microsoft.com/office/drawing/2014/main" id="{2BD2F565-FAA3-8659-4CFD-3BF22534D2D5}"/>
                </a:ext>
              </a:extLst>
            </p:cNvPr>
            <p:cNvSpPr txBox="1"/>
            <p:nvPr/>
          </p:nvSpPr>
          <p:spPr>
            <a:xfrm>
              <a:off x="7321465" y="3795449"/>
              <a:ext cx="3609975" cy="3328820"/>
            </a:xfrm>
            <a:prstGeom prst="rect">
              <a:avLst/>
            </a:prstGeom>
            <a:noFill/>
          </p:spPr>
          <p:txBody>
            <a:bodyPr wrap="square" rtlCol="0">
              <a:spAutoFit/>
            </a:bodyPr>
            <a:lstStyle/>
            <a:p>
              <a:pPr defTabSz="257175"/>
              <a:r>
                <a:rPr lang="en-GB" sz="2025" dirty="0">
                  <a:solidFill>
                    <a:srgbClr val="000000"/>
                  </a:solidFill>
                  <a:latin typeface="Calibri" panose="020F0502020204030204" pitchFamily="34" charset="0"/>
                  <a:ea typeface="Calibri" panose="020F0502020204030204" pitchFamily="34" charset="0"/>
                  <a:cs typeface="Times New Roman" panose="02020603050405020304" pitchFamily="18" charset="0"/>
                </a:rPr>
                <a:t>Access information to be informed and inform others </a:t>
              </a:r>
              <a:endParaRPr lang="en-GB" sz="2025" dirty="0">
                <a:solidFill>
                  <a:prstClr val="black"/>
                </a:solidFill>
                <a:latin typeface="Aptos" panose="02110004020202020204"/>
              </a:endParaRPr>
            </a:p>
          </p:txBody>
        </p:sp>
      </p:grpSp>
      <p:grpSp>
        <p:nvGrpSpPr>
          <p:cNvPr id="46" name="Group 45">
            <a:extLst>
              <a:ext uri="{FF2B5EF4-FFF2-40B4-BE49-F238E27FC236}">
                <a16:creationId xmlns:a16="http://schemas.microsoft.com/office/drawing/2014/main" id="{5A64A020-9829-2F3E-96DC-722807A977B6}"/>
              </a:ext>
            </a:extLst>
          </p:cNvPr>
          <p:cNvGrpSpPr/>
          <p:nvPr/>
        </p:nvGrpSpPr>
        <p:grpSpPr>
          <a:xfrm>
            <a:off x="408376" y="5647411"/>
            <a:ext cx="11358664" cy="808964"/>
            <a:chOff x="369402" y="4349271"/>
            <a:chExt cx="4529721" cy="4359018"/>
          </a:xfrm>
        </p:grpSpPr>
        <p:pic>
          <p:nvPicPr>
            <p:cNvPr id="47" name="Picture 46">
              <a:extLst>
                <a:ext uri="{FF2B5EF4-FFF2-40B4-BE49-F238E27FC236}">
                  <a16:creationId xmlns:a16="http://schemas.microsoft.com/office/drawing/2014/main" id="{03A9438B-A4AB-0AC8-F3EE-C965FC7B2475}"/>
                </a:ext>
              </a:extLst>
            </p:cNvPr>
            <p:cNvPicPr/>
            <p:nvPr/>
          </p:nvPicPr>
          <p:blipFill>
            <a:blip r:embed="rId5"/>
            <a:stretch>
              <a:fillRect/>
            </a:stretch>
          </p:blipFill>
          <p:spPr>
            <a:xfrm>
              <a:off x="369402" y="4349271"/>
              <a:ext cx="4529721" cy="4359018"/>
            </a:xfrm>
            <a:prstGeom prst="rect">
              <a:avLst/>
            </a:prstGeom>
          </p:spPr>
        </p:pic>
        <p:sp>
          <p:nvSpPr>
            <p:cNvPr id="48" name="TextBox 47">
              <a:extLst>
                <a:ext uri="{FF2B5EF4-FFF2-40B4-BE49-F238E27FC236}">
                  <a16:creationId xmlns:a16="http://schemas.microsoft.com/office/drawing/2014/main" id="{7219F627-21F7-5F4B-D3E2-ADFA0521B3BD}"/>
                </a:ext>
              </a:extLst>
            </p:cNvPr>
            <p:cNvSpPr txBox="1"/>
            <p:nvPr/>
          </p:nvSpPr>
          <p:spPr>
            <a:xfrm>
              <a:off x="427479" y="4678189"/>
              <a:ext cx="4419692" cy="3855833"/>
            </a:xfrm>
            <a:prstGeom prst="rect">
              <a:avLst/>
            </a:prstGeom>
            <a:noFill/>
          </p:spPr>
          <p:txBody>
            <a:bodyPr wrap="square" rtlCol="0">
              <a:spAutoFit/>
            </a:bodyPr>
            <a:lstStyle/>
            <a:p>
              <a:pPr defTabSz="257175"/>
              <a:r>
                <a:rPr lang="en-GB" sz="2025" dirty="0">
                  <a:solidFill>
                    <a:srgbClr val="000000"/>
                  </a:solidFill>
                  <a:latin typeface="Calibri" panose="020F0502020204030204" pitchFamily="34" charset="0"/>
                  <a:ea typeface="Calibri" panose="020F0502020204030204" pitchFamily="34" charset="0"/>
                  <a:cs typeface="Times New Roman" panose="02020603050405020304" pitchFamily="18" charset="0"/>
                </a:rPr>
                <a:t>Create references and citations, use footnotes/endnotes and construct a bibliography according to recognized conventions</a:t>
              </a:r>
              <a:endParaRPr lang="en-GB" sz="2025" dirty="0">
                <a:solidFill>
                  <a:prstClr val="black"/>
                </a:solidFill>
                <a:latin typeface="Aptos" panose="02110004020202020204"/>
              </a:endParaRPr>
            </a:p>
          </p:txBody>
        </p:sp>
      </p:grpSp>
      <p:grpSp>
        <p:nvGrpSpPr>
          <p:cNvPr id="49" name="Group 48">
            <a:extLst>
              <a:ext uri="{FF2B5EF4-FFF2-40B4-BE49-F238E27FC236}">
                <a16:creationId xmlns:a16="http://schemas.microsoft.com/office/drawing/2014/main" id="{278EF626-B0ED-7EE6-46BB-4C46CF014BE9}"/>
              </a:ext>
            </a:extLst>
          </p:cNvPr>
          <p:cNvGrpSpPr/>
          <p:nvPr/>
        </p:nvGrpSpPr>
        <p:grpSpPr>
          <a:xfrm>
            <a:off x="6233019" y="3414715"/>
            <a:ext cx="5550604" cy="988727"/>
            <a:chOff x="110829" y="2940214"/>
            <a:chExt cx="4529721" cy="4359018"/>
          </a:xfrm>
        </p:grpSpPr>
        <p:pic>
          <p:nvPicPr>
            <p:cNvPr id="50" name="Picture 49">
              <a:extLst>
                <a:ext uri="{FF2B5EF4-FFF2-40B4-BE49-F238E27FC236}">
                  <a16:creationId xmlns:a16="http://schemas.microsoft.com/office/drawing/2014/main" id="{D8A105D2-4DB7-C1AE-D1D2-B10401487CC3}"/>
                </a:ext>
              </a:extLst>
            </p:cNvPr>
            <p:cNvPicPr/>
            <p:nvPr/>
          </p:nvPicPr>
          <p:blipFill>
            <a:blip r:embed="rId5" cstate="email">
              <a:extLst>
                <a:ext uri="{28A0092B-C50C-407E-A947-70E740481C1C}">
                  <a14:useLocalDpi xmlns:a14="http://schemas.microsoft.com/office/drawing/2010/main"/>
                </a:ext>
              </a:extLst>
            </a:blip>
            <a:stretch>
              <a:fillRect/>
            </a:stretch>
          </p:blipFill>
          <p:spPr>
            <a:xfrm>
              <a:off x="110829" y="2940214"/>
              <a:ext cx="4529721" cy="4359018"/>
            </a:xfrm>
            <a:prstGeom prst="rect">
              <a:avLst/>
            </a:prstGeom>
          </p:spPr>
        </p:pic>
        <p:sp>
          <p:nvSpPr>
            <p:cNvPr id="51" name="TextBox 50">
              <a:extLst>
                <a:ext uri="{FF2B5EF4-FFF2-40B4-BE49-F238E27FC236}">
                  <a16:creationId xmlns:a16="http://schemas.microsoft.com/office/drawing/2014/main" id="{B0FA99C9-68B5-5A20-742C-2B70D89429DA}"/>
                </a:ext>
              </a:extLst>
            </p:cNvPr>
            <p:cNvSpPr txBox="1"/>
            <p:nvPr/>
          </p:nvSpPr>
          <p:spPr>
            <a:xfrm>
              <a:off x="449722" y="3167611"/>
              <a:ext cx="3609975" cy="3154794"/>
            </a:xfrm>
            <a:prstGeom prst="rect">
              <a:avLst/>
            </a:prstGeom>
            <a:noFill/>
          </p:spPr>
          <p:txBody>
            <a:bodyPr wrap="square" rtlCol="0">
              <a:spAutoFit/>
            </a:bodyPr>
            <a:lstStyle/>
            <a:p>
              <a:pPr defTabSz="257175"/>
              <a:r>
                <a:rPr lang="en-GB" sz="2025" dirty="0">
                  <a:solidFill>
                    <a:srgbClr val="000000"/>
                  </a:solidFill>
                  <a:latin typeface="Calibri" panose="020F0502020204030204" pitchFamily="34" charset="0"/>
                  <a:ea typeface="Calibri" panose="020F0502020204030204" pitchFamily="34" charset="0"/>
                  <a:cs typeface="Times New Roman" panose="02020603050405020304" pitchFamily="18" charset="0"/>
                </a:rPr>
                <a:t>Inquire in different contexts to gain a different perspective </a:t>
              </a:r>
              <a:endParaRPr lang="en-GB" sz="2025" dirty="0">
                <a:solidFill>
                  <a:prstClr val="black"/>
                </a:solidFill>
                <a:latin typeface="Aptos" panose="02110004020202020204"/>
              </a:endParaRPr>
            </a:p>
          </p:txBody>
        </p:sp>
      </p:grpSp>
      <p:grpSp>
        <p:nvGrpSpPr>
          <p:cNvPr id="52" name="Group 51">
            <a:extLst>
              <a:ext uri="{FF2B5EF4-FFF2-40B4-BE49-F238E27FC236}">
                <a16:creationId xmlns:a16="http://schemas.microsoft.com/office/drawing/2014/main" id="{61AF48D2-8B26-6ABB-1970-0207DA0857E8}"/>
              </a:ext>
            </a:extLst>
          </p:cNvPr>
          <p:cNvGrpSpPr/>
          <p:nvPr/>
        </p:nvGrpSpPr>
        <p:grpSpPr>
          <a:xfrm>
            <a:off x="408377" y="3412984"/>
            <a:ext cx="5550605" cy="1027204"/>
            <a:chOff x="410541" y="7438730"/>
            <a:chExt cx="4529721" cy="4528652"/>
          </a:xfrm>
        </p:grpSpPr>
        <p:pic>
          <p:nvPicPr>
            <p:cNvPr id="53" name="Picture 52">
              <a:extLst>
                <a:ext uri="{FF2B5EF4-FFF2-40B4-BE49-F238E27FC236}">
                  <a16:creationId xmlns:a16="http://schemas.microsoft.com/office/drawing/2014/main" id="{E8A3C68E-D2D1-E8A9-6320-CC81E2EA9E60}"/>
                </a:ext>
              </a:extLst>
            </p:cNvPr>
            <p:cNvPicPr/>
            <p:nvPr/>
          </p:nvPicPr>
          <p:blipFill>
            <a:blip r:embed="rId5" cstate="email">
              <a:extLst>
                <a:ext uri="{28A0092B-C50C-407E-A947-70E740481C1C}">
                  <a14:useLocalDpi xmlns:a14="http://schemas.microsoft.com/office/drawing/2010/main"/>
                </a:ext>
              </a:extLst>
            </a:blip>
            <a:stretch>
              <a:fillRect/>
            </a:stretch>
          </p:blipFill>
          <p:spPr>
            <a:xfrm>
              <a:off x="410541" y="7446361"/>
              <a:ext cx="4529721" cy="4359018"/>
            </a:xfrm>
            <a:prstGeom prst="rect">
              <a:avLst/>
            </a:prstGeom>
          </p:spPr>
        </p:pic>
        <p:sp>
          <p:nvSpPr>
            <p:cNvPr id="54" name="TextBox 53">
              <a:extLst>
                <a:ext uri="{FF2B5EF4-FFF2-40B4-BE49-F238E27FC236}">
                  <a16:creationId xmlns:a16="http://schemas.microsoft.com/office/drawing/2014/main" id="{E5B19A3D-7E42-DC6D-5D7D-BA01055B127E}"/>
                </a:ext>
              </a:extLst>
            </p:cNvPr>
            <p:cNvSpPr txBox="1"/>
            <p:nvPr/>
          </p:nvSpPr>
          <p:spPr>
            <a:xfrm>
              <a:off x="599592" y="7438730"/>
              <a:ext cx="4119356" cy="4528652"/>
            </a:xfrm>
            <a:prstGeom prst="rect">
              <a:avLst/>
            </a:prstGeom>
            <a:noFill/>
          </p:spPr>
          <p:txBody>
            <a:bodyPr wrap="square" rtlCol="0">
              <a:spAutoFit/>
            </a:bodyPr>
            <a:lstStyle/>
            <a:p>
              <a:pPr defTabSz="257175"/>
              <a:r>
                <a:rPr lang="en-GB" sz="2025"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Find information for disciplinary and interdisciplinary inquiries, using a variety of media </a:t>
              </a:r>
              <a:endParaRPr lang="en-GB" sz="2025" dirty="0">
                <a:solidFill>
                  <a:prstClr val="black"/>
                </a:solidFill>
                <a:latin typeface="Aptos" panose="02110004020202020204"/>
              </a:endParaRPr>
            </a:p>
          </p:txBody>
        </p:sp>
      </p:grpSp>
      <p:grpSp>
        <p:nvGrpSpPr>
          <p:cNvPr id="55" name="Group 54">
            <a:extLst>
              <a:ext uri="{FF2B5EF4-FFF2-40B4-BE49-F238E27FC236}">
                <a16:creationId xmlns:a16="http://schemas.microsoft.com/office/drawing/2014/main" id="{1C3F0576-CD9D-D3B1-EC91-6A596E6E01C2}"/>
              </a:ext>
            </a:extLst>
          </p:cNvPr>
          <p:cNvGrpSpPr/>
          <p:nvPr/>
        </p:nvGrpSpPr>
        <p:grpSpPr>
          <a:xfrm>
            <a:off x="6543635" y="6526869"/>
            <a:ext cx="5160651" cy="257275"/>
            <a:chOff x="172494" y="12285463"/>
            <a:chExt cx="9174490" cy="457377"/>
          </a:xfrm>
        </p:grpSpPr>
        <p:grpSp>
          <p:nvGrpSpPr>
            <p:cNvPr id="56" name="Group 55">
              <a:extLst>
                <a:ext uri="{FF2B5EF4-FFF2-40B4-BE49-F238E27FC236}">
                  <a16:creationId xmlns:a16="http://schemas.microsoft.com/office/drawing/2014/main" id="{4F8C54AE-5AC1-E292-19D9-DA8EBB099072}"/>
                </a:ext>
              </a:extLst>
            </p:cNvPr>
            <p:cNvGrpSpPr/>
            <p:nvPr/>
          </p:nvGrpSpPr>
          <p:grpSpPr>
            <a:xfrm>
              <a:off x="6894628" y="12285463"/>
              <a:ext cx="2444115" cy="431800"/>
              <a:chOff x="0" y="0"/>
              <a:chExt cx="8641930" cy="1528923"/>
            </a:xfrm>
          </p:grpSpPr>
          <p:grpSp>
            <p:nvGrpSpPr>
              <p:cNvPr id="63" name="Group 62">
                <a:extLst>
                  <a:ext uri="{FF2B5EF4-FFF2-40B4-BE49-F238E27FC236}">
                    <a16:creationId xmlns:a16="http://schemas.microsoft.com/office/drawing/2014/main" id="{133CA340-584E-E7D8-DCC5-AB7F4CB67D8F}"/>
                  </a:ext>
                </a:extLst>
              </p:cNvPr>
              <p:cNvGrpSpPr/>
              <p:nvPr/>
            </p:nvGrpSpPr>
            <p:grpSpPr>
              <a:xfrm>
                <a:off x="0" y="0"/>
                <a:ext cx="8641930" cy="1528923"/>
                <a:chOff x="0" y="0"/>
                <a:chExt cx="8641930" cy="1528923"/>
              </a:xfrm>
            </p:grpSpPr>
            <p:pic>
              <p:nvPicPr>
                <p:cNvPr id="70" name="Picture 69">
                  <a:extLst>
                    <a:ext uri="{FF2B5EF4-FFF2-40B4-BE49-F238E27FC236}">
                      <a16:creationId xmlns:a16="http://schemas.microsoft.com/office/drawing/2014/main" id="{AFCEE382-1AF0-38F1-E536-805162AC204C}"/>
                    </a:ext>
                  </a:extLst>
                </p:cNvPr>
                <p:cNvPicPr/>
                <p:nvPr/>
              </p:nvPicPr>
              <p:blipFill rotWithShape="1">
                <a:blip r:embed="rId6" cstate="email">
                  <a:extLst>
                    <a:ext uri="{28A0092B-C50C-407E-A947-70E740481C1C}">
                      <a14:useLocalDpi xmlns:a14="http://schemas.microsoft.com/office/drawing/2010/main"/>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71" name="Picture 70">
                  <a:extLst>
                    <a:ext uri="{FF2B5EF4-FFF2-40B4-BE49-F238E27FC236}">
                      <a16:creationId xmlns:a16="http://schemas.microsoft.com/office/drawing/2014/main" id="{7507DEC8-876F-1756-527D-9516ABF46B1A}"/>
                    </a:ext>
                  </a:extLst>
                </p:cNvPr>
                <p:cNvPicPr/>
                <p:nvPr/>
              </p:nvPicPr>
              <p:blipFill rotWithShape="1">
                <a:blip r:embed="rId7" cstate="email">
                  <a:extLst>
                    <a:ext uri="{28A0092B-C50C-407E-A947-70E740481C1C}">
                      <a14:useLocalDpi xmlns:a14="http://schemas.microsoft.com/office/drawing/2010/main"/>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72" name="Picture 71">
                  <a:extLst>
                    <a:ext uri="{FF2B5EF4-FFF2-40B4-BE49-F238E27FC236}">
                      <a16:creationId xmlns:a16="http://schemas.microsoft.com/office/drawing/2014/main" id="{F4E9063B-3BCF-6AC4-E392-24A587A3FAE8}"/>
                    </a:ext>
                  </a:extLst>
                </p:cNvPr>
                <p:cNvPicPr/>
                <p:nvPr/>
              </p:nvPicPr>
              <p:blipFill rotWithShape="1">
                <a:blip r:embed="rId8" cstate="email">
                  <a:extLst>
                    <a:ext uri="{28A0092B-C50C-407E-A947-70E740481C1C}">
                      <a14:useLocalDpi xmlns:a14="http://schemas.microsoft.com/office/drawing/2010/main"/>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73" name="Picture 72">
                  <a:extLst>
                    <a:ext uri="{FF2B5EF4-FFF2-40B4-BE49-F238E27FC236}">
                      <a16:creationId xmlns:a16="http://schemas.microsoft.com/office/drawing/2014/main" id="{609D0357-FD1C-EA77-2165-4EA9A9F38CA4}"/>
                    </a:ext>
                  </a:extLst>
                </p:cNvPr>
                <p:cNvPicPr/>
                <p:nvPr/>
              </p:nvPicPr>
              <p:blipFill rotWithShape="1">
                <a:blip r:embed="rId9" cstate="email">
                  <a:extLst>
                    <a:ext uri="{28A0092B-C50C-407E-A947-70E740481C1C}">
                      <a14:useLocalDpi xmlns:a14="http://schemas.microsoft.com/office/drawing/2010/main"/>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74" name="Picture 73">
                  <a:extLst>
                    <a:ext uri="{FF2B5EF4-FFF2-40B4-BE49-F238E27FC236}">
                      <a16:creationId xmlns:a16="http://schemas.microsoft.com/office/drawing/2014/main" id="{F49B8B04-3A0B-D733-08C7-91F3DCD5D668}"/>
                    </a:ext>
                  </a:extLst>
                </p:cNvPr>
                <p:cNvPicPr/>
                <p:nvPr/>
              </p:nvPicPr>
              <p:blipFill rotWithShape="1">
                <a:blip r:embed="rId10" cstate="email">
                  <a:extLst>
                    <a:ext uri="{28A0092B-C50C-407E-A947-70E740481C1C}">
                      <a14:useLocalDpi xmlns:a14="http://schemas.microsoft.com/office/drawing/2010/main"/>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75" name="Picture 74">
                  <a:extLst>
                    <a:ext uri="{FF2B5EF4-FFF2-40B4-BE49-F238E27FC236}">
                      <a16:creationId xmlns:a16="http://schemas.microsoft.com/office/drawing/2014/main" id="{0DDEE80B-F445-4C66-DEA8-A6B3059BBF43}"/>
                    </a:ext>
                  </a:extLst>
                </p:cNvPr>
                <p:cNvPicPr/>
                <p:nvPr/>
              </p:nvPicPr>
              <p:blipFill rotWithShape="1">
                <a:blip r:embed="rId11" cstate="email">
                  <a:extLst>
                    <a:ext uri="{28A0092B-C50C-407E-A947-70E740481C1C}">
                      <a14:useLocalDpi xmlns:a14="http://schemas.microsoft.com/office/drawing/2010/main"/>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64" name="Picture 63">
                <a:extLst>
                  <a:ext uri="{FF2B5EF4-FFF2-40B4-BE49-F238E27FC236}">
                    <a16:creationId xmlns:a16="http://schemas.microsoft.com/office/drawing/2014/main" id="{23300336-D2AE-7D55-F2E7-359CEA4193CC}"/>
                  </a:ext>
                </a:extLst>
              </p:cNvPr>
              <p:cNvPicPr/>
              <p:nvPr/>
            </p:nvPicPr>
            <p:blipFill rotWithShape="1">
              <a:blip r:embed="rId19" cstate="email">
                <a:extLst>
                  <a:ext uri="{28A0092B-C50C-407E-A947-70E740481C1C}">
                    <a14:useLocalDpi xmlns:a14="http://schemas.microsoft.com/office/drawing/2010/main"/>
                  </a:ext>
                </a:extLst>
              </a:blip>
              <a:srcRect/>
              <a:stretch/>
            </p:blipFill>
            <p:spPr bwMode="auto">
              <a:xfrm>
                <a:off x="7202384" y="35626"/>
                <a:ext cx="1438910" cy="1477645"/>
              </a:xfrm>
              <a:prstGeom prst="rect">
                <a:avLst/>
              </a:prstGeom>
              <a:ln>
                <a:noFill/>
              </a:ln>
              <a:extLst>
                <a:ext uri="{53640926-AAD7-44D8-BBD7-CCE9431645EC}">
                  <a14:shadowObscured xmlns:a14="http://schemas.microsoft.com/office/drawing/2010/main"/>
                </a:ext>
              </a:extLst>
            </p:spPr>
          </p:pic>
          <p:pic>
            <p:nvPicPr>
              <p:cNvPr id="65" name="Picture 64">
                <a:extLst>
                  <a:ext uri="{FF2B5EF4-FFF2-40B4-BE49-F238E27FC236}">
                    <a16:creationId xmlns:a16="http://schemas.microsoft.com/office/drawing/2014/main" id="{9E3E4A19-DC1A-EB0B-0BC4-71C2F085E64C}"/>
                  </a:ext>
                </a:extLst>
              </p:cNvPr>
              <p:cNvPicPr/>
              <p:nvPr/>
            </p:nvPicPr>
            <p:blipFill rotWithShape="1">
              <a:blip r:embed="rId20" cstate="email">
                <a:extLst>
                  <a:ext uri="{28A0092B-C50C-407E-A947-70E740481C1C}">
                    <a14:useLocalDpi xmlns:a14="http://schemas.microsoft.com/office/drawing/2010/main"/>
                  </a:ext>
                </a:extLst>
              </a:blip>
              <a:srcRect/>
              <a:stretch/>
            </p:blipFill>
            <p:spPr bwMode="auto">
              <a:xfrm>
                <a:off x="5765470" y="35626"/>
                <a:ext cx="1438910" cy="1487170"/>
              </a:xfrm>
              <a:prstGeom prst="rect">
                <a:avLst/>
              </a:prstGeom>
              <a:ln>
                <a:noFill/>
              </a:ln>
              <a:extLst>
                <a:ext uri="{53640926-AAD7-44D8-BBD7-CCE9431645EC}">
                  <a14:shadowObscured xmlns:a14="http://schemas.microsoft.com/office/drawing/2010/main"/>
                </a:ext>
              </a:extLst>
            </p:spPr>
          </p:pic>
          <p:pic>
            <p:nvPicPr>
              <p:cNvPr id="66" name="Picture 65">
                <a:extLst>
                  <a:ext uri="{FF2B5EF4-FFF2-40B4-BE49-F238E27FC236}">
                    <a16:creationId xmlns:a16="http://schemas.microsoft.com/office/drawing/2014/main" id="{1F017974-EC82-EA0B-D27F-89835355147C}"/>
                  </a:ext>
                </a:extLst>
              </p:cNvPr>
              <p:cNvPicPr/>
              <p:nvPr/>
            </p:nvPicPr>
            <p:blipFill rotWithShape="1">
              <a:blip r:embed="rId21" cstate="email">
                <a:extLst>
                  <a:ext uri="{28A0092B-C50C-407E-A947-70E740481C1C}">
                    <a14:useLocalDpi xmlns:a14="http://schemas.microsoft.com/office/drawing/2010/main"/>
                  </a:ext>
                </a:extLst>
              </a:blip>
              <a:srcRect/>
              <a:stretch/>
            </p:blipFill>
            <p:spPr bwMode="auto">
              <a:xfrm>
                <a:off x="4322618" y="11876"/>
                <a:ext cx="1438910" cy="1493520"/>
              </a:xfrm>
              <a:prstGeom prst="rect">
                <a:avLst/>
              </a:prstGeom>
              <a:ln>
                <a:noFill/>
              </a:ln>
              <a:extLst>
                <a:ext uri="{53640926-AAD7-44D8-BBD7-CCE9431645EC}">
                  <a14:shadowObscured xmlns:a14="http://schemas.microsoft.com/office/drawing/2010/main"/>
                </a:ext>
              </a:extLst>
            </p:spPr>
          </p:pic>
          <p:pic>
            <p:nvPicPr>
              <p:cNvPr id="67" name="Picture 66">
                <a:extLst>
                  <a:ext uri="{FF2B5EF4-FFF2-40B4-BE49-F238E27FC236}">
                    <a16:creationId xmlns:a16="http://schemas.microsoft.com/office/drawing/2014/main" id="{BA7A3AB4-37E4-87F3-3B32-7D5EB105ABD3}"/>
                  </a:ext>
                </a:extLst>
              </p:cNvPr>
              <p:cNvPicPr/>
              <p:nvPr/>
            </p:nvPicPr>
            <p:blipFill rotWithShape="1">
              <a:blip r:embed="rId22" cstate="email">
                <a:extLst>
                  <a:ext uri="{28A0092B-C50C-407E-A947-70E740481C1C}">
                    <a14:useLocalDpi xmlns:a14="http://schemas.microsoft.com/office/drawing/2010/main"/>
                  </a:ext>
                </a:extLst>
              </a:blip>
              <a:srcRect/>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pic>
            <p:nvPicPr>
              <p:cNvPr id="68" name="Picture 67">
                <a:extLst>
                  <a:ext uri="{FF2B5EF4-FFF2-40B4-BE49-F238E27FC236}">
                    <a16:creationId xmlns:a16="http://schemas.microsoft.com/office/drawing/2014/main" id="{B54DE653-850E-409E-139B-551EEE98F7D0}"/>
                  </a:ext>
                </a:extLst>
              </p:cNvPr>
              <p:cNvPicPr/>
              <p:nvPr/>
            </p:nvPicPr>
            <p:blipFill rotWithShape="1">
              <a:blip r:embed="rId23" cstate="email">
                <a:extLst>
                  <a:ext uri="{28A0092B-C50C-407E-A947-70E740481C1C}">
                    <a14:useLocalDpi xmlns:a14="http://schemas.microsoft.com/office/drawing/2010/main"/>
                  </a:ext>
                </a:extLst>
              </a:blip>
              <a:srcRect/>
              <a:stretch/>
            </p:blipFill>
            <p:spPr bwMode="auto">
              <a:xfrm>
                <a:off x="1436914" y="53439"/>
                <a:ext cx="1440180" cy="1437640"/>
              </a:xfrm>
              <a:prstGeom prst="rect">
                <a:avLst/>
              </a:prstGeom>
              <a:ln>
                <a:noFill/>
              </a:ln>
              <a:extLst>
                <a:ext uri="{53640926-AAD7-44D8-BBD7-CCE9431645EC}">
                  <a14:shadowObscured xmlns:a14="http://schemas.microsoft.com/office/drawing/2010/main"/>
                </a:ext>
              </a:extLst>
            </p:spPr>
          </p:pic>
          <p:pic>
            <p:nvPicPr>
              <p:cNvPr id="69" name="Picture 68">
                <a:extLst>
                  <a:ext uri="{FF2B5EF4-FFF2-40B4-BE49-F238E27FC236}">
                    <a16:creationId xmlns:a16="http://schemas.microsoft.com/office/drawing/2014/main" id="{F7931088-434E-F404-6A5C-A8473FAD2162}"/>
                  </a:ext>
                </a:extLst>
              </p:cNvPr>
              <p:cNvPicPr/>
              <p:nvPr/>
            </p:nvPicPr>
            <p:blipFill rotWithShape="1">
              <a:blip r:embed="rId24" cstate="email">
                <a:extLst>
                  <a:ext uri="{28A0092B-C50C-407E-A947-70E740481C1C}">
                    <a14:useLocalDpi xmlns:a14="http://schemas.microsoft.com/office/drawing/2010/main"/>
                  </a:ext>
                </a:extLst>
              </a:blip>
              <a:srcRect/>
              <a:stretch/>
            </p:blipFill>
            <p:spPr bwMode="auto">
              <a:xfrm>
                <a:off x="5938" y="53439"/>
                <a:ext cx="1438910" cy="1441450"/>
              </a:xfrm>
              <a:prstGeom prst="rect">
                <a:avLst/>
              </a:prstGeom>
              <a:ln>
                <a:noFill/>
              </a:ln>
              <a:extLst>
                <a:ext uri="{53640926-AAD7-44D8-BBD7-CCE9431645EC}">
                  <a14:shadowObscured xmlns:a14="http://schemas.microsoft.com/office/drawing/2010/main"/>
                </a:ext>
              </a:extLst>
            </p:spPr>
          </p:pic>
        </p:grpSp>
        <p:sp>
          <p:nvSpPr>
            <p:cNvPr id="57" name="TextBox 56">
              <a:extLst>
                <a:ext uri="{FF2B5EF4-FFF2-40B4-BE49-F238E27FC236}">
                  <a16:creationId xmlns:a16="http://schemas.microsoft.com/office/drawing/2014/main" id="{AD940B85-3CF7-DCFE-2543-08189A80A3FF}"/>
                </a:ext>
              </a:extLst>
            </p:cNvPr>
            <p:cNvSpPr txBox="1"/>
            <p:nvPr/>
          </p:nvSpPr>
          <p:spPr>
            <a:xfrm>
              <a:off x="172494" y="12455582"/>
              <a:ext cx="2349500" cy="287258"/>
            </a:xfrm>
            <a:prstGeom prst="rect">
              <a:avLst/>
            </a:prstGeom>
            <a:noFill/>
          </p:spPr>
          <p:txBody>
            <a:bodyPr wrap="square">
              <a:spAutoFit/>
            </a:bodyPr>
            <a:lstStyle/>
            <a:p>
              <a:pPr defTabSz="257175"/>
              <a:r>
                <a:rPr lang="en-GB" altLang="en-US" sz="450" dirty="0">
                  <a:solidFill>
                    <a:prstClr val="black"/>
                  </a:solidFill>
                  <a:latin typeface="Arial" panose="020B0604020202020204" pitchFamily="34" charset="0"/>
                </a:rPr>
                <a:t>FOSIL: Learning by finding out for yourself</a:t>
              </a:r>
              <a:endParaRPr lang="en-GB" sz="450" dirty="0">
                <a:solidFill>
                  <a:prstClr val="black"/>
                </a:solidFill>
                <a:latin typeface="Aptos" panose="02110004020202020204"/>
              </a:endParaRPr>
            </a:p>
          </p:txBody>
        </p:sp>
        <p:sp>
          <p:nvSpPr>
            <p:cNvPr id="58" name="Text Box 13">
              <a:extLst>
                <a:ext uri="{FF2B5EF4-FFF2-40B4-BE49-F238E27FC236}">
                  <a16:creationId xmlns:a16="http://schemas.microsoft.com/office/drawing/2014/main" id="{FAEED20B-C953-68E8-6805-F1BE10CAA0F4}"/>
                </a:ext>
              </a:extLst>
            </p:cNvPr>
            <p:cNvSpPr txBox="1"/>
            <p:nvPr/>
          </p:nvSpPr>
          <p:spPr bwMode="auto">
            <a:xfrm>
              <a:off x="2707529" y="12501363"/>
              <a:ext cx="400156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25718" numCol="1" anchor="t" anchorCtr="0" compatLnSpc="1">
              <a:prstTxWarp prst="textNoShape">
                <a:avLst/>
              </a:prstTxWarp>
            </a:bodyPr>
            <a:lstStyle/>
            <a:p>
              <a:pPr algn="ctr" defTabSz="514350" eaLnBrk="0" fontAlgn="base" hangingPunct="0">
                <a:spcBef>
                  <a:spcPct val="0"/>
                </a:spcBef>
                <a:spcAft>
                  <a:spcPct val="0"/>
                </a:spcAft>
              </a:pPr>
              <a:r>
                <a:rPr lang="en-GB" altLang="en-US" sz="506" dirty="0">
                  <a:solidFill>
                    <a:srgbClr val="0000FF"/>
                  </a:solidFill>
                  <a:latin typeface="Calibri" panose="020F0502020204030204" pitchFamily="34" charset="0"/>
                  <a:ea typeface="Times New Roman" panose="02020603050405020304" pitchFamily="18" charset="0"/>
                  <a:cs typeface="Calibri" panose="020F0502020204030204" pitchFamily="34" charset="0"/>
                </a:rPr>
                <a:t>Induction Presentation template</a:t>
              </a:r>
              <a:r>
                <a:rPr lang="en-GB" altLang="en-US" sz="506" dirty="0">
                  <a:solidFill>
                    <a:prstClr val="black"/>
                  </a:solidFill>
                  <a:latin typeface="Calibri" panose="020F0502020204030204" pitchFamily="34" charset="0"/>
                  <a:ea typeface="Times New Roman" panose="02020603050405020304" pitchFamily="18" charset="0"/>
                  <a:cs typeface="Calibri" panose="020F0502020204030204" pitchFamily="34" charset="0"/>
                </a:rPr>
                <a:t> by </a:t>
              </a:r>
              <a:r>
                <a:rPr lang="en-GB" altLang="en-US" sz="506" dirty="0">
                  <a:solidFill>
                    <a:srgbClr val="0000FF"/>
                  </a:solidFill>
                  <a:latin typeface="Calibri" panose="020F0502020204030204" pitchFamily="34" charset="0"/>
                  <a:ea typeface="Times New Roman" panose="02020603050405020304" pitchFamily="18" charset="0"/>
                  <a:cs typeface="Calibri" panose="020F0502020204030204" pitchFamily="34" charset="0"/>
                </a:rPr>
                <a:t>TGS Library</a:t>
              </a:r>
              <a:r>
                <a:rPr lang="en-GB" altLang="en-US" sz="506" dirty="0">
                  <a:solidFill>
                    <a:prstClr val="black"/>
                  </a:solidFill>
                  <a:latin typeface="Calibri" panose="020F0502020204030204" pitchFamily="34" charset="0"/>
                  <a:ea typeface="Times New Roman" panose="02020603050405020304" pitchFamily="18" charset="0"/>
                  <a:cs typeface="Calibri" panose="020F0502020204030204" pitchFamily="34" charset="0"/>
                </a:rPr>
                <a:t> is licensed under </a:t>
              </a:r>
              <a:r>
                <a:rPr lang="en-GB" altLang="en-US" sz="506"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18"/>
                </a:rPr>
                <a:t>CC BY-NC-SA 4.0</a:t>
              </a:r>
              <a:endParaRPr lang="en-GB" altLang="en-US" sz="563" dirty="0">
                <a:solidFill>
                  <a:prstClr val="black"/>
                </a:solidFill>
                <a:latin typeface="Aptos" panose="02110004020202020204"/>
              </a:endParaRPr>
            </a:p>
            <a:p>
              <a:pPr defTabSz="514350" eaLnBrk="0" fontAlgn="base" hangingPunct="0">
                <a:spcBef>
                  <a:spcPct val="0"/>
                </a:spcBef>
                <a:spcAft>
                  <a:spcPct val="0"/>
                </a:spcAft>
              </a:pPr>
              <a:endParaRPr lang="en-GB" altLang="en-US" sz="3375" dirty="0">
                <a:solidFill>
                  <a:prstClr val="black"/>
                </a:solidFill>
                <a:latin typeface="Arial" panose="020B0604020202020204" pitchFamily="34" charset="0"/>
              </a:endParaRPr>
            </a:p>
          </p:txBody>
        </p:sp>
        <p:grpSp>
          <p:nvGrpSpPr>
            <p:cNvPr id="59" name="Group 58">
              <a:extLst>
                <a:ext uri="{FF2B5EF4-FFF2-40B4-BE49-F238E27FC236}">
                  <a16:creationId xmlns:a16="http://schemas.microsoft.com/office/drawing/2014/main" id="{24858CD2-4CDE-BC57-CFEE-142ADF9CA9EC}"/>
                </a:ext>
              </a:extLst>
            </p:cNvPr>
            <p:cNvGrpSpPr/>
            <p:nvPr/>
          </p:nvGrpSpPr>
          <p:grpSpPr>
            <a:xfrm>
              <a:off x="8125243" y="12285463"/>
              <a:ext cx="1221741" cy="429260"/>
              <a:chOff x="0" y="0"/>
              <a:chExt cx="1222044" cy="429674"/>
            </a:xfrm>
          </p:grpSpPr>
          <p:pic>
            <p:nvPicPr>
              <p:cNvPr id="60" name="Picture 59" descr="A white circle with black background&#10;&#10;Description automatically generated">
                <a:extLst>
                  <a:ext uri="{FF2B5EF4-FFF2-40B4-BE49-F238E27FC236}">
                    <a16:creationId xmlns:a16="http://schemas.microsoft.com/office/drawing/2014/main" id="{C76A95CA-71A9-D200-CCD9-0BCB4D7A4062}"/>
                  </a:ext>
                </a:extLst>
              </p:cNvPr>
              <p:cNvPicPr/>
              <p:nvPr/>
            </p:nvPicPr>
            <p:blipFill rotWithShape="1">
              <a:blip r:embed="rId8" cstate="email">
                <a:extLst>
                  <a:ext uri="{28A0092B-C50C-407E-A947-70E740481C1C}">
                    <a14:useLocalDpi xmlns:a14="http://schemas.microsoft.com/office/drawing/2010/main"/>
                  </a:ext>
                </a:extLst>
              </a:blip>
              <a:srcRect l="1359" r="4864"/>
              <a:stretch/>
            </p:blipFill>
            <p:spPr bwMode="auto">
              <a:xfrm>
                <a:off x="0" y="0"/>
                <a:ext cx="407035" cy="421640"/>
              </a:xfrm>
              <a:prstGeom prst="rect">
                <a:avLst/>
              </a:prstGeom>
              <a:ln>
                <a:noFill/>
              </a:ln>
              <a:extLst>
                <a:ext uri="{53640926-AAD7-44D8-BBD7-CCE9431645EC}">
                  <a14:shadowObscured xmlns:a14="http://schemas.microsoft.com/office/drawing/2010/main"/>
                </a:ext>
              </a:extLst>
            </p:spPr>
          </p:pic>
          <p:pic>
            <p:nvPicPr>
              <p:cNvPr id="61" name="Picture 60" descr="A white circle with black background&#10;&#10;Description automatically generated">
                <a:extLst>
                  <a:ext uri="{FF2B5EF4-FFF2-40B4-BE49-F238E27FC236}">
                    <a16:creationId xmlns:a16="http://schemas.microsoft.com/office/drawing/2014/main" id="{BD67223C-4FB5-5685-58D7-58FB80BE9F61}"/>
                  </a:ext>
                </a:extLst>
              </p:cNvPr>
              <p:cNvPicPr/>
              <p:nvPr/>
            </p:nvPicPr>
            <p:blipFill rotWithShape="1">
              <a:blip r:embed="rId9" cstate="email">
                <a:extLst>
                  <a:ext uri="{28A0092B-C50C-407E-A947-70E740481C1C}">
                    <a14:useLocalDpi xmlns:a14="http://schemas.microsoft.com/office/drawing/2010/main"/>
                  </a:ext>
                </a:extLst>
              </a:blip>
              <a:srcRect l="4189" r="4326"/>
              <a:stretch/>
            </p:blipFill>
            <p:spPr bwMode="auto">
              <a:xfrm>
                <a:off x="407504" y="9939"/>
                <a:ext cx="407035" cy="419735"/>
              </a:xfrm>
              <a:prstGeom prst="rect">
                <a:avLst/>
              </a:prstGeom>
              <a:ln>
                <a:noFill/>
              </a:ln>
              <a:extLst>
                <a:ext uri="{53640926-AAD7-44D8-BBD7-CCE9431645EC}">
                  <a14:shadowObscured xmlns:a14="http://schemas.microsoft.com/office/drawing/2010/main"/>
                </a:ext>
              </a:extLst>
            </p:spPr>
          </p:pic>
          <p:pic>
            <p:nvPicPr>
              <p:cNvPr id="62" name="Picture 61" descr="A white circle with black background&#10;&#10;Description automatically generated">
                <a:extLst>
                  <a:ext uri="{FF2B5EF4-FFF2-40B4-BE49-F238E27FC236}">
                    <a16:creationId xmlns:a16="http://schemas.microsoft.com/office/drawing/2014/main" id="{8CA9BB92-F149-2C45-A995-A2C1CBA8AEE9}"/>
                  </a:ext>
                </a:extLst>
              </p:cNvPr>
              <p:cNvPicPr/>
              <p:nvPr/>
            </p:nvPicPr>
            <p:blipFill rotWithShape="1">
              <a:blip r:embed="rId10" cstate="email">
                <a:extLst>
                  <a:ext uri="{28A0092B-C50C-407E-A947-70E740481C1C}">
                    <a14:useLocalDpi xmlns:a14="http://schemas.microsoft.com/office/drawing/2010/main"/>
                  </a:ext>
                </a:extLst>
              </a:blip>
              <a:srcRect l="5427" r="5509"/>
              <a:stretch/>
            </p:blipFill>
            <p:spPr bwMode="auto">
              <a:xfrm>
                <a:off x="815009" y="9939"/>
                <a:ext cx="407035" cy="417195"/>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90616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D389E2-D025-7B8B-BE94-BF0C290FD5CE}"/>
              </a:ext>
            </a:extLst>
          </p:cNvPr>
          <p:cNvPicPr>
            <a:picLocks noChangeAspect="1"/>
          </p:cNvPicPr>
          <p:nvPr/>
        </p:nvPicPr>
        <p:blipFill>
          <a:blip r:embed="rId3"/>
          <a:stretch>
            <a:fillRect/>
          </a:stretch>
        </p:blipFill>
        <p:spPr>
          <a:xfrm>
            <a:off x="643467" y="1779609"/>
            <a:ext cx="10905067" cy="3298782"/>
          </a:xfrm>
          <a:prstGeom prst="rect">
            <a:avLst/>
          </a:prstGeom>
        </p:spPr>
      </p:pic>
      <p:sp>
        <p:nvSpPr>
          <p:cNvPr id="8" name="Rectangle 1">
            <a:extLst>
              <a:ext uri="{FF2B5EF4-FFF2-40B4-BE49-F238E27FC236}">
                <a16:creationId xmlns:a16="http://schemas.microsoft.com/office/drawing/2014/main" id="{33BE6065-433C-5BEE-9276-6A8BAF1F584C}"/>
              </a:ext>
            </a:extLst>
          </p:cNvPr>
          <p:cNvSpPr>
            <a:spLocks noChangeArrowheads="1"/>
          </p:cNvSpPr>
          <p:nvPr/>
        </p:nvSpPr>
        <p:spPr bwMode="auto">
          <a:xfrm>
            <a:off x="473529" y="167721"/>
            <a:ext cx="9160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682786"/>
                </a:solidFill>
                <a:effectLst/>
                <a:latin typeface="Aptos" panose="020B0004020202020204" pitchFamily="34" charset="0"/>
                <a:ea typeface="Times New Roman" panose="02020603050405020304" pitchFamily="18" charset="0"/>
                <a:cs typeface="Helvetica" panose="020B0604020202020204" pitchFamily="34" charset="0"/>
              </a:rPr>
              <a:t>Why Inquiry?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682786"/>
                </a:solidFill>
                <a:effectLst/>
                <a:latin typeface="Aptos" panose="020B0004020202020204" pitchFamily="34" charset="0"/>
                <a:ea typeface="Times New Roman" panose="02020603050405020304" pitchFamily="18" charset="0"/>
                <a:cs typeface="Helvetica" panose="020B0604020202020204" pitchFamily="34" charset="0"/>
              </a:rPr>
              <a:t>What are your obstacles to inquiry?</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rgbClr val="682786"/>
                </a:solidFill>
                <a:latin typeface="Aptos" panose="020B0004020202020204" pitchFamily="34" charset="0"/>
                <a:ea typeface="Times New Roman" panose="02020603050405020304" pitchFamily="18" charset="0"/>
                <a:cs typeface="Helvetica" panose="020B0604020202020204" pitchFamily="34" charset="0"/>
              </a:rPr>
              <a:t>H</a:t>
            </a:r>
            <a:r>
              <a:rPr kumimoji="0" lang="en-GB" altLang="en-US" sz="2400" b="0" i="0" u="none" strike="noStrike" cap="none" normalizeH="0" baseline="0" dirty="0">
                <a:ln>
                  <a:noFill/>
                </a:ln>
                <a:solidFill>
                  <a:srgbClr val="682786"/>
                </a:solidFill>
                <a:effectLst/>
                <a:latin typeface="Aptos" panose="020B0004020202020204" pitchFamily="34" charset="0"/>
                <a:ea typeface="Times New Roman" panose="02020603050405020304" pitchFamily="18" charset="0"/>
                <a:cs typeface="Helvetica" panose="020B0604020202020204" pitchFamily="34" charset="0"/>
              </a:rPr>
              <a:t>ow are you engaging and empowering inquirers?</a:t>
            </a:r>
            <a:r>
              <a:rPr kumimoji="0" lang="en-GB" altLang="en-US" sz="2000" b="0" i="0" u="none" strike="noStrike" cap="none" normalizeH="0" baseline="0" dirty="0">
                <a:ln>
                  <a:noFill/>
                </a:ln>
                <a:solidFill>
                  <a:srgbClr val="682786"/>
                </a:solidFill>
                <a:effectLst/>
              </a:rPr>
              <a:t> </a:t>
            </a:r>
            <a:endParaRPr kumimoji="0" lang="en-GB" altLang="en-US" sz="3600" b="0" i="0" u="none" strike="noStrike" cap="none" normalizeH="0" baseline="0" dirty="0">
              <a:ln>
                <a:noFill/>
              </a:ln>
              <a:solidFill>
                <a:srgbClr val="682786"/>
              </a:solidFill>
              <a:effectLst/>
              <a:latin typeface="Arial" panose="020B0604020202020204" pitchFamily="34" charset="0"/>
            </a:endParaRPr>
          </a:p>
        </p:txBody>
      </p:sp>
    </p:spTree>
    <p:extLst>
      <p:ext uri="{BB962C8B-B14F-4D97-AF65-F5344CB8AC3E}">
        <p14:creationId xmlns:p14="http://schemas.microsoft.com/office/powerpoint/2010/main" val="374266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uctural learning, teaching and learning">
            <a:extLst>
              <a:ext uri="{FF2B5EF4-FFF2-40B4-BE49-F238E27FC236}">
                <a16:creationId xmlns:a16="http://schemas.microsoft.com/office/drawing/2014/main" id="{8F1C7970-2111-E299-F609-2D7FA9BA8F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630" y="2113615"/>
            <a:ext cx="6022488" cy="4034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ircular chart with text on it&#10;&#10;Description automatically generated">
            <a:extLst>
              <a:ext uri="{FF2B5EF4-FFF2-40B4-BE49-F238E27FC236}">
                <a16:creationId xmlns:a16="http://schemas.microsoft.com/office/drawing/2014/main" id="{85DA74FA-A79C-A1DF-C8DE-B3AC3EECC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6723" y="0"/>
            <a:ext cx="6022487" cy="6022487"/>
          </a:xfrm>
          <a:prstGeom prst="rect">
            <a:avLst/>
          </a:prstGeom>
        </p:spPr>
      </p:pic>
      <p:sp>
        <p:nvSpPr>
          <p:cNvPr id="11" name="TextBox 10">
            <a:extLst>
              <a:ext uri="{FF2B5EF4-FFF2-40B4-BE49-F238E27FC236}">
                <a16:creationId xmlns:a16="http://schemas.microsoft.com/office/drawing/2014/main" id="{C1B167C1-0554-5CE6-6323-4A570C9FEDC5}"/>
              </a:ext>
            </a:extLst>
          </p:cNvPr>
          <p:cNvSpPr txBox="1"/>
          <p:nvPr/>
        </p:nvSpPr>
        <p:spPr>
          <a:xfrm>
            <a:off x="10538838" y="5854583"/>
            <a:ext cx="1287532" cy="230832"/>
          </a:xfrm>
          <a:prstGeom prst="rect">
            <a:avLst/>
          </a:prstGeom>
          <a:noFill/>
        </p:spPr>
        <p:txBody>
          <a:bodyPr wrap="none" rtlCol="0">
            <a:spAutoFit/>
          </a:bodyPr>
          <a:lstStyle/>
          <a:p>
            <a:r>
              <a:rPr lang="en-GB" sz="900" dirty="0"/>
              <a:t>(</a:t>
            </a:r>
            <a:r>
              <a:rPr lang="en-GB" sz="900" dirty="0" err="1"/>
              <a:t>vistathinkstem</a:t>
            </a:r>
            <a:r>
              <a:rPr lang="en-GB" sz="900" dirty="0"/>
              <a:t>, 2020)</a:t>
            </a:r>
          </a:p>
        </p:txBody>
      </p:sp>
      <p:sp>
        <p:nvSpPr>
          <p:cNvPr id="12" name="TextBox 11">
            <a:extLst>
              <a:ext uri="{FF2B5EF4-FFF2-40B4-BE49-F238E27FC236}">
                <a16:creationId xmlns:a16="http://schemas.microsoft.com/office/drawing/2014/main" id="{F661A433-F802-C40A-0A64-449A94F4CE78}"/>
              </a:ext>
            </a:extLst>
          </p:cNvPr>
          <p:cNvSpPr txBox="1"/>
          <p:nvPr/>
        </p:nvSpPr>
        <p:spPr>
          <a:xfrm>
            <a:off x="326709" y="6196907"/>
            <a:ext cx="2199641" cy="230832"/>
          </a:xfrm>
          <a:prstGeom prst="rect">
            <a:avLst/>
          </a:prstGeom>
          <a:noFill/>
        </p:spPr>
        <p:txBody>
          <a:bodyPr wrap="none" rtlCol="0">
            <a:spAutoFit/>
          </a:bodyPr>
          <a:lstStyle/>
          <a:p>
            <a:r>
              <a:rPr lang="en-GB" sz="900" dirty="0"/>
              <a:t>(</a:t>
            </a:r>
            <a:r>
              <a:rPr lang="en-GB" sz="900" i="1" dirty="0"/>
              <a:t>Unpacking the Cycle of Inquiry</a:t>
            </a:r>
            <a:r>
              <a:rPr lang="en-GB" sz="900" dirty="0"/>
              <a:t>, no date)</a:t>
            </a:r>
          </a:p>
        </p:txBody>
      </p:sp>
      <p:pic>
        <p:nvPicPr>
          <p:cNvPr id="13" name="Picture 12">
            <a:extLst>
              <a:ext uri="{FF2B5EF4-FFF2-40B4-BE49-F238E27FC236}">
                <a16:creationId xmlns:a16="http://schemas.microsoft.com/office/drawing/2014/main" id="{01175B47-0B93-29C7-CCFE-704DFC442A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631" y="429022"/>
            <a:ext cx="4096642" cy="1239234"/>
          </a:xfrm>
          <a:prstGeom prst="rect">
            <a:avLst/>
          </a:prstGeom>
        </p:spPr>
      </p:pic>
    </p:spTree>
    <p:extLst>
      <p:ext uri="{BB962C8B-B14F-4D97-AF65-F5344CB8AC3E}">
        <p14:creationId xmlns:p14="http://schemas.microsoft.com/office/powerpoint/2010/main" val="58664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8395-9BB1-4953-669F-1B0BDF3DE06D}"/>
              </a:ext>
            </a:extLst>
          </p:cNvPr>
          <p:cNvSpPr>
            <a:spLocks noGrp="1"/>
          </p:cNvSpPr>
          <p:nvPr>
            <p:ph type="title"/>
          </p:nvPr>
        </p:nvSpPr>
        <p:spPr>
          <a:xfrm>
            <a:off x="640081" y="2074364"/>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1" rIns="91440" bIns="45721" rtlCol="0" anchor="ctr">
            <a:normAutofit/>
          </a:bodyPr>
          <a:lstStyle/>
          <a:p>
            <a:pPr algn="ctr"/>
            <a:r>
              <a:rPr lang="en-US" sz="2601">
                <a:solidFill>
                  <a:schemeClr val="bg1"/>
                </a:solidFill>
              </a:rPr>
              <a:t>Completing the cycle?</a:t>
            </a:r>
          </a:p>
        </p:txBody>
      </p:sp>
      <p:pic>
        <p:nvPicPr>
          <p:cNvPr id="4" name="Picture 3">
            <a:extLst>
              <a:ext uri="{FF2B5EF4-FFF2-40B4-BE49-F238E27FC236}">
                <a16:creationId xmlns:a16="http://schemas.microsoft.com/office/drawing/2014/main" id="{35E2F207-2129-C8A3-BFA9-139B3045E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7904" y="961812"/>
            <a:ext cx="6969593" cy="4930987"/>
          </a:xfrm>
          <a:prstGeom prst="rect">
            <a:avLst/>
          </a:prstGeom>
        </p:spPr>
      </p:pic>
    </p:spTree>
    <p:extLst>
      <p:ext uri="{BB962C8B-B14F-4D97-AF65-F5344CB8AC3E}">
        <p14:creationId xmlns:p14="http://schemas.microsoft.com/office/powerpoint/2010/main" val="26552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E2F207-2129-C8A3-BFA9-139B3045E5EE}"/>
              </a:ext>
            </a:extLst>
          </p:cNvPr>
          <p:cNvPicPr>
            <a:picLocks noChangeAspect="1"/>
          </p:cNvPicPr>
          <p:nvPr/>
        </p:nvPicPr>
        <p:blipFill>
          <a:blip r:embed="rId3" cstate="email">
            <a:alphaModFix amt="16000"/>
            <a:extLst>
              <a:ext uri="{28A0092B-C50C-407E-A947-70E740481C1C}">
                <a14:useLocalDpi xmlns:a14="http://schemas.microsoft.com/office/drawing/2010/main"/>
              </a:ext>
            </a:extLst>
          </a:blip>
          <a:stretch>
            <a:fillRect/>
          </a:stretch>
        </p:blipFill>
        <p:spPr>
          <a:xfrm>
            <a:off x="7083921" y="3179921"/>
            <a:ext cx="4907533" cy="3472080"/>
          </a:xfrm>
          <a:prstGeom prst="rect">
            <a:avLst/>
          </a:prstGeom>
        </p:spPr>
      </p:pic>
      <p:sp>
        <p:nvSpPr>
          <p:cNvPr id="5" name="Title 4">
            <a:extLst>
              <a:ext uri="{FF2B5EF4-FFF2-40B4-BE49-F238E27FC236}">
                <a16:creationId xmlns:a16="http://schemas.microsoft.com/office/drawing/2014/main" id="{0158145E-7AF4-2D26-5580-90FECA412E37}"/>
              </a:ext>
            </a:extLst>
          </p:cNvPr>
          <p:cNvSpPr>
            <a:spLocks noGrp="1"/>
          </p:cNvSpPr>
          <p:nvPr>
            <p:ph type="title"/>
          </p:nvPr>
        </p:nvSpPr>
        <p:spPr>
          <a:xfrm>
            <a:off x="838202" y="365125"/>
            <a:ext cx="6381748" cy="596687"/>
          </a:xfrm>
        </p:spPr>
        <p:txBody>
          <a:bodyPr>
            <a:normAutofit fontScale="90000"/>
          </a:bodyPr>
          <a:lstStyle/>
          <a:p>
            <a:r>
              <a:rPr lang="en-GB" dirty="0"/>
              <a:t>References</a:t>
            </a:r>
          </a:p>
        </p:txBody>
      </p:sp>
      <p:pic>
        <p:nvPicPr>
          <p:cNvPr id="8" name="Picture 7" descr="A blue and white logo&#10;&#10;Description automatically generated">
            <a:extLst>
              <a:ext uri="{FF2B5EF4-FFF2-40B4-BE49-F238E27FC236}">
                <a16:creationId xmlns:a16="http://schemas.microsoft.com/office/drawing/2014/main" id="{E9F9D258-6935-34F6-5FCD-29C7F94EDB49}"/>
              </a:ext>
            </a:extLst>
          </p:cNvPr>
          <p:cNvPicPr>
            <a:picLocks noChangeAspect="1"/>
          </p:cNvPicPr>
          <p:nvPr/>
        </p:nvPicPr>
        <p:blipFill>
          <a:blip r:embed="rId4" cstate="email">
            <a:alphaModFix amt="18000"/>
            <a:extLst>
              <a:ext uri="{28A0092B-C50C-407E-A947-70E740481C1C}">
                <a14:useLocalDpi xmlns:a14="http://schemas.microsoft.com/office/drawing/2010/main"/>
              </a:ext>
            </a:extLst>
          </a:blip>
          <a:stretch>
            <a:fillRect/>
          </a:stretch>
        </p:blipFill>
        <p:spPr>
          <a:xfrm>
            <a:off x="8604981" y="147420"/>
            <a:ext cx="3088775" cy="3032501"/>
          </a:xfrm>
          <a:prstGeom prst="rect">
            <a:avLst/>
          </a:prstGeom>
        </p:spPr>
      </p:pic>
      <p:sp>
        <p:nvSpPr>
          <p:cNvPr id="11" name="Rectangle 2">
            <a:extLst>
              <a:ext uri="{FF2B5EF4-FFF2-40B4-BE49-F238E27FC236}">
                <a16:creationId xmlns:a16="http://schemas.microsoft.com/office/drawing/2014/main" id="{FE4A0AB6-D992-64DD-ADE4-FCA44F2EFCAA}"/>
              </a:ext>
            </a:extLst>
          </p:cNvPr>
          <p:cNvSpPr>
            <a:spLocks noChangeArrowheads="1"/>
          </p:cNvSpPr>
          <p:nvPr/>
        </p:nvSpPr>
        <p:spPr bwMode="auto">
          <a:xfrm>
            <a:off x="855165" y="1131089"/>
            <a:ext cx="1049863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IBO, 2016.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Programme standards and practices.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[Online] Available at: </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5"/>
              </a:rPr>
              <a:t>https://www.ibo.org/globalassets/new-structure/become-an-ib-school/pdfs/programme-standards-and-practices-en.pdf</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IBO, 2018.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Ideal Libraries, a guide for schools.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[Online] Available at: </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6"/>
              </a:rPr>
              <a:t>https://uaeschoollibrariansgroup.wordpress.com/wp-content/uploads/2018/06/ideal-libraries-for-ib.pdf</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b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[Accessed 10 Jan 2024].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IBO, 2024.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Extended Essay Guide.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[Online] Available at: </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7"/>
              </a:rPr>
              <a:t>https://xmltwo.ibo.org/publications/DP/Group0/d_0_eeyyy_gui_1602_1/files/Guide_Extended_essay_en.pdf</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[Accessed 10 Jan 2025].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IBO, 2024.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Logos and programme models.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[Online] Available at: </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8"/>
              </a:rPr>
              <a:t>https://www.ibo.org/globalassets/new-structure/icons-and-logos/images/myp-model-en.png</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[Accessed 10 Jan 2025].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IFLA School Libraries Section Standing Committee , 2015.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IFLA School Library Guidelines, 2nd revised edition.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[Online]  Available at: </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9"/>
              </a:rPr>
              <a:t>https://repository.ifla.org/items/e61cb0b6-8d19-45e8-9be1-24b45309464e</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[Accessed 2025 Jan 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New York School Library System, 2009.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Empire State Information Fluency Continuum.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[Online] </a:t>
            </a:r>
            <a:b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Available at: </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0"/>
              </a:rPr>
              <a:t>https://nycdoe.libguides.com/librarianguidebook</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Accessed 10 Jan 2025].</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FOSIL Group, n.d. [Online] Available at: </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1"/>
              </a:rPr>
              <a:t>https://fosil.org.uk/fosil-cycle/</a:t>
            </a:r>
            <a:r>
              <a:rPr kumimoji="0" lang="en-GB" altLang="en-US" sz="1200" b="0"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[Accessed 29 October 2024].</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ptos" panose="020B0004020202020204" pitchFamily="34" charset="0"/>
              <a:ea typeface="Aptos" panose="020B0004020202020204" pitchFamily="34" charset="0"/>
              <a:cs typeface="Times New Roman" panose="02020603050405020304" pitchFamily="18" charset="0"/>
            </a:endParaRPr>
          </a:p>
          <a:p>
            <a:pPr eaLnBrk="0" fontAlgn="base" hangingPunct="0">
              <a:spcBef>
                <a:spcPct val="0"/>
              </a:spcBef>
              <a:spcAft>
                <a:spcPct val="0"/>
              </a:spcAft>
            </a:pPr>
            <a:r>
              <a:rPr lang="en-GB" sz="1200" dirty="0" err="1">
                <a:effectLst/>
              </a:rPr>
              <a:t>vistathinkstem</a:t>
            </a:r>
            <a:r>
              <a:rPr lang="en-GB" sz="1200" dirty="0">
                <a:effectLst/>
              </a:rPr>
              <a:t> (2020) </a:t>
            </a:r>
            <a:r>
              <a:rPr lang="en-GB" sz="1200" i="1" dirty="0">
                <a:effectLst/>
              </a:rPr>
              <a:t>MYP Design Basics - One Perspective</a:t>
            </a:r>
            <a:r>
              <a:rPr lang="en-GB" sz="1200" dirty="0">
                <a:effectLst/>
              </a:rPr>
              <a:t>, </a:t>
            </a:r>
            <a:r>
              <a:rPr lang="en-GB" sz="1200" i="1" dirty="0" err="1">
                <a:effectLst/>
              </a:rPr>
              <a:t>VistaThink</a:t>
            </a:r>
            <a:r>
              <a:rPr lang="en-GB" sz="1200" dirty="0">
                <a:effectLst/>
              </a:rPr>
              <a:t>. Available at: https://www.vistathink.com/myp-design-basics-one-perspective/ (Accessed: 26 January 2025).</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ptos" panose="020B0004020202020204" pitchFamily="34" charset="0"/>
              <a:cs typeface="Times New Roman" panose="02020603050405020304" pitchFamily="18" charset="0"/>
            </a:endParaRPr>
          </a:p>
          <a:p>
            <a:pPr eaLnBrk="0" fontAlgn="base" hangingPunct="0">
              <a:spcBef>
                <a:spcPct val="0"/>
              </a:spcBef>
              <a:spcAft>
                <a:spcPct val="0"/>
              </a:spcAft>
            </a:pPr>
            <a:r>
              <a:rPr lang="en-GB" sz="1200" i="1" dirty="0">
                <a:effectLst/>
              </a:rPr>
              <a:t>Unpacking the Cycle of Inquiry</a:t>
            </a:r>
            <a:r>
              <a:rPr lang="en-GB" sz="1200" dirty="0">
                <a:effectLst/>
              </a:rPr>
              <a:t> (no date) </a:t>
            </a:r>
            <a:r>
              <a:rPr lang="en-GB" sz="1200" i="1" dirty="0">
                <a:effectLst/>
              </a:rPr>
              <a:t>THINKING PATHWAYS</a:t>
            </a:r>
            <a:r>
              <a:rPr lang="en-GB" sz="1200" dirty="0">
                <a:effectLst/>
              </a:rPr>
              <a:t>. Available at: https://thinkingpathwayz.weebly.com/unpackingthecycleofinquiry.html (Accessed: 26 January 2025).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8827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417D58-296D-9F65-B8E4-6C894A68651B}"/>
              </a:ext>
            </a:extLst>
          </p:cNvPr>
          <p:cNvPicPr>
            <a:picLocks noChangeAspect="1"/>
          </p:cNvPicPr>
          <p:nvPr/>
        </p:nvPicPr>
        <p:blipFill>
          <a:blip r:embed="rId3"/>
          <a:stretch>
            <a:fillRect/>
          </a:stretch>
        </p:blipFill>
        <p:spPr>
          <a:xfrm>
            <a:off x="643467" y="1779609"/>
            <a:ext cx="10905067" cy="3298782"/>
          </a:xfrm>
          <a:prstGeom prst="rect">
            <a:avLst/>
          </a:prstGeom>
        </p:spPr>
      </p:pic>
      <p:sp>
        <p:nvSpPr>
          <p:cNvPr id="11" name="Rectangle 1">
            <a:extLst>
              <a:ext uri="{FF2B5EF4-FFF2-40B4-BE49-F238E27FC236}">
                <a16:creationId xmlns:a16="http://schemas.microsoft.com/office/drawing/2014/main" id="{5F24139E-8AF4-530D-1193-9796BD85B589}"/>
              </a:ext>
            </a:extLst>
          </p:cNvPr>
          <p:cNvSpPr>
            <a:spLocks noChangeArrowheads="1"/>
          </p:cNvSpPr>
          <p:nvPr/>
        </p:nvSpPr>
        <p:spPr bwMode="auto">
          <a:xfrm>
            <a:off x="473529" y="167721"/>
            <a:ext cx="9160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E57B01"/>
                </a:solidFill>
                <a:effectLst/>
                <a:latin typeface="Aptos" panose="020B0004020202020204" pitchFamily="34" charset="0"/>
                <a:ea typeface="Times New Roman" panose="02020603050405020304" pitchFamily="18" charset="0"/>
                <a:cs typeface="Helvetica" panose="020B0604020202020204" pitchFamily="34" charset="0"/>
              </a:rPr>
              <a:t>Why Inquiry?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What are your obstacles to inquiry?</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chemeClr val="bg1">
                    <a:lumMod val="85000"/>
                  </a:schemeClr>
                </a:solidFill>
                <a:latin typeface="Aptos" panose="020B0004020202020204" pitchFamily="34" charset="0"/>
                <a:ea typeface="Times New Roman" panose="02020603050405020304" pitchFamily="18" charset="0"/>
                <a:cs typeface="Helvetica" panose="020B0604020202020204" pitchFamily="34" charset="0"/>
              </a:rPr>
              <a:t>H</a:t>
            </a: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ow are you engaging and empowering inquirers?</a:t>
            </a:r>
            <a:r>
              <a:rPr kumimoji="0" lang="en-GB" altLang="en-US" sz="2000" b="0" i="0" u="none" strike="noStrike" cap="none" normalizeH="0" baseline="0" dirty="0">
                <a:ln>
                  <a:noFill/>
                </a:ln>
                <a:solidFill>
                  <a:schemeClr val="bg1">
                    <a:lumMod val="85000"/>
                  </a:schemeClr>
                </a:solidFill>
                <a:effectLst/>
              </a:rPr>
              <a:t> </a:t>
            </a:r>
            <a:endParaRPr kumimoji="0" lang="en-GB" altLang="en-US" sz="3600" b="0" i="0" u="none" strike="noStrike" cap="none" normalizeH="0" baseline="0" dirty="0">
              <a:ln>
                <a:noFill/>
              </a:ln>
              <a:solidFill>
                <a:schemeClr val="bg1">
                  <a:lumMod val="85000"/>
                </a:schemeClr>
              </a:solidFill>
              <a:effectLst/>
              <a:latin typeface="Arial" panose="020B0604020202020204" pitchFamily="34" charset="0"/>
            </a:endParaRPr>
          </a:p>
        </p:txBody>
      </p:sp>
    </p:spTree>
    <p:extLst>
      <p:ext uri="{BB962C8B-B14F-4D97-AF65-F5344CB8AC3E}">
        <p14:creationId xmlns:p14="http://schemas.microsoft.com/office/powerpoint/2010/main" val="3808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B1CEE5-0486-C8F1-755E-FD2814A29548}"/>
              </a:ext>
            </a:extLst>
          </p:cNvPr>
          <p:cNvPicPr>
            <a:picLocks noChangeAspect="1"/>
          </p:cNvPicPr>
          <p:nvPr/>
        </p:nvPicPr>
        <p:blipFill>
          <a:blip r:embed="rId3"/>
          <a:stretch>
            <a:fillRect/>
          </a:stretch>
        </p:blipFill>
        <p:spPr>
          <a:xfrm>
            <a:off x="632493" y="1779610"/>
            <a:ext cx="10905067" cy="3298782"/>
          </a:xfrm>
          <a:prstGeom prst="rect">
            <a:avLst/>
          </a:prstGeom>
        </p:spPr>
      </p:pic>
      <p:sp>
        <p:nvSpPr>
          <p:cNvPr id="14" name="Rectangle 1">
            <a:extLst>
              <a:ext uri="{FF2B5EF4-FFF2-40B4-BE49-F238E27FC236}">
                <a16:creationId xmlns:a16="http://schemas.microsoft.com/office/drawing/2014/main" id="{9BC5B310-8049-751E-8DB6-C60B54F36FB0}"/>
              </a:ext>
            </a:extLst>
          </p:cNvPr>
          <p:cNvSpPr>
            <a:spLocks noChangeArrowheads="1"/>
          </p:cNvSpPr>
          <p:nvPr/>
        </p:nvSpPr>
        <p:spPr bwMode="auto">
          <a:xfrm>
            <a:off x="473529" y="167721"/>
            <a:ext cx="9160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E57B01"/>
                </a:solidFill>
                <a:effectLst/>
                <a:latin typeface="Aptos" panose="020B0004020202020204" pitchFamily="34" charset="0"/>
                <a:ea typeface="Times New Roman" panose="02020603050405020304" pitchFamily="18" charset="0"/>
                <a:cs typeface="Helvetica" panose="020B0604020202020204" pitchFamily="34" charset="0"/>
              </a:rPr>
              <a:t>Why Inquiry?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3AA935"/>
                </a:solidFill>
                <a:effectLst/>
                <a:latin typeface="Aptos" panose="020B0004020202020204" pitchFamily="34" charset="0"/>
                <a:ea typeface="Times New Roman" panose="02020603050405020304" pitchFamily="18" charset="0"/>
                <a:cs typeface="Helvetica" panose="020B0604020202020204" pitchFamily="34" charset="0"/>
              </a:rPr>
              <a:t>What are your obstacles to inquiry?</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chemeClr val="bg1">
                    <a:lumMod val="85000"/>
                  </a:schemeClr>
                </a:solidFill>
                <a:latin typeface="Aptos" panose="020B0004020202020204" pitchFamily="34" charset="0"/>
                <a:ea typeface="Times New Roman" panose="02020603050405020304" pitchFamily="18" charset="0"/>
                <a:cs typeface="Helvetica" panose="020B0604020202020204" pitchFamily="34" charset="0"/>
              </a:rPr>
              <a:t>H</a:t>
            </a: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ow are you engaging and empowering inquirers?</a:t>
            </a:r>
            <a:r>
              <a:rPr kumimoji="0" lang="en-GB" altLang="en-US" sz="2000" b="0" i="0" u="none" strike="noStrike" cap="none" normalizeH="0" baseline="0" dirty="0">
                <a:ln>
                  <a:noFill/>
                </a:ln>
                <a:solidFill>
                  <a:schemeClr val="bg1">
                    <a:lumMod val="85000"/>
                  </a:schemeClr>
                </a:solidFill>
                <a:effectLst/>
              </a:rPr>
              <a:t> </a:t>
            </a:r>
            <a:endParaRPr kumimoji="0" lang="en-GB" altLang="en-US" sz="3600" b="0" i="0" u="none" strike="noStrike" cap="none" normalizeH="0" baseline="0" dirty="0">
              <a:ln>
                <a:noFill/>
              </a:ln>
              <a:solidFill>
                <a:schemeClr val="bg1">
                  <a:lumMod val="85000"/>
                </a:schemeClr>
              </a:solidFill>
              <a:effectLst/>
              <a:latin typeface="Arial" panose="020B0604020202020204" pitchFamily="34" charset="0"/>
            </a:endParaRPr>
          </a:p>
        </p:txBody>
      </p:sp>
    </p:spTree>
    <p:extLst>
      <p:ext uri="{BB962C8B-B14F-4D97-AF65-F5344CB8AC3E}">
        <p14:creationId xmlns:p14="http://schemas.microsoft.com/office/powerpoint/2010/main" val="186221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915769-662A-739B-3838-69689DD6FCCE}"/>
              </a:ext>
            </a:extLst>
          </p:cNvPr>
          <p:cNvPicPr>
            <a:picLocks noChangeAspect="1"/>
          </p:cNvPicPr>
          <p:nvPr/>
        </p:nvPicPr>
        <p:blipFill>
          <a:blip r:embed="rId3"/>
          <a:stretch>
            <a:fillRect/>
          </a:stretch>
        </p:blipFill>
        <p:spPr>
          <a:xfrm>
            <a:off x="643467" y="1779609"/>
            <a:ext cx="10905067" cy="3298782"/>
          </a:xfrm>
          <a:prstGeom prst="rect">
            <a:avLst/>
          </a:prstGeom>
        </p:spPr>
      </p:pic>
      <p:sp>
        <p:nvSpPr>
          <p:cNvPr id="11" name="Rectangle 1">
            <a:extLst>
              <a:ext uri="{FF2B5EF4-FFF2-40B4-BE49-F238E27FC236}">
                <a16:creationId xmlns:a16="http://schemas.microsoft.com/office/drawing/2014/main" id="{443B6FA5-26D5-E6E9-9E89-1BB04917094C}"/>
              </a:ext>
            </a:extLst>
          </p:cNvPr>
          <p:cNvSpPr>
            <a:spLocks noChangeArrowheads="1"/>
          </p:cNvSpPr>
          <p:nvPr/>
        </p:nvSpPr>
        <p:spPr bwMode="auto">
          <a:xfrm>
            <a:off x="473529" y="167721"/>
            <a:ext cx="9160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Why Inquiry?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DE1A2F"/>
                </a:solidFill>
                <a:effectLst/>
                <a:latin typeface="Aptos" panose="020B0004020202020204" pitchFamily="34" charset="0"/>
                <a:ea typeface="Times New Roman" panose="02020603050405020304" pitchFamily="18" charset="0"/>
                <a:cs typeface="Helvetica" panose="020B0604020202020204" pitchFamily="34" charset="0"/>
              </a:rPr>
              <a:t>What are your obstacles to inquiry?</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chemeClr val="bg1">
                    <a:lumMod val="85000"/>
                  </a:schemeClr>
                </a:solidFill>
                <a:latin typeface="Aptos" panose="020B0004020202020204" pitchFamily="34" charset="0"/>
                <a:ea typeface="Times New Roman" panose="02020603050405020304" pitchFamily="18" charset="0"/>
                <a:cs typeface="Helvetica" panose="020B0604020202020204" pitchFamily="34" charset="0"/>
              </a:rPr>
              <a:t>H</a:t>
            </a:r>
            <a:r>
              <a:rPr kumimoji="0" lang="en-GB" altLang="en-US" sz="2400" b="0" i="0" u="none" strike="noStrike" cap="none" normalizeH="0" baseline="0" dirty="0">
                <a:ln>
                  <a:noFill/>
                </a:ln>
                <a:solidFill>
                  <a:schemeClr val="bg1">
                    <a:lumMod val="85000"/>
                  </a:schemeClr>
                </a:solidFill>
                <a:effectLst/>
                <a:latin typeface="Aptos" panose="020B0004020202020204" pitchFamily="34" charset="0"/>
                <a:ea typeface="Times New Roman" panose="02020603050405020304" pitchFamily="18" charset="0"/>
                <a:cs typeface="Helvetica" panose="020B0604020202020204" pitchFamily="34" charset="0"/>
              </a:rPr>
              <a:t>ow are you engaging and empowering inquirers?</a:t>
            </a:r>
            <a:r>
              <a:rPr kumimoji="0" lang="en-GB" altLang="en-US" sz="2000" b="0" i="0" u="none" strike="noStrike" cap="none" normalizeH="0" baseline="0" dirty="0">
                <a:ln>
                  <a:noFill/>
                </a:ln>
                <a:solidFill>
                  <a:schemeClr val="bg1">
                    <a:lumMod val="85000"/>
                  </a:schemeClr>
                </a:solidFill>
                <a:effectLst/>
              </a:rPr>
              <a:t> </a:t>
            </a:r>
            <a:endParaRPr kumimoji="0" lang="en-GB" altLang="en-US" sz="3600" b="0" i="0" u="none" strike="noStrike" cap="none" normalizeH="0" baseline="0" dirty="0">
              <a:ln>
                <a:noFill/>
              </a:ln>
              <a:solidFill>
                <a:schemeClr val="bg1">
                  <a:lumMod val="85000"/>
                </a:schemeClr>
              </a:solidFill>
              <a:effectLst/>
              <a:latin typeface="Arial" panose="020B0604020202020204" pitchFamily="34" charset="0"/>
            </a:endParaRPr>
          </a:p>
        </p:txBody>
      </p:sp>
    </p:spTree>
    <p:extLst>
      <p:ext uri="{BB962C8B-B14F-4D97-AF65-F5344CB8AC3E}">
        <p14:creationId xmlns:p14="http://schemas.microsoft.com/office/powerpoint/2010/main" val="193289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2B7CB-D901-9318-8BA1-CBF99930D124}"/>
              </a:ext>
            </a:extLst>
          </p:cNvPr>
          <p:cNvSpPr>
            <a:spLocks noGrp="1"/>
          </p:cNvSpPr>
          <p:nvPr>
            <p:ph idx="1"/>
          </p:nvPr>
        </p:nvSpPr>
        <p:spPr>
          <a:xfrm>
            <a:off x="508000" y="2077135"/>
            <a:ext cx="11088914" cy="4206240"/>
          </a:xfrm>
        </p:spPr>
        <p:txBody>
          <a:bodyPr>
            <a:normAutofit/>
          </a:bodyPr>
          <a:lstStyle/>
          <a:p>
            <a:r>
              <a:rPr lang="en-GB" dirty="0">
                <a:hlinkClick r:id="rId3"/>
              </a:rPr>
              <a:t>Ideal Libraries: A Guide for schools</a:t>
            </a:r>
            <a:endParaRPr lang="en-GB" dirty="0"/>
          </a:p>
          <a:p>
            <a:pPr lvl="1"/>
            <a:r>
              <a:rPr lang="en-GB" dirty="0"/>
              <a:t>‘Inquiry is more expansive than research, and facilitating it requires expertise beyond research methods </a:t>
            </a:r>
            <a:r>
              <a:rPr lang="en-GB" sz="1200" dirty="0"/>
              <a:t>(</a:t>
            </a:r>
            <a:r>
              <a:rPr lang="en-GB" sz="1200" dirty="0" err="1"/>
              <a:t>Callison</a:t>
            </a:r>
            <a:r>
              <a:rPr lang="en-GB" sz="1200" dirty="0"/>
              <a:t>, 2015 and </a:t>
            </a:r>
            <a:r>
              <a:rPr lang="en-GB" sz="1200" dirty="0" err="1"/>
              <a:t>Levitov</a:t>
            </a:r>
            <a:r>
              <a:rPr lang="en-GB" sz="1200" dirty="0"/>
              <a:t> 2016) cited in </a:t>
            </a:r>
            <a:r>
              <a:rPr lang="en-GB" sz="1000" dirty="0">
                <a:effectLst/>
                <a:latin typeface="Aptos" panose="020B0004020202020204" pitchFamily="34" charset="0"/>
                <a:ea typeface="Aptos" panose="020B0004020202020204" pitchFamily="34" charset="0"/>
                <a:cs typeface="Times New Roman" panose="02020603050405020304" pitchFamily="18" charset="0"/>
              </a:rPr>
              <a:t>(IBO, 2018</a:t>
            </a:r>
            <a:r>
              <a:rPr lang="en-GB" sz="1200" dirty="0"/>
              <a:t>  Pg. 9))</a:t>
            </a:r>
          </a:p>
          <a:p>
            <a:r>
              <a:rPr lang="en-GB" dirty="0"/>
              <a:t>MYP From Principles into Practice with the appendix: ATL skills framework</a:t>
            </a:r>
          </a:p>
          <a:p>
            <a:r>
              <a:rPr lang="en-GB" dirty="0">
                <a:hlinkClick r:id="rId4"/>
              </a:rPr>
              <a:t>IFLA School Library Guidelines</a:t>
            </a:r>
            <a:endParaRPr lang="en-GB" dirty="0"/>
          </a:p>
          <a:p>
            <a:endParaRPr lang="en-GB" dirty="0">
              <a:hlinkClick r:id="rId5"/>
            </a:endParaRPr>
          </a:p>
          <a:p>
            <a:r>
              <a:rPr lang="en-GB" dirty="0">
                <a:hlinkClick r:id="rId5"/>
              </a:rPr>
              <a:t>Empire State Information Fluency Continuum (ESIFC)</a:t>
            </a:r>
            <a:endParaRPr lang="en-GB" dirty="0"/>
          </a:p>
          <a:p>
            <a:r>
              <a:rPr lang="en-GB" dirty="0">
                <a:hlinkClick r:id="rId6"/>
              </a:rPr>
              <a:t>FOSIL Group</a:t>
            </a:r>
            <a:endParaRPr lang="en-GB" dirty="0"/>
          </a:p>
        </p:txBody>
      </p:sp>
      <p:pic>
        <p:nvPicPr>
          <p:cNvPr id="4" name="Picture 3">
            <a:extLst>
              <a:ext uri="{FF2B5EF4-FFF2-40B4-BE49-F238E27FC236}">
                <a16:creationId xmlns:a16="http://schemas.microsoft.com/office/drawing/2014/main" id="{1D03B5B9-EA14-3BC2-A722-1EDCA7666C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000" y="391745"/>
            <a:ext cx="3420560" cy="1034719"/>
          </a:xfrm>
          <a:prstGeom prst="rect">
            <a:avLst/>
          </a:prstGeom>
        </p:spPr>
      </p:pic>
    </p:spTree>
    <p:extLst>
      <p:ext uri="{BB962C8B-B14F-4D97-AF65-F5344CB8AC3E}">
        <p14:creationId xmlns:p14="http://schemas.microsoft.com/office/powerpoint/2010/main" val="403322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2B7CB-D901-9318-8BA1-CBF99930D124}"/>
              </a:ext>
            </a:extLst>
          </p:cNvPr>
          <p:cNvSpPr>
            <a:spLocks noGrp="1"/>
          </p:cNvSpPr>
          <p:nvPr>
            <p:ph idx="1"/>
          </p:nvPr>
        </p:nvSpPr>
        <p:spPr>
          <a:xfrm>
            <a:off x="493486" y="1494972"/>
            <a:ext cx="11205028" cy="4862285"/>
          </a:xfrm>
        </p:spPr>
        <p:txBody>
          <a:bodyPr>
            <a:normAutofit/>
          </a:bodyPr>
          <a:lstStyle/>
          <a:p>
            <a:pPr marL="0" indent="0">
              <a:buNone/>
            </a:pPr>
            <a:r>
              <a:rPr lang="en-GB" sz="2400" dirty="0">
                <a:hlinkClick r:id="rId3"/>
              </a:rPr>
              <a:t>Ideal Libraries: A Guide for schools</a:t>
            </a:r>
            <a:r>
              <a:rPr lang="en-GB" sz="2400" dirty="0"/>
              <a:t> </a:t>
            </a:r>
            <a:r>
              <a:rPr lang="en-GB" sz="1200" dirty="0">
                <a:effectLst/>
                <a:latin typeface="Aptos" panose="020B0004020202020204" pitchFamily="34" charset="0"/>
                <a:ea typeface="Aptos" panose="020B0004020202020204" pitchFamily="34" charset="0"/>
                <a:cs typeface="Times New Roman" panose="02020603050405020304" pitchFamily="18" charset="0"/>
              </a:rPr>
              <a:t>(IBO, 2018)</a:t>
            </a:r>
            <a:endParaRPr lang="en-GB" sz="1200" dirty="0"/>
          </a:p>
          <a:p>
            <a:pPr marL="0" indent="0">
              <a:buNone/>
            </a:pPr>
            <a:endParaRPr lang="en-GB" sz="1400" dirty="0"/>
          </a:p>
        </p:txBody>
      </p:sp>
      <p:pic>
        <p:nvPicPr>
          <p:cNvPr id="4" name="Picture 3">
            <a:extLst>
              <a:ext uri="{FF2B5EF4-FFF2-40B4-BE49-F238E27FC236}">
                <a16:creationId xmlns:a16="http://schemas.microsoft.com/office/drawing/2014/main" id="{1D03B5B9-EA14-3BC2-A722-1EDCA7666C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259" y="261116"/>
            <a:ext cx="3356427" cy="1015319"/>
          </a:xfrm>
          <a:prstGeom prst="rect">
            <a:avLst/>
          </a:prstGeom>
        </p:spPr>
      </p:pic>
      <p:sp>
        <p:nvSpPr>
          <p:cNvPr id="5" name="TextBox 4">
            <a:extLst>
              <a:ext uri="{FF2B5EF4-FFF2-40B4-BE49-F238E27FC236}">
                <a16:creationId xmlns:a16="http://schemas.microsoft.com/office/drawing/2014/main" id="{B95D0A4E-120E-6FDF-EF2E-DF7789D0095C}"/>
              </a:ext>
            </a:extLst>
          </p:cNvPr>
          <p:cNvSpPr txBox="1"/>
          <p:nvPr/>
        </p:nvSpPr>
        <p:spPr>
          <a:xfrm>
            <a:off x="388259" y="2206118"/>
            <a:ext cx="10848701" cy="3816429"/>
          </a:xfrm>
          <a:prstGeom prst="rect">
            <a:avLst/>
          </a:prstGeom>
          <a:noFill/>
        </p:spPr>
        <p:txBody>
          <a:bodyPr wrap="square">
            <a:spAutoFit/>
          </a:bodyPr>
          <a:lstStyle/>
          <a:p>
            <a:r>
              <a:rPr lang="en-GB" sz="2800" dirty="0"/>
              <a:t>‘The library/</a:t>
            </a:r>
            <a:r>
              <a:rPr lang="en-GB" sz="2800" dirty="0" err="1"/>
              <a:t>ian</a:t>
            </a:r>
            <a:r>
              <a:rPr lang="en-GB" sz="2800" dirty="0"/>
              <a:t> supports all learners’ and teachers’ progress towards becoming better inquirers, consumers and creators of information. </a:t>
            </a:r>
          </a:p>
          <a:p>
            <a:endParaRPr lang="en-GB" sz="2800" dirty="0"/>
          </a:p>
          <a:p>
            <a:r>
              <a:rPr lang="en-GB" sz="2800" dirty="0"/>
              <a:t>This support requires a solid vision, good planning and consistent collaboration.</a:t>
            </a:r>
          </a:p>
          <a:p>
            <a:pPr lvl="2"/>
            <a:endParaRPr lang="en-GB" sz="2800" dirty="0"/>
          </a:p>
          <a:p>
            <a:r>
              <a:rPr lang="en-GB" sz="2800" dirty="0"/>
              <a:t>It also requires clear communication of how inquiry in particular is promoted in the school community, and how the library/</a:t>
            </a:r>
            <a:r>
              <a:rPr lang="en-GB" sz="2800" dirty="0" err="1"/>
              <a:t>ian</a:t>
            </a:r>
            <a:r>
              <a:rPr lang="en-GB" sz="2800" dirty="0"/>
              <a:t> fits into it.’ </a:t>
            </a:r>
            <a:r>
              <a:rPr lang="en-GB" sz="1600" dirty="0"/>
              <a:t>(Pg2.)</a:t>
            </a:r>
            <a:endParaRPr lang="en-GB" sz="2800" dirty="0"/>
          </a:p>
        </p:txBody>
      </p:sp>
    </p:spTree>
    <p:extLst>
      <p:ext uri="{BB962C8B-B14F-4D97-AF65-F5344CB8AC3E}">
        <p14:creationId xmlns:p14="http://schemas.microsoft.com/office/powerpoint/2010/main" val="158559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2B7CB-D901-9318-8BA1-CBF99930D124}"/>
              </a:ext>
            </a:extLst>
          </p:cNvPr>
          <p:cNvSpPr>
            <a:spLocks noGrp="1"/>
          </p:cNvSpPr>
          <p:nvPr>
            <p:ph idx="1"/>
          </p:nvPr>
        </p:nvSpPr>
        <p:spPr>
          <a:xfrm>
            <a:off x="350605" y="1695454"/>
            <a:ext cx="5959592" cy="506907"/>
          </a:xfrm>
        </p:spPr>
        <p:txBody>
          <a:bodyPr>
            <a:noAutofit/>
          </a:bodyPr>
          <a:lstStyle/>
          <a:p>
            <a:pPr marL="0" indent="0">
              <a:buNone/>
            </a:pPr>
            <a:r>
              <a:rPr lang="en-GB" sz="2000" dirty="0"/>
              <a:t>International Baccalaureate – Approaches to Teaching &amp; Learning</a:t>
            </a:r>
          </a:p>
        </p:txBody>
      </p:sp>
      <p:pic>
        <p:nvPicPr>
          <p:cNvPr id="4" name="Picture 3">
            <a:extLst>
              <a:ext uri="{FF2B5EF4-FFF2-40B4-BE49-F238E27FC236}">
                <a16:creationId xmlns:a16="http://schemas.microsoft.com/office/drawing/2014/main" id="{1D03B5B9-EA14-3BC2-A722-1EDCA7666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634" y="185363"/>
            <a:ext cx="3004928" cy="908990"/>
          </a:xfrm>
          <a:prstGeom prst="rect">
            <a:avLst/>
          </a:prstGeom>
        </p:spPr>
      </p:pic>
      <p:sp>
        <p:nvSpPr>
          <p:cNvPr id="17" name="TextBox 16">
            <a:extLst>
              <a:ext uri="{FF2B5EF4-FFF2-40B4-BE49-F238E27FC236}">
                <a16:creationId xmlns:a16="http://schemas.microsoft.com/office/drawing/2014/main" id="{5169D4C1-B7E5-8F8D-F81E-8E873AD00922}"/>
              </a:ext>
            </a:extLst>
          </p:cNvPr>
          <p:cNvSpPr txBox="1"/>
          <p:nvPr/>
        </p:nvSpPr>
        <p:spPr>
          <a:xfrm>
            <a:off x="541913" y="2339393"/>
            <a:ext cx="6292287" cy="3416320"/>
          </a:xfrm>
          <a:prstGeom prst="rect">
            <a:avLst/>
          </a:prstGeom>
          <a:noFill/>
        </p:spPr>
        <p:txBody>
          <a:bodyPr wrap="square">
            <a:spAutoFit/>
          </a:bodyPr>
          <a:lstStyle/>
          <a:p>
            <a:r>
              <a:rPr lang="en-GB" sz="2400" dirty="0"/>
              <a:t>The five approaches to learning (</a:t>
            </a:r>
            <a:r>
              <a:rPr lang="en-GB" sz="2400" b="1" dirty="0"/>
              <a:t>developing thinking skills</a:t>
            </a:r>
            <a:r>
              <a:rPr lang="en-GB" sz="2400" dirty="0"/>
              <a:t>, social skills, </a:t>
            </a:r>
            <a:r>
              <a:rPr lang="en-GB" sz="2400" b="1" dirty="0"/>
              <a:t>communication skills</a:t>
            </a:r>
            <a:r>
              <a:rPr lang="en-GB" sz="2400" dirty="0"/>
              <a:t>, self-management skills and </a:t>
            </a:r>
            <a:r>
              <a:rPr lang="en-GB" sz="2400" b="1" dirty="0"/>
              <a:t>research skills</a:t>
            </a:r>
            <a:r>
              <a:rPr lang="en-GB" sz="2400" dirty="0"/>
              <a:t>) along with the six approaches to teaching (teaching that is </a:t>
            </a:r>
            <a:r>
              <a:rPr lang="en-GB" sz="2400" b="1" dirty="0"/>
              <a:t>inquiry-based</a:t>
            </a:r>
            <a:r>
              <a:rPr lang="en-GB" sz="2400" dirty="0"/>
              <a:t>, conceptually focused, contextualized, collaborative, differentiated and informed by assessment) encompass the key values and principles that underpin IB pedagogy. </a:t>
            </a:r>
            <a:r>
              <a:rPr lang="en-GB" sz="1100" dirty="0">
                <a:effectLst/>
                <a:latin typeface="Aptos" panose="020B0004020202020204" pitchFamily="34" charset="0"/>
                <a:ea typeface="Aptos" panose="020B0004020202020204" pitchFamily="34" charset="0"/>
                <a:cs typeface="Times New Roman" panose="02020603050405020304" pitchFamily="18" charset="0"/>
              </a:rPr>
              <a:t>(IBO, 2024)</a:t>
            </a:r>
            <a:endParaRPr lang="en-GB" sz="1100" dirty="0"/>
          </a:p>
        </p:txBody>
      </p:sp>
      <p:grpSp>
        <p:nvGrpSpPr>
          <p:cNvPr id="29" name="Group 28">
            <a:extLst>
              <a:ext uri="{FF2B5EF4-FFF2-40B4-BE49-F238E27FC236}">
                <a16:creationId xmlns:a16="http://schemas.microsoft.com/office/drawing/2014/main" id="{3FCEA742-1CB9-5BDF-5E49-C0DAF00D44EC}"/>
              </a:ext>
            </a:extLst>
          </p:cNvPr>
          <p:cNvGrpSpPr/>
          <p:nvPr/>
        </p:nvGrpSpPr>
        <p:grpSpPr>
          <a:xfrm>
            <a:off x="9727495" y="3455476"/>
            <a:ext cx="1746055" cy="3208009"/>
            <a:chOff x="319386" y="2191197"/>
            <a:chExt cx="2137422" cy="4066634"/>
          </a:xfrm>
        </p:grpSpPr>
        <p:pic>
          <p:nvPicPr>
            <p:cNvPr id="19" name="Picture 18">
              <a:extLst>
                <a:ext uri="{FF2B5EF4-FFF2-40B4-BE49-F238E27FC236}">
                  <a16:creationId xmlns:a16="http://schemas.microsoft.com/office/drawing/2014/main" id="{64321FF0-421A-93F4-5A78-B6B124F6E1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193" y="2599720"/>
              <a:ext cx="1907806" cy="3658111"/>
            </a:xfrm>
            <a:prstGeom prst="rect">
              <a:avLst/>
            </a:prstGeom>
          </p:spPr>
        </p:pic>
        <p:sp>
          <p:nvSpPr>
            <p:cNvPr id="20" name="TextBox 19">
              <a:extLst>
                <a:ext uri="{FF2B5EF4-FFF2-40B4-BE49-F238E27FC236}">
                  <a16:creationId xmlns:a16="http://schemas.microsoft.com/office/drawing/2014/main" id="{3F9EE445-740C-0C24-684A-91605B1737AF}"/>
                </a:ext>
              </a:extLst>
            </p:cNvPr>
            <p:cNvSpPr txBox="1"/>
            <p:nvPr/>
          </p:nvSpPr>
          <p:spPr>
            <a:xfrm>
              <a:off x="319386" y="2191197"/>
              <a:ext cx="2137422" cy="468184"/>
            </a:xfrm>
            <a:prstGeom prst="rect">
              <a:avLst/>
            </a:prstGeom>
            <a:noFill/>
          </p:spPr>
          <p:txBody>
            <a:bodyPr wrap="none" rtlCol="0">
              <a:spAutoFit/>
            </a:bodyPr>
            <a:lstStyle/>
            <a:p>
              <a:r>
                <a:rPr lang="en-GB" dirty="0"/>
                <a:t>Research Skills </a:t>
              </a:r>
            </a:p>
          </p:txBody>
        </p:sp>
      </p:grpSp>
      <p:grpSp>
        <p:nvGrpSpPr>
          <p:cNvPr id="28" name="Group 27">
            <a:extLst>
              <a:ext uri="{FF2B5EF4-FFF2-40B4-BE49-F238E27FC236}">
                <a16:creationId xmlns:a16="http://schemas.microsoft.com/office/drawing/2014/main" id="{8AF89D85-7183-49D6-ED36-AD8834C2189E}"/>
              </a:ext>
            </a:extLst>
          </p:cNvPr>
          <p:cNvGrpSpPr/>
          <p:nvPr/>
        </p:nvGrpSpPr>
        <p:grpSpPr>
          <a:xfrm>
            <a:off x="7085467" y="107416"/>
            <a:ext cx="2390761" cy="6556069"/>
            <a:chOff x="5182117" y="2365408"/>
            <a:chExt cx="1476581" cy="4340160"/>
          </a:xfrm>
        </p:grpSpPr>
        <p:sp>
          <p:nvSpPr>
            <p:cNvPr id="21" name="TextBox 20">
              <a:extLst>
                <a:ext uri="{FF2B5EF4-FFF2-40B4-BE49-F238E27FC236}">
                  <a16:creationId xmlns:a16="http://schemas.microsoft.com/office/drawing/2014/main" id="{FF64D5F4-706A-1BF1-D61B-EBCF0E72C8ED}"/>
                </a:ext>
              </a:extLst>
            </p:cNvPr>
            <p:cNvSpPr txBox="1"/>
            <p:nvPr/>
          </p:nvSpPr>
          <p:spPr>
            <a:xfrm>
              <a:off x="5182117" y="2365408"/>
              <a:ext cx="1006085" cy="244500"/>
            </a:xfrm>
            <a:prstGeom prst="rect">
              <a:avLst/>
            </a:prstGeom>
            <a:noFill/>
          </p:spPr>
          <p:txBody>
            <a:bodyPr wrap="square" rtlCol="0">
              <a:spAutoFit/>
            </a:bodyPr>
            <a:lstStyle/>
            <a:p>
              <a:r>
                <a:rPr lang="en-GB" dirty="0"/>
                <a:t>Thinking Skills</a:t>
              </a:r>
            </a:p>
          </p:txBody>
        </p:sp>
        <p:pic>
          <p:nvPicPr>
            <p:cNvPr id="24" name="Picture 23">
              <a:extLst>
                <a:ext uri="{FF2B5EF4-FFF2-40B4-BE49-F238E27FC236}">
                  <a16:creationId xmlns:a16="http://schemas.microsoft.com/office/drawing/2014/main" id="{23EB852D-0906-21B4-12CD-075FA37902B4}"/>
                </a:ext>
              </a:extLst>
            </p:cNvPr>
            <p:cNvPicPr>
              <a:picLocks noChangeAspect="1"/>
            </p:cNvPicPr>
            <p:nvPr/>
          </p:nvPicPr>
          <p:blipFill>
            <a:blip r:embed="rId5"/>
            <a:stretch>
              <a:fillRect/>
            </a:stretch>
          </p:blipFill>
          <p:spPr>
            <a:xfrm>
              <a:off x="5182117" y="2599720"/>
              <a:ext cx="1476581" cy="4105848"/>
            </a:xfrm>
            <a:prstGeom prst="rect">
              <a:avLst/>
            </a:prstGeom>
          </p:spPr>
        </p:pic>
      </p:grpSp>
      <p:grpSp>
        <p:nvGrpSpPr>
          <p:cNvPr id="27" name="Group 26">
            <a:extLst>
              <a:ext uri="{FF2B5EF4-FFF2-40B4-BE49-F238E27FC236}">
                <a16:creationId xmlns:a16="http://schemas.microsoft.com/office/drawing/2014/main" id="{005AF655-A125-63BB-BEA1-CBA3C48581D9}"/>
              </a:ext>
            </a:extLst>
          </p:cNvPr>
          <p:cNvGrpSpPr/>
          <p:nvPr/>
        </p:nvGrpSpPr>
        <p:grpSpPr>
          <a:xfrm>
            <a:off x="9727495" y="185363"/>
            <a:ext cx="2403030" cy="3235706"/>
            <a:chOff x="8925950" y="2187727"/>
            <a:chExt cx="3598730" cy="4574999"/>
          </a:xfrm>
        </p:grpSpPr>
        <p:sp>
          <p:nvSpPr>
            <p:cNvPr id="22" name="TextBox 21">
              <a:extLst>
                <a:ext uri="{FF2B5EF4-FFF2-40B4-BE49-F238E27FC236}">
                  <a16:creationId xmlns:a16="http://schemas.microsoft.com/office/drawing/2014/main" id="{B63E91F9-860E-99F3-2DA3-706D0DA5E74C}"/>
                </a:ext>
              </a:extLst>
            </p:cNvPr>
            <p:cNvSpPr txBox="1"/>
            <p:nvPr/>
          </p:nvSpPr>
          <p:spPr>
            <a:xfrm>
              <a:off x="8925950" y="2187727"/>
              <a:ext cx="3598730" cy="522202"/>
            </a:xfrm>
            <a:prstGeom prst="rect">
              <a:avLst/>
            </a:prstGeom>
            <a:noFill/>
          </p:spPr>
          <p:txBody>
            <a:bodyPr wrap="none" rtlCol="0">
              <a:spAutoFit/>
            </a:bodyPr>
            <a:lstStyle/>
            <a:p>
              <a:r>
                <a:rPr lang="en-GB" dirty="0"/>
                <a:t>Communication skills</a:t>
              </a:r>
            </a:p>
          </p:txBody>
        </p:sp>
        <p:pic>
          <p:nvPicPr>
            <p:cNvPr id="26" name="Picture 25">
              <a:extLst>
                <a:ext uri="{FF2B5EF4-FFF2-40B4-BE49-F238E27FC236}">
                  <a16:creationId xmlns:a16="http://schemas.microsoft.com/office/drawing/2014/main" id="{3E8F8760-C88D-D1EA-8817-9F3DCAFACB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29699" y="2599720"/>
              <a:ext cx="2333952" cy="4163006"/>
            </a:xfrm>
            <a:prstGeom prst="rect">
              <a:avLst/>
            </a:prstGeom>
          </p:spPr>
        </p:pic>
      </p:grpSp>
    </p:spTree>
    <p:extLst>
      <p:ext uri="{BB962C8B-B14F-4D97-AF65-F5344CB8AC3E}">
        <p14:creationId xmlns:p14="http://schemas.microsoft.com/office/powerpoint/2010/main" val="267288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2B7CB-D901-9318-8BA1-CBF99930D124}"/>
              </a:ext>
            </a:extLst>
          </p:cNvPr>
          <p:cNvSpPr>
            <a:spLocks noGrp="1"/>
          </p:cNvSpPr>
          <p:nvPr>
            <p:ph idx="1"/>
          </p:nvPr>
        </p:nvSpPr>
        <p:spPr>
          <a:xfrm>
            <a:off x="493487" y="1494973"/>
            <a:ext cx="5268684" cy="4876798"/>
          </a:xfrm>
        </p:spPr>
        <p:txBody>
          <a:bodyPr>
            <a:normAutofit fontScale="92500" lnSpcReduction="20000"/>
          </a:bodyPr>
          <a:lstStyle/>
          <a:p>
            <a:pPr marL="0" indent="0">
              <a:buNone/>
            </a:pPr>
            <a:r>
              <a:rPr lang="en-GB" sz="2400" b="1" dirty="0"/>
              <a:t>IFLA School Library Guidelines </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n-GB" sz="1100" dirty="0">
                <a:effectLst/>
                <a:latin typeface="Aptos" panose="020B0004020202020204" pitchFamily="34" charset="0"/>
                <a:ea typeface="Aptos" panose="020B0004020202020204" pitchFamily="34" charset="0"/>
                <a:cs typeface="Times New Roman" panose="02020603050405020304" pitchFamily="18" charset="0"/>
              </a:rPr>
              <a:t>(IFLA School Libraries Section Standing Committee , 2015)</a:t>
            </a:r>
            <a:endParaRPr lang="en-GB" sz="1100" b="1" dirty="0"/>
          </a:p>
          <a:p>
            <a:pPr marL="0" indent="0">
              <a:buNone/>
            </a:pPr>
            <a:endParaRPr lang="en-GB" sz="1400" dirty="0"/>
          </a:p>
          <a:p>
            <a:pPr marL="0" indent="0">
              <a:buNone/>
            </a:pPr>
            <a:r>
              <a:rPr lang="en-GB" sz="2400" dirty="0"/>
              <a:t>The instructional work of a qualified school librarian should focus on core activities, including:</a:t>
            </a:r>
          </a:p>
          <a:p>
            <a:pPr marL="457205" lvl="1" indent="0">
              <a:buNone/>
            </a:pPr>
            <a:r>
              <a:rPr lang="en-GB" sz="2000" dirty="0"/>
              <a:t>• literacy and reading promotion;</a:t>
            </a:r>
          </a:p>
          <a:p>
            <a:pPr marL="457205" lvl="1" indent="0">
              <a:buNone/>
            </a:pPr>
            <a:r>
              <a:rPr lang="en-GB" sz="2000" dirty="0"/>
              <a:t>• media and information literacy (e.g., information literacy, information skills, information</a:t>
            </a:r>
          </a:p>
          <a:p>
            <a:pPr marL="457205" lvl="1" indent="0">
              <a:buNone/>
            </a:pPr>
            <a:r>
              <a:rPr lang="en-GB" sz="2000" dirty="0"/>
              <a:t>competences, information fluency, media literacy, trans literacy, transmedia literacy);</a:t>
            </a:r>
          </a:p>
          <a:p>
            <a:pPr marL="457205" lvl="1" indent="0">
              <a:buNone/>
            </a:pPr>
            <a:r>
              <a:rPr lang="en-GB" sz="2000" b="1" dirty="0"/>
              <a:t>• inquiry-based learning </a:t>
            </a:r>
            <a:r>
              <a:rPr lang="en-GB" sz="2000" dirty="0"/>
              <a:t>(e.g., problem-based learning, critical thinking);</a:t>
            </a:r>
          </a:p>
          <a:p>
            <a:pPr marL="457205" lvl="1" indent="0">
              <a:buNone/>
            </a:pPr>
            <a:r>
              <a:rPr lang="en-GB" sz="2000" dirty="0"/>
              <a:t>• technology integration;</a:t>
            </a:r>
          </a:p>
          <a:p>
            <a:pPr marL="457205" lvl="1" indent="0">
              <a:buNone/>
            </a:pPr>
            <a:r>
              <a:rPr lang="en-GB" sz="2000" dirty="0"/>
              <a:t>• professional development for teachers; and</a:t>
            </a:r>
          </a:p>
          <a:p>
            <a:pPr marL="457205" lvl="1" indent="0">
              <a:buNone/>
            </a:pPr>
            <a:r>
              <a:rPr lang="en-GB" sz="2000" dirty="0"/>
              <a:t>• appreciation of literature and culture.</a:t>
            </a:r>
          </a:p>
          <a:p>
            <a:pPr marL="457205" lvl="1" indent="0">
              <a:buNone/>
            </a:pPr>
            <a:endParaRPr lang="en-GB" sz="2000" dirty="0"/>
          </a:p>
        </p:txBody>
      </p:sp>
      <p:pic>
        <p:nvPicPr>
          <p:cNvPr id="4" name="Picture 3">
            <a:extLst>
              <a:ext uri="{FF2B5EF4-FFF2-40B4-BE49-F238E27FC236}">
                <a16:creationId xmlns:a16="http://schemas.microsoft.com/office/drawing/2014/main" id="{1D03B5B9-EA14-3BC2-A722-1EDCA7666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259" y="261116"/>
            <a:ext cx="3356427" cy="1015319"/>
          </a:xfrm>
          <a:prstGeom prst="rect">
            <a:avLst/>
          </a:prstGeom>
        </p:spPr>
      </p:pic>
      <p:sp>
        <p:nvSpPr>
          <p:cNvPr id="6" name="TextBox 5">
            <a:extLst>
              <a:ext uri="{FF2B5EF4-FFF2-40B4-BE49-F238E27FC236}">
                <a16:creationId xmlns:a16="http://schemas.microsoft.com/office/drawing/2014/main" id="{168C4D2B-7BD0-1B55-A652-C2B3F5C932C2}"/>
              </a:ext>
            </a:extLst>
          </p:cNvPr>
          <p:cNvSpPr txBox="1"/>
          <p:nvPr/>
        </p:nvSpPr>
        <p:spPr>
          <a:xfrm>
            <a:off x="6429829" y="2116018"/>
            <a:ext cx="5268684" cy="3785652"/>
          </a:xfrm>
          <a:prstGeom prst="rect">
            <a:avLst/>
          </a:prstGeom>
          <a:noFill/>
        </p:spPr>
        <p:txBody>
          <a:bodyPr wrap="square">
            <a:spAutoFit/>
          </a:bodyPr>
          <a:lstStyle/>
          <a:p>
            <a:pPr marL="0" indent="0">
              <a:buNone/>
            </a:pPr>
            <a:r>
              <a:rPr lang="en-GB" sz="2000" dirty="0"/>
              <a:t>The process approach to inquiry-based learning goes beyond the location of information to the </a:t>
            </a:r>
            <a:r>
              <a:rPr lang="en-GB" sz="2000" b="1" dirty="0"/>
              <a:t>use of information</a:t>
            </a:r>
            <a:r>
              <a:rPr lang="en-GB" sz="2000" dirty="0"/>
              <a:t>, beyond the answering of a specific question to the </a:t>
            </a:r>
            <a:r>
              <a:rPr lang="en-GB" sz="2000" b="1" dirty="0"/>
              <a:t>seeking of evidence</a:t>
            </a:r>
            <a:r>
              <a:rPr lang="en-GB" sz="2000" dirty="0"/>
              <a:t> to shape a topic. It considers the process of a search for information as well as the product of the search. It calls for an </a:t>
            </a:r>
            <a:r>
              <a:rPr lang="en-GB" sz="2000" b="1" dirty="0"/>
              <a:t>awareness of the complexity of learning from information</a:t>
            </a:r>
            <a:r>
              <a:rPr lang="en-GB" sz="2000" dirty="0"/>
              <a:t>: Learning from information is not a routine or standardized task, and it involves the affective as well as the cognitive domains.</a:t>
            </a:r>
          </a:p>
        </p:txBody>
      </p:sp>
    </p:spTree>
    <p:extLst>
      <p:ext uri="{BB962C8B-B14F-4D97-AF65-F5344CB8AC3E}">
        <p14:creationId xmlns:p14="http://schemas.microsoft.com/office/powerpoint/2010/main" val="368560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56EB64-D213-AE9D-599F-B31D9028A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46" y="139872"/>
            <a:ext cx="1942123" cy="587492"/>
          </a:xfrm>
          <a:prstGeom prst="rect">
            <a:avLst/>
          </a:prstGeom>
        </p:spPr>
      </p:pic>
      <p:pic>
        <p:nvPicPr>
          <p:cNvPr id="7" name="Picture 6">
            <a:extLst>
              <a:ext uri="{FF2B5EF4-FFF2-40B4-BE49-F238E27FC236}">
                <a16:creationId xmlns:a16="http://schemas.microsoft.com/office/drawing/2014/main" id="{FA937A22-1BA5-F8F1-C866-52A8269422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8136" y="224409"/>
            <a:ext cx="9457418" cy="4215689"/>
          </a:xfrm>
          <a:prstGeom prst="rect">
            <a:avLst/>
          </a:prstGeom>
          <a:ln w="57150">
            <a:solidFill>
              <a:srgbClr val="DE1A2F"/>
            </a:solidFill>
          </a:ln>
        </p:spPr>
      </p:pic>
      <p:pic>
        <p:nvPicPr>
          <p:cNvPr id="8" name="Picture 7">
            <a:extLst>
              <a:ext uri="{FF2B5EF4-FFF2-40B4-BE49-F238E27FC236}">
                <a16:creationId xmlns:a16="http://schemas.microsoft.com/office/drawing/2014/main" id="{E35F3432-91D5-ABB8-42D8-D87AE56FA3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446" y="2502373"/>
            <a:ext cx="8113031" cy="3875449"/>
          </a:xfrm>
          <a:prstGeom prst="rect">
            <a:avLst/>
          </a:prstGeom>
          <a:ln w="57150">
            <a:solidFill>
              <a:srgbClr val="DE1A2F"/>
            </a:solidFill>
          </a:ln>
        </p:spPr>
      </p:pic>
    </p:spTree>
    <p:extLst>
      <p:ext uri="{BB962C8B-B14F-4D97-AF65-F5344CB8AC3E}">
        <p14:creationId xmlns:p14="http://schemas.microsoft.com/office/powerpoint/2010/main" val="394850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10724</TotalTime>
  <Words>4607</Words>
  <Application>Microsoft Office PowerPoint</Application>
  <PresentationFormat>Widescreen</PresentationFormat>
  <Paragraphs>332</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Aptos Display</vt:lpstr>
      <vt:lpstr>Arial</vt:lpstr>
      <vt:lpstr>Calibri</vt:lpstr>
      <vt:lpstr>Segoe UI</vt:lpstr>
      <vt:lpstr>Office Theme</vt:lpstr>
      <vt:lpstr>1_Office Theme</vt:lpstr>
      <vt:lpstr>FOSIL Symposium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Project Presentation The discussion or presentation should focus on thinking about the following Approaches to Learning (ATLs) and how you have demonstrated these when researching or how these skills have been developed through this project. We are interested the issues you faced as well as the successes you had.</vt:lpstr>
      <vt:lpstr>PowerPoint Presentation</vt:lpstr>
      <vt:lpstr>PowerPoint Presentation</vt:lpstr>
      <vt:lpstr>Completing the cycle?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FOSIL Symposium</dc:title>
  <dc:creator>Mrs Maloney</dc:creator>
  <cp:lastModifiedBy>Darryl Toerien</cp:lastModifiedBy>
  <cp:revision>7</cp:revision>
  <cp:lastPrinted>2025-01-29T17:05:29Z</cp:lastPrinted>
  <dcterms:created xsi:type="dcterms:W3CDTF">2025-01-02T10:21:01Z</dcterms:created>
  <dcterms:modified xsi:type="dcterms:W3CDTF">2025-02-10T10:26:40Z</dcterms:modified>
</cp:coreProperties>
</file>