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47"/>
  </p:notesMasterIdLst>
  <p:sldIdLst>
    <p:sldId id="257" r:id="rId6"/>
    <p:sldId id="258" r:id="rId7"/>
    <p:sldId id="704" r:id="rId8"/>
    <p:sldId id="705" r:id="rId9"/>
    <p:sldId id="584" r:id="rId10"/>
    <p:sldId id="265" r:id="rId11"/>
    <p:sldId id="699" r:id="rId12"/>
    <p:sldId id="702" r:id="rId13"/>
    <p:sldId id="580" r:id="rId14"/>
    <p:sldId id="266" r:id="rId15"/>
    <p:sldId id="581" r:id="rId16"/>
    <p:sldId id="298" r:id="rId17"/>
    <p:sldId id="259" r:id="rId18"/>
    <p:sldId id="260" r:id="rId19"/>
    <p:sldId id="577" r:id="rId20"/>
    <p:sldId id="268" r:id="rId21"/>
    <p:sldId id="582" r:id="rId22"/>
    <p:sldId id="709" r:id="rId23"/>
    <p:sldId id="708" r:id="rId24"/>
    <p:sldId id="267" r:id="rId25"/>
    <p:sldId id="710" r:id="rId26"/>
    <p:sldId id="706" r:id="rId27"/>
    <p:sldId id="261" r:id="rId28"/>
    <p:sldId id="262" r:id="rId29"/>
    <p:sldId id="587" r:id="rId30"/>
    <p:sldId id="592" r:id="rId31"/>
    <p:sldId id="711" r:id="rId32"/>
    <p:sldId id="712" r:id="rId33"/>
    <p:sldId id="713" r:id="rId34"/>
    <p:sldId id="714" r:id="rId35"/>
    <p:sldId id="269" r:id="rId36"/>
    <p:sldId id="588" r:id="rId37"/>
    <p:sldId id="591" r:id="rId38"/>
    <p:sldId id="270" r:id="rId39"/>
    <p:sldId id="263" r:id="rId40"/>
    <p:sldId id="598" r:id="rId41"/>
    <p:sldId id="701" r:id="rId42"/>
    <p:sldId id="264" r:id="rId43"/>
    <p:sldId id="278" r:id="rId44"/>
    <p:sldId id="700" r:id="rId45"/>
    <p:sldId id="277" r:id="rId46"/>
  </p:sldIdLst>
  <p:sldSz cx="12192000" cy="6858000"/>
  <p:notesSz cx="6815138" cy="9947275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051"/>
    <a:srgbClr val="662483"/>
    <a:srgbClr val="DDD1E8"/>
    <a:srgbClr val="F07D00"/>
    <a:srgbClr val="FDE1C6"/>
    <a:srgbClr val="D80C31"/>
    <a:srgbClr val="3AAA35"/>
    <a:srgbClr val="EC619F"/>
    <a:srgbClr val="009FE3"/>
    <a:srgbClr val="D4E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477CF6-86FD-0F47-A1E0-132621F49AE8}" v="41" dt="2025-07-28T11:01:30.9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538" autoAdjust="0"/>
    <p:restoredTop sz="94660"/>
  </p:normalViewPr>
  <p:slideViewPr>
    <p:cSldViewPr snapToGrid="0">
      <p:cViewPr>
        <p:scale>
          <a:sx n="60" d="100"/>
          <a:sy n="60" d="100"/>
        </p:scale>
        <p:origin x="536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A569C-FC11-0046-A76A-FBABF489AA1B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8D7BA-9A91-4A4B-95C4-D0EA8D0E74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10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641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Coursework: history, French, Art…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792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Science tech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186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Y6 example of students who spent 2 lessons collecting info then moved onto computers to make their products and ditched it all!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518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040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573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426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Hannah, Jo, Justine, Mel</a:t>
            </a:r>
          </a:p>
          <a:p>
            <a:r>
              <a:rPr lang="en-GB" dirty="0"/>
              <a:t>Hugh, Mark, 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85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525" y="1350963"/>
            <a:ext cx="6478588" cy="364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An </a:t>
            </a:r>
            <a:r>
              <a:rPr lang="en-US" sz="2000" b="1" dirty="0"/>
              <a:t>independent</a:t>
            </a:r>
            <a:r>
              <a:rPr lang="en-US" sz="2000" dirty="0"/>
              <a:t> academic research project on a topic of your choice that goes beyond your taught subjects</a:t>
            </a:r>
          </a:p>
          <a:p>
            <a:pPr lvl="1"/>
            <a:r>
              <a:rPr lang="en-US" sz="2000" dirty="0"/>
              <a:t>A 5,000 word research report (e.g. essay or scientific report)</a:t>
            </a:r>
          </a:p>
          <a:p>
            <a:pPr lvl="1"/>
            <a:r>
              <a:rPr lang="en-US" sz="2000" dirty="0"/>
              <a:t>Or a </a:t>
            </a:r>
            <a:r>
              <a:rPr lang="en-US" sz="2000" i="1" dirty="0"/>
              <a:t>research based </a:t>
            </a:r>
            <a:r>
              <a:rPr lang="en-US" sz="2000" dirty="0"/>
              <a:t>artefact (e.g. </a:t>
            </a:r>
            <a:r>
              <a:rPr lang="en-US" sz="2000" dirty="0">
                <a:cs typeface="Arial"/>
              </a:rPr>
              <a:t>a piece of art or portfolio, a design product, a website, a presentation or a performance) </a:t>
            </a:r>
            <a:r>
              <a:rPr lang="en-US" sz="2000" i="1" dirty="0">
                <a:cs typeface="Arial"/>
              </a:rPr>
              <a:t>and </a:t>
            </a:r>
            <a:r>
              <a:rPr lang="en-US" sz="2000" dirty="0">
                <a:cs typeface="Arial"/>
              </a:rPr>
              <a:t>a 1,000 word report on the research process behind it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It should take you about 120 hours </a:t>
            </a:r>
            <a:r>
              <a:rPr lang="en-US" sz="1200" i="1" dirty="0"/>
              <a:t>(just over 2 hours every week for a year, including holidays), </a:t>
            </a:r>
            <a:r>
              <a:rPr lang="en-US" sz="1200" dirty="0"/>
              <a:t>which includes a 30-hour taught component </a:t>
            </a:r>
            <a:r>
              <a:rPr lang="en-US" sz="1200" i="1" dirty="0"/>
              <a:t>(1 hour in every term-time week for a year)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EA93A-4A06-D044-9FB0-1130FB2757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45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Entry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731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Y6 SW</a:t>
            </a:r>
          </a:p>
          <a:p>
            <a:r>
              <a:rPr lang="en-GB" dirty="0"/>
              <a:t>Y9 SW</a:t>
            </a:r>
          </a:p>
          <a:p>
            <a:r>
              <a:rPr lang="en-GB" dirty="0"/>
              <a:t>Y12 EPQ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836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8D7BA-9A91-4A4B-95C4-D0EA8D0E74B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271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539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222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199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1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515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8998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03D805-2170-5884-7C57-01EB2E1476FE}"/>
              </a:ext>
            </a:extLst>
          </p:cNvPr>
          <p:cNvGrpSpPr/>
          <p:nvPr userDrawn="1"/>
        </p:nvGrpSpPr>
        <p:grpSpPr>
          <a:xfrm>
            <a:off x="0" y="6100378"/>
            <a:ext cx="12203875" cy="784993"/>
            <a:chOff x="11875" y="6084583"/>
            <a:chExt cx="12192000" cy="78499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382130-CE0F-6742-C414-AC8917EAEF15}"/>
                </a:ext>
              </a:extLst>
            </p:cNvPr>
            <p:cNvSpPr/>
            <p:nvPr/>
          </p:nvSpPr>
          <p:spPr>
            <a:xfrm>
              <a:off x="11875" y="6084583"/>
              <a:ext cx="12192000" cy="784993"/>
            </a:xfrm>
            <a:prstGeom prst="rect">
              <a:avLst/>
            </a:prstGeom>
            <a:solidFill>
              <a:srgbClr val="E6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C5A465C5-4F40-628A-ABC3-0F141BC28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370" y="6162079"/>
              <a:ext cx="512543" cy="63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1F6F26-B006-835D-49CA-068EABB6EAAA}"/>
                </a:ext>
              </a:extLst>
            </p:cNvPr>
            <p:cNvSpPr txBox="1"/>
            <p:nvPr/>
          </p:nvSpPr>
          <p:spPr>
            <a:xfrm>
              <a:off x="5863733" y="6167522"/>
              <a:ext cx="517195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>
                  <a:solidFill>
                    <a:schemeClr val="bg1"/>
                  </a:solidFill>
                  <a:latin typeface="Perpetua" panose="02020502060401020303" pitchFamily="18" charset="0"/>
                </a:rPr>
                <a:t>Blanchelande College Libraries</a:t>
              </a:r>
            </a:p>
            <a:p>
              <a:pPr algn="r"/>
              <a:r>
                <a:rPr lang="en-GB" i="1" dirty="0">
                  <a:solidFill>
                    <a:schemeClr val="bg1"/>
                  </a:solidFill>
                  <a:latin typeface="Perpetua" panose="02020502060401020303" pitchFamily="18" charset="0"/>
                </a:rPr>
                <a:t>Enabling Heroic Inquiry</a:t>
              </a:r>
            </a:p>
          </p:txBody>
        </p:sp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EC7D7AC-50A2-5FA3-2E9F-2D37C7477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3000"/>
                      </a14:imgEffect>
                      <a14:imgEffect>
                        <a14:brightnessContrast bright="19000" contrast="7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24666" y="6118972"/>
              <a:ext cx="590229" cy="725658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08A493-E09A-4924-6A68-EF754839F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987"/>
            <a:ext cx="10515600" cy="396072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122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232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726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063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607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21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28/07/2025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42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toerienj@blanchelande.sch.g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toeriend@blanchelande.sch.gg" TargetMode="Externa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blanchelande.libguides.com/Library/Home" TargetMode="Externa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clker-free-vector-images-3736/?utm_source=link-attribution&amp;utm_medium=referral&amp;utm_campaign=image&amp;utm_content=303206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hyperlink" Target="https://pixabay.com/?utm_source=link-attribution&amp;utm_medium=referral&amp;utm_campaign=image&amp;utm_content=30320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clker-free-vector-images-3736/?utm_source=link-attribution&amp;utm_medium=referral&amp;utm_campaign=image&amp;utm_content=303206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hyperlink" Target="https://pixabay.com/?utm_source=link-attribution&amp;utm_medium=referral&amp;utm_campaign=image&amp;utm_content=30320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70DAC6B-C0E8-2D7D-3C50-40A637F0AAB6}"/>
              </a:ext>
            </a:extLst>
          </p:cNvPr>
          <p:cNvGrpSpPr/>
          <p:nvPr/>
        </p:nvGrpSpPr>
        <p:grpSpPr>
          <a:xfrm>
            <a:off x="0" y="5544013"/>
            <a:ext cx="12203875" cy="1325563"/>
            <a:chOff x="11875" y="5544013"/>
            <a:chExt cx="12192000" cy="13255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34886E-76D5-2B33-0F55-61AF566D9447}"/>
                </a:ext>
              </a:extLst>
            </p:cNvPr>
            <p:cNvSpPr/>
            <p:nvPr/>
          </p:nvSpPr>
          <p:spPr>
            <a:xfrm>
              <a:off x="11875" y="5544013"/>
              <a:ext cx="12192000" cy="1325563"/>
            </a:xfrm>
            <a:prstGeom prst="rect">
              <a:avLst/>
            </a:prstGeom>
            <a:solidFill>
              <a:srgbClr val="E6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32B41240-02D7-AEFB-C68A-974D7AA77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090" y="5710387"/>
              <a:ext cx="839692" cy="103212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7425FA-D691-CF3D-BF63-6275581B5AD3}"/>
                </a:ext>
              </a:extLst>
            </p:cNvPr>
            <p:cNvSpPr txBox="1"/>
            <p:nvPr/>
          </p:nvSpPr>
          <p:spPr>
            <a:xfrm>
              <a:off x="5777888" y="5849956"/>
              <a:ext cx="517195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800" err="1">
                  <a:solidFill>
                    <a:schemeClr val="bg1"/>
                  </a:solidFill>
                  <a:latin typeface="Perpetua" panose="02020502060401020303" pitchFamily="18" charset="0"/>
                </a:rPr>
                <a:t>Blanchelande</a:t>
              </a:r>
              <a:r>
                <a:rPr lang="en-GB" sz="2800">
                  <a:solidFill>
                    <a:schemeClr val="bg1"/>
                  </a:solidFill>
                  <a:latin typeface="Perpetua" panose="02020502060401020303" pitchFamily="18" charset="0"/>
                </a:rPr>
                <a:t> College Libraries</a:t>
              </a:r>
            </a:p>
            <a:p>
              <a:pPr algn="r"/>
              <a:r>
                <a:rPr lang="en-GB" sz="2400" i="1">
                  <a:solidFill>
                    <a:schemeClr val="bg1"/>
                  </a:solidFill>
                  <a:latin typeface="Perpetua" panose="02020502060401020303" pitchFamily="18" charset="0"/>
                </a:rPr>
                <a:t>Enabling Heroic Inquiry</a:t>
              </a:r>
            </a:p>
          </p:txBody>
        </p:sp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F8F6094-F061-DC89-3F2B-1CEDFC0A9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3000"/>
                      </a14:imgEffect>
                      <a14:imgEffect>
                        <a14:brightnessContrast bright="19000" contrast="7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171" t="7694" r="66108" b="7101"/>
            <a:stretch/>
          </p:blipFill>
          <p:spPr>
            <a:xfrm>
              <a:off x="11069505" y="5603981"/>
              <a:ext cx="981136" cy="1206260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F8AC2780-8513-D61B-A91F-A5BC9B808AC8}"/>
              </a:ext>
            </a:extLst>
          </p:cNvPr>
          <p:cNvSpPr txBox="1">
            <a:spLocks/>
          </p:cNvSpPr>
          <p:nvPr/>
        </p:nvSpPr>
        <p:spPr>
          <a:xfrm>
            <a:off x="288064" y="1263989"/>
            <a:ext cx="116158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E85051"/>
                </a:solidFill>
              </a:rPr>
              <a:t>Reflecting on Inquiry: Practical Lessons</a:t>
            </a:r>
            <a:endParaRPr lang="en-GB" dirty="0">
              <a:solidFill>
                <a:srgbClr val="E8505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18B47A5-5BD6-2B13-2C4B-DA18D7B8F142}"/>
              </a:ext>
            </a:extLst>
          </p:cNvPr>
          <p:cNvSpPr txBox="1">
            <a:spLocks/>
          </p:cNvSpPr>
          <p:nvPr/>
        </p:nvSpPr>
        <p:spPr>
          <a:xfrm>
            <a:off x="1393371" y="3048688"/>
            <a:ext cx="9144000" cy="21335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/>
              <a:t>Blanchelande College Staff INSET</a:t>
            </a:r>
            <a:endParaRPr lang="en-GB" dirty="0"/>
          </a:p>
          <a:p>
            <a:pPr marL="0" indent="0" algn="ctr">
              <a:buNone/>
            </a:pPr>
            <a:endParaRPr lang="en-GB" sz="2000" dirty="0"/>
          </a:p>
          <a:p>
            <a:pPr marL="0" indent="0" algn="ctr">
              <a:buNone/>
            </a:pPr>
            <a:r>
              <a:rPr lang="en-GB" dirty="0"/>
              <a:t>30 May 2023</a:t>
            </a:r>
          </a:p>
          <a:p>
            <a:pPr marL="0" indent="0" algn="ctr">
              <a:buNone/>
            </a:pPr>
            <a:r>
              <a:rPr lang="en-GB" dirty="0"/>
              <a:t>Darryl &amp; Jenny Toerien</a:t>
            </a:r>
            <a:endParaRPr lang="en-GB" dirty="0">
              <a:cs typeface="Calibri"/>
            </a:endParaRPr>
          </a:p>
          <a:p>
            <a:pPr marL="0" indent="0" algn="ctr">
              <a:buNone/>
            </a:pPr>
            <a:r>
              <a:rPr lang="en-GB" sz="1800" dirty="0">
                <a:hlinkClick r:id="rId6"/>
              </a:rPr>
              <a:t>toeriend@blanchelande.sch.gg</a:t>
            </a:r>
            <a:r>
              <a:rPr lang="en-GB" sz="1800" dirty="0"/>
              <a:t> &amp; </a:t>
            </a:r>
            <a:r>
              <a:rPr lang="en-GB" sz="1800" dirty="0">
                <a:hlinkClick r:id="rId7"/>
              </a:rPr>
              <a:t>toerienj@blanchelande.sch.gg</a:t>
            </a:r>
            <a:r>
              <a:rPr lang="en-GB" sz="1800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17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53800" cy="1325563"/>
          </a:xfrm>
        </p:spPr>
        <p:txBody>
          <a:bodyPr/>
          <a:lstStyle/>
          <a:p>
            <a:r>
              <a:rPr lang="en-GB" b="1" dirty="0">
                <a:solidFill>
                  <a:srgbClr val="F07D00"/>
                </a:solidFill>
              </a:rPr>
              <a:t>As we begin, so shall we go*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987"/>
            <a:ext cx="10515600" cy="28882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Use curated resources to connect with a topic</a:t>
            </a:r>
          </a:p>
          <a:p>
            <a:r>
              <a:rPr lang="en-GB" dirty="0">
                <a:cs typeface="Calibri"/>
              </a:rPr>
              <a:t>Without some background understanding, Investigate is very hard</a:t>
            </a:r>
          </a:p>
          <a:p>
            <a:r>
              <a:rPr lang="en-GB" dirty="0">
                <a:cs typeface="Calibri"/>
              </a:rPr>
              <a:t>Takes much longer than you might expect, especially if students have a high degree of choice</a:t>
            </a:r>
          </a:p>
          <a:p>
            <a:r>
              <a:rPr lang="en-GB" dirty="0">
                <a:cs typeface="Calibri"/>
              </a:rPr>
              <a:t>A bad topic choice here can waste a huge amount of time later</a:t>
            </a:r>
          </a:p>
          <a:p>
            <a:endParaRPr lang="en-GB" dirty="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3D953-F12F-DC9C-B065-F24F8538AD8E}"/>
              </a:ext>
            </a:extLst>
          </p:cNvPr>
          <p:cNvSpPr txBox="1"/>
          <p:nvPr/>
        </p:nvSpPr>
        <p:spPr>
          <a:xfrm>
            <a:off x="6809564" y="5665683"/>
            <a:ext cx="538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</a:t>
            </a:r>
            <a:r>
              <a:rPr lang="en-GB" i="1" dirty="0"/>
              <a:t>The Medium is The Massage</a:t>
            </a:r>
            <a:r>
              <a:rPr lang="en-GB" dirty="0"/>
              <a:t>, Marshall McLuhan, p. 45</a:t>
            </a:r>
          </a:p>
        </p:txBody>
      </p:sp>
      <p:pic>
        <p:nvPicPr>
          <p:cNvPr id="4" name="Picture 3" descr="A graphic of a person and a house&#10;&#10;AI-generated content may be incorrect.">
            <a:extLst>
              <a:ext uri="{FF2B5EF4-FFF2-40B4-BE49-F238E27FC236}">
                <a16:creationId xmlns:a16="http://schemas.microsoft.com/office/drawing/2014/main" id="{63A896C8-FC33-8B10-962F-3F5BD3EE9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058" y="35268"/>
            <a:ext cx="1784863" cy="204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79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36">
            <a:extLst>
              <a:ext uri="{FF2B5EF4-FFF2-40B4-BE49-F238E27FC236}">
                <a16:creationId xmlns:a16="http://schemas.microsoft.com/office/drawing/2014/main" id="{1591EBB9-2EC2-81B2-6BA6-A70BA163AF81}"/>
              </a:ext>
            </a:extLst>
          </p:cNvPr>
          <p:cNvSpPr/>
          <p:nvPr/>
        </p:nvSpPr>
        <p:spPr>
          <a:xfrm>
            <a:off x="1793899" y="281728"/>
            <a:ext cx="10134522" cy="2726718"/>
          </a:xfrm>
          <a:prstGeom prst="wedgeRoundRectCallout">
            <a:avLst>
              <a:gd name="adj1" fmla="val 2032"/>
              <a:gd name="adj2" fmla="val 61825"/>
              <a:gd name="adj3" fmla="val 16667"/>
            </a:avLst>
          </a:prstGeom>
          <a:solidFill>
            <a:srgbClr val="FDE1C6"/>
          </a:solidFill>
          <a:ln>
            <a:solidFill>
              <a:srgbClr val="F0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4288" algn="ctr"/>
            <a:r>
              <a:rPr lang="en-GB" sz="2800" dirty="0">
                <a:solidFill>
                  <a:srgbClr val="F07D00"/>
                </a:solidFill>
                <a:effectLst/>
                <a:ea typeface="Times New Roman" panose="02020603050405020304" pitchFamily="18" charset="0"/>
              </a:rPr>
              <a:t>“Choose a topic you are thoroughly intrigued about. I started my project doing a different topic which I thought I was interested in but being interested in the topic isn't enough. You have to be passionate about it.”</a:t>
            </a:r>
            <a:endParaRPr lang="en-GB" sz="2800" dirty="0">
              <a:solidFill>
                <a:srgbClr val="F07D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30350" algn="ctr"/>
            <a:r>
              <a:rPr lang="en-GB" sz="2800" dirty="0">
                <a:solidFill>
                  <a:srgbClr val="F07D00"/>
                </a:solidFill>
                <a:effectLst/>
                <a:ea typeface="Times New Roman" panose="02020603050405020304" pitchFamily="18" charset="0"/>
              </a:rPr>
              <a:t>- Charlotte</a:t>
            </a:r>
            <a:endParaRPr lang="en-GB" sz="2800" dirty="0">
              <a:solidFill>
                <a:srgbClr val="F07D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A person standing in front of a large screen in a library&#10;&#10;Description automatically generated with medium confidence">
            <a:extLst>
              <a:ext uri="{FF2B5EF4-FFF2-40B4-BE49-F238E27FC236}">
                <a16:creationId xmlns:a16="http://schemas.microsoft.com/office/drawing/2014/main" id="{C9790AD7-C7DC-086C-8963-3B46ADD480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901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2512" y="3234308"/>
            <a:ext cx="2532049" cy="2613540"/>
          </a:xfrm>
          <a:prstGeom prst="ellipse">
            <a:avLst/>
          </a:prstGeom>
          <a:ln>
            <a:solidFill>
              <a:srgbClr val="F07D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515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B2C5EAB-6A45-C74D-ACAB-0BF359A73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078" y="0"/>
            <a:ext cx="4747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27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3AAA35"/>
                </a:solidFill>
              </a:rPr>
              <a:t>No such thing as a silly question?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Questions are easy, good questions are difficult</a:t>
            </a:r>
          </a:p>
          <a:p>
            <a:r>
              <a:rPr lang="en-GB" dirty="0">
                <a:cs typeface="Calibri"/>
              </a:rPr>
              <a:t>Questions emerge out of a growing understanding of a topic</a:t>
            </a:r>
          </a:p>
        </p:txBody>
      </p:sp>
      <p:pic>
        <p:nvPicPr>
          <p:cNvPr id="6" name="Picture 5" descr="A graphic of a person and a bird&#10;&#10;AI-generated content may be incorrect.">
            <a:extLst>
              <a:ext uri="{FF2B5EF4-FFF2-40B4-BE49-F238E27FC236}">
                <a16:creationId xmlns:a16="http://schemas.microsoft.com/office/drawing/2014/main" id="{19FDD71D-E5B5-9904-8114-0890D2FA1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377" y="1"/>
            <a:ext cx="1814623" cy="208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10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D80C31"/>
                </a:solidFill>
              </a:rPr>
              <a:t>What have you been doing!?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Takes longer than expected – have you tried?</a:t>
            </a:r>
          </a:p>
          <a:p>
            <a:r>
              <a:rPr lang="en-GB" dirty="0">
                <a:cs typeface="Calibri"/>
              </a:rPr>
              <a:t>Experimental planning is hard, needs firm guidance and takes as much time as other forms of investigation – hugely rewarding!</a:t>
            </a:r>
          </a:p>
          <a:p>
            <a:r>
              <a:rPr lang="en-GB" dirty="0">
                <a:cs typeface="Calibri"/>
              </a:rPr>
              <a:t>Know what sort of answers you expect them to find – can you find them? Where?</a:t>
            </a:r>
          </a:p>
        </p:txBody>
      </p:sp>
      <p:pic>
        <p:nvPicPr>
          <p:cNvPr id="6" name="Picture 5" descr="A graphic of a person with a sword and a dragon&#10;&#10;AI-generated content may be incorrect.">
            <a:extLst>
              <a:ext uri="{FF2B5EF4-FFF2-40B4-BE49-F238E27FC236}">
                <a16:creationId xmlns:a16="http://schemas.microsoft.com/office/drawing/2014/main" id="{575DFD3F-BD98-F66B-EE4D-4AF6C668C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375" y="0"/>
            <a:ext cx="1815955" cy="20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72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girls in a classroom&#10;&#10;Description automatically generated with low confidence">
            <a:extLst>
              <a:ext uri="{FF2B5EF4-FFF2-40B4-BE49-F238E27FC236}">
                <a16:creationId xmlns:a16="http://schemas.microsoft.com/office/drawing/2014/main" id="{080A715D-F389-38C9-1F21-7FE88A773B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2" y="0"/>
            <a:ext cx="3954121" cy="4334754"/>
          </a:xfrm>
          <a:prstGeom prst="rect">
            <a:avLst/>
          </a:prstGeom>
        </p:spPr>
      </p:pic>
      <p:pic>
        <p:nvPicPr>
          <p:cNvPr id="22" name="Picture 21" descr="A picture containing wall, clothing, person, indoor&#10;&#10;Description automatically generated">
            <a:extLst>
              <a:ext uri="{FF2B5EF4-FFF2-40B4-BE49-F238E27FC236}">
                <a16:creationId xmlns:a16="http://schemas.microsoft.com/office/drawing/2014/main" id="{35F19598-7E02-0735-5ADB-59A8926A69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61201"/>
            <a:ext cx="5287322" cy="5396799"/>
          </a:xfrm>
          <a:prstGeom prst="rect">
            <a:avLst/>
          </a:prstGeom>
        </p:spPr>
      </p:pic>
      <p:pic>
        <p:nvPicPr>
          <p:cNvPr id="16" name="Picture 15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D10D9A5E-604A-8208-99D1-3495035A85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99186" y="-489222"/>
            <a:ext cx="4070277" cy="4213568"/>
          </a:xfrm>
          <a:prstGeom prst="rect">
            <a:avLst/>
          </a:prstGeom>
        </p:spPr>
      </p:pic>
      <p:pic>
        <p:nvPicPr>
          <p:cNvPr id="14" name="Picture 13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B425235F-BF74-0B15-0A07-79BE3830C1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7935" y="3235124"/>
            <a:ext cx="3747997" cy="36228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FD7822-7B01-7F3C-AB46-1C3CA4E95F1C}"/>
              </a:ext>
            </a:extLst>
          </p:cNvPr>
          <p:cNvGrpSpPr/>
          <p:nvPr/>
        </p:nvGrpSpPr>
        <p:grpSpPr>
          <a:xfrm>
            <a:off x="0" y="5417721"/>
            <a:ext cx="12192000" cy="1080000"/>
            <a:chOff x="0" y="5417721"/>
            <a:chExt cx="12192000" cy="108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8244079-C29E-5008-5906-90428386605F}"/>
                </a:ext>
              </a:extLst>
            </p:cNvPr>
            <p:cNvSpPr/>
            <p:nvPr/>
          </p:nvSpPr>
          <p:spPr>
            <a:xfrm>
              <a:off x="0" y="5417721"/>
              <a:ext cx="12192000" cy="1080000"/>
            </a:xfrm>
            <a:prstGeom prst="rect">
              <a:avLst/>
            </a:prstGeom>
            <a:gradFill flip="none" rotWithShape="1">
              <a:gsLst>
                <a:gs pos="0">
                  <a:srgbClr val="D80C31">
                    <a:alpha val="0"/>
                  </a:srgbClr>
                </a:gs>
                <a:gs pos="100000">
                  <a:srgbClr val="D80C31"/>
                </a:gs>
              </a:gsLst>
              <a:lin ang="0" scaled="1"/>
              <a:tileRect/>
            </a:gradFill>
          </p:spPr>
          <p:txBody>
            <a:bodyPr wrap="square" rtlCol="0" anchor="ctr">
              <a:noAutofit/>
            </a:bodyPr>
            <a:lstStyle/>
            <a:p>
              <a:pPr>
                <a:tabLst>
                  <a:tab pos="9366250" algn="l"/>
                  <a:tab pos="9731375" algn="l"/>
                </a:tabLst>
              </a:pPr>
              <a:r>
                <a:rPr lang="en-GB" sz="4000">
                  <a:solidFill>
                    <a:srgbClr val="F7D5CD"/>
                  </a:solidFill>
                </a:rPr>
                <a:t>	Science</a:t>
              </a:r>
            </a:p>
          </p:txBody>
        </p:sp>
        <p:pic>
          <p:nvPicPr>
            <p:cNvPr id="5" name="Picture 4" descr="A graphic of a person holding a globe&#10;&#10;Description automatically generated with medium confidence">
              <a:extLst>
                <a:ext uri="{FF2B5EF4-FFF2-40B4-BE49-F238E27FC236}">
                  <a16:creationId xmlns:a16="http://schemas.microsoft.com/office/drawing/2014/main" id="{EFCC10BF-88FE-767D-ABB7-71DEB54FB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65305" y="5492499"/>
              <a:ext cx="936000" cy="93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578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D80C31"/>
                </a:solidFill>
              </a:rPr>
              <a:t>The internet said 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8637"/>
            <a:ext cx="10515600" cy="39607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Students need support in finding resources – curated sets for younger students, jumping off points for older ones.</a:t>
            </a:r>
          </a:p>
          <a:p>
            <a:r>
              <a:rPr lang="en-GB" dirty="0">
                <a:cs typeface="Calibri"/>
              </a:rPr>
              <a:t>Students are generally not very discriminating.</a:t>
            </a:r>
          </a:p>
          <a:p>
            <a:r>
              <a:rPr lang="en-GB" dirty="0">
                <a:cs typeface="Calibri"/>
              </a:rPr>
              <a:t>Students do not collect referencing data as a matter of course, particularly for images.</a:t>
            </a:r>
          </a:p>
          <a:p>
            <a:r>
              <a:rPr lang="en-GB" dirty="0">
                <a:cs typeface="Calibri"/>
              </a:rPr>
              <a:t>Are we modelling and valuing this?</a:t>
            </a:r>
          </a:p>
        </p:txBody>
      </p:sp>
      <p:pic>
        <p:nvPicPr>
          <p:cNvPr id="4" name="Picture 3" descr="A graphic of a person with a sword and a dragon&#10;&#10;AI-generated content may be incorrect.">
            <a:extLst>
              <a:ext uri="{FF2B5EF4-FFF2-40B4-BE49-F238E27FC236}">
                <a16:creationId xmlns:a16="http://schemas.microsoft.com/office/drawing/2014/main" id="{B2C63DC1-FF48-E5F8-669F-878C92A54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375" y="0"/>
            <a:ext cx="1815955" cy="20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13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E92A3536-7BD4-5C2D-B7F6-C41AEB998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30" y="110137"/>
            <a:ext cx="6848973" cy="6435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99CE32-631A-117F-D8C8-E9F48DB47E59}"/>
              </a:ext>
            </a:extLst>
          </p:cNvPr>
          <p:cNvSpPr txBox="1"/>
          <p:nvPr/>
        </p:nvSpPr>
        <p:spPr>
          <a:xfrm>
            <a:off x="8132884" y="1573796"/>
            <a:ext cx="36312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https://blanchelande.libguides.com/Library/Home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On Staff Links, all student desktops &amp; Library page on main school website</a:t>
            </a:r>
          </a:p>
        </p:txBody>
      </p:sp>
    </p:spTree>
    <p:extLst>
      <p:ext uri="{BB962C8B-B14F-4D97-AF65-F5344CB8AC3E}">
        <p14:creationId xmlns:p14="http://schemas.microsoft.com/office/powerpoint/2010/main" val="833549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EEAB6D-B7D7-4F34-22BF-E005DB026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404" y="395654"/>
            <a:ext cx="6698822" cy="606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554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D8DEFF-8B14-F80A-7D64-089DA1D91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633" y="249447"/>
            <a:ext cx="8859434" cy="6359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906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ISI (UK) 2023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41391"/>
            <a:ext cx="10515600" cy="406064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Section 2: Pupils’ Education, Training and Recreation</a:t>
            </a:r>
          </a:p>
          <a:p>
            <a:r>
              <a:rPr lang="en-GB" dirty="0">
                <a:cs typeface="Calibri"/>
              </a:rPr>
              <a:t>Emphasis on </a:t>
            </a:r>
            <a:r>
              <a:rPr lang="en-GB" b="1" dirty="0">
                <a:cs typeface="Calibri"/>
              </a:rPr>
              <a:t>pupils’ experience of</a:t>
            </a:r>
            <a:r>
              <a:rPr lang="en-GB" dirty="0">
                <a:cs typeface="Calibri"/>
              </a:rPr>
              <a:t> the curriculum and programme of activities</a:t>
            </a:r>
          </a:p>
          <a:p>
            <a:r>
              <a:rPr lang="en-GB" dirty="0">
                <a:cs typeface="Calibri"/>
              </a:rPr>
              <a:t>Teaching</a:t>
            </a:r>
            <a:r>
              <a:rPr lang="en-GB" b="1" dirty="0">
                <a:cs typeface="Calibri"/>
              </a:rPr>
              <a:t> enables all pupils to</a:t>
            </a:r>
            <a:r>
              <a:rPr lang="en-GB" dirty="0">
                <a:cs typeface="Calibri"/>
              </a:rPr>
              <a:t> </a:t>
            </a:r>
            <a:r>
              <a:rPr lang="en-GB" dirty="0">
                <a:highlight>
                  <a:srgbClr val="FFFF00"/>
                </a:highlight>
                <a:cs typeface="Calibri"/>
              </a:rPr>
              <a:t>acquire new knowledge, increase their understanding, and develop their skills</a:t>
            </a:r>
            <a:r>
              <a:rPr lang="en-GB" dirty="0">
                <a:cs typeface="Calibri"/>
              </a:rPr>
              <a:t> in the subjects taught</a:t>
            </a:r>
          </a:p>
          <a:p>
            <a:pPr lvl="1"/>
            <a:r>
              <a:rPr lang="en-GB" dirty="0">
                <a:cs typeface="Calibri"/>
              </a:rPr>
              <a:t>Are interested in their work</a:t>
            </a:r>
          </a:p>
          <a:p>
            <a:pPr lvl="1"/>
            <a:r>
              <a:rPr lang="en-GB" dirty="0">
                <a:cs typeface="Calibri"/>
              </a:rPr>
              <a:t>Apply intellectual, physical and creative effort</a:t>
            </a:r>
          </a:p>
          <a:p>
            <a:pPr lvl="1"/>
            <a:r>
              <a:rPr lang="en-GB" dirty="0">
                <a:cs typeface="Calibri"/>
              </a:rPr>
              <a:t>Act </a:t>
            </a:r>
            <a:r>
              <a:rPr lang="en-GB" dirty="0">
                <a:highlight>
                  <a:srgbClr val="FFFF00"/>
                </a:highlight>
                <a:cs typeface="Calibri"/>
              </a:rPr>
              <a:t>responsibly</a:t>
            </a:r>
          </a:p>
          <a:p>
            <a:pPr lvl="1"/>
            <a:r>
              <a:rPr lang="en-GB" dirty="0">
                <a:cs typeface="Calibri"/>
              </a:rPr>
              <a:t>Are self-motivated, thinking and </a:t>
            </a:r>
            <a:r>
              <a:rPr lang="en-GB" dirty="0">
                <a:highlight>
                  <a:srgbClr val="FFFF00"/>
                </a:highlight>
                <a:cs typeface="Calibri"/>
              </a:rPr>
              <a:t>learning for themselves</a:t>
            </a:r>
          </a:p>
          <a:p>
            <a:r>
              <a:rPr lang="en-GB" dirty="0">
                <a:cs typeface="Calibri"/>
              </a:rPr>
              <a:t>Triangulation is the process of looking for connected evidence from a wide range of sources in order to determine typicality</a:t>
            </a: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8852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D80C31"/>
                </a:solidFill>
              </a:rPr>
              <a:t>I don’t know what to write!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8415"/>
            <a:ext cx="10515600" cy="35782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Students need age-appropriate support in notetaking (sometimes quite targeted). Might even need live modelling!</a:t>
            </a:r>
          </a:p>
        </p:txBody>
      </p:sp>
      <p:pic>
        <p:nvPicPr>
          <p:cNvPr id="4" name="Picture 3" descr="A graphic of a person with a sword and a dragon&#10;&#10;AI-generated content may be incorrect.">
            <a:extLst>
              <a:ext uri="{FF2B5EF4-FFF2-40B4-BE49-F238E27FC236}">
                <a16:creationId xmlns:a16="http://schemas.microsoft.com/office/drawing/2014/main" id="{D03F0FF0-9E59-846B-8D20-FEA6683DB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15" y="0"/>
            <a:ext cx="1815955" cy="20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79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B1AB874-20A2-009C-BC09-DA8CEBE03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84" y="207264"/>
            <a:ext cx="6174311" cy="54160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E4713CE-D058-E826-6E2A-48F276EE3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5740" y="1646804"/>
            <a:ext cx="7097776" cy="5003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656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53800" cy="1325563"/>
          </a:xfrm>
        </p:spPr>
        <p:txBody>
          <a:bodyPr/>
          <a:lstStyle/>
          <a:p>
            <a:r>
              <a:rPr lang="en-GB" b="1" dirty="0"/>
              <a:t>Your turn!</a:t>
            </a:r>
          </a:p>
        </p:txBody>
      </p:sp>
      <p:pic>
        <p:nvPicPr>
          <p:cNvPr id="7" name="Picture 6" descr="A pair of white and orange speech bubbles&#10;&#10;Description automatically generated with low confidence">
            <a:extLst>
              <a:ext uri="{FF2B5EF4-FFF2-40B4-BE49-F238E27FC236}">
                <a16:creationId xmlns:a16="http://schemas.microsoft.com/office/drawing/2014/main" id="{0D87B14D-0DA7-0978-7597-E35E5D7F3A80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91" y="1832231"/>
            <a:ext cx="4212897" cy="3857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BE3C3D-BA7D-DD98-B802-0E254DAB42CC}"/>
              </a:ext>
            </a:extLst>
          </p:cNvPr>
          <p:cNvSpPr txBox="1"/>
          <p:nvPr/>
        </p:nvSpPr>
        <p:spPr>
          <a:xfrm>
            <a:off x="0" y="5646542"/>
            <a:ext cx="4746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Image by </a:t>
            </a:r>
            <a:r>
              <a:rPr lang="en-GB" dirty="0">
                <a:hlinkClick r:id="rId3"/>
              </a:rPr>
              <a:t>Clker-Free-Vector-Images</a:t>
            </a:r>
            <a:r>
              <a:rPr lang="en-GB" dirty="0"/>
              <a:t> from </a:t>
            </a:r>
            <a:r>
              <a:rPr lang="en-GB" dirty="0">
                <a:hlinkClick r:id="rId4"/>
              </a:rPr>
              <a:t>Pixabay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97CE5-1E20-6422-4A2C-969703FF1718}"/>
              </a:ext>
            </a:extLst>
          </p:cNvPr>
          <p:cNvSpPr txBox="1"/>
          <p:nvPr/>
        </p:nvSpPr>
        <p:spPr>
          <a:xfrm>
            <a:off x="4715100" y="1957859"/>
            <a:ext cx="74769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Briefly discuss </a:t>
            </a:r>
            <a:r>
              <a:rPr lang="en-GB" sz="3200" i="1" dirty="0"/>
              <a:t>either</a:t>
            </a:r>
            <a:r>
              <a:rPr lang="en-GB" sz="3200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An instance where an inquiry went really well. How did you set it up to promote learning?, </a:t>
            </a:r>
            <a:r>
              <a:rPr lang="en-GB" sz="3200" i="1" dirty="0"/>
              <a:t>or</a:t>
            </a: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An instance where you have been disappointed in an inquiry. How could you set it up better next time?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C510E-75B4-3DF5-0534-D877D403A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4085"/>
          <a:stretch/>
        </p:blipFill>
        <p:spPr>
          <a:xfrm>
            <a:off x="9855200" y="-25400"/>
            <a:ext cx="2211090" cy="2236448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7224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9FE3"/>
                </a:solidFill>
              </a:rPr>
              <a:t>Yes, but what do YOU think?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4683"/>
            <a:ext cx="10515600" cy="35508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Students need help </a:t>
            </a:r>
            <a:r>
              <a:rPr lang="en-GB" b="1" dirty="0">
                <a:cs typeface="Calibri"/>
              </a:rPr>
              <a:t>applying</a:t>
            </a:r>
            <a:r>
              <a:rPr lang="en-GB" dirty="0">
                <a:cs typeface="Calibri"/>
              </a:rPr>
              <a:t> what they have found out, particularly if they are switching format</a:t>
            </a:r>
          </a:p>
          <a:p>
            <a:r>
              <a:rPr lang="en-GB" dirty="0">
                <a:cs typeface="Calibri"/>
              </a:rPr>
              <a:t>Students need help constructing understanding</a:t>
            </a:r>
          </a:p>
          <a:p>
            <a:endParaRPr lang="en-GB" dirty="0">
              <a:cs typeface="Calibri"/>
            </a:endParaRPr>
          </a:p>
        </p:txBody>
      </p:sp>
      <p:pic>
        <p:nvPicPr>
          <p:cNvPr id="6" name="Picture 5" descr="A graphic of a person holding a sword and a crocodile&#10;&#10;AI-generated content may be incorrect.">
            <a:extLst>
              <a:ext uri="{FF2B5EF4-FFF2-40B4-BE49-F238E27FC236}">
                <a16:creationId xmlns:a16="http://schemas.microsoft.com/office/drawing/2014/main" id="{9E2DE703-0805-57DD-4BAA-4743A511B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041" y="0"/>
            <a:ext cx="2084400" cy="23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52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09" y="365125"/>
            <a:ext cx="8652681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EC619F"/>
                </a:solidFill>
              </a:rPr>
              <a:t>Oh no, not another presentation/poster!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7923"/>
            <a:ext cx="10515600" cy="30861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Why this form of expression? A degree of choice in the form of expression increases engagement and is possible to manage and assess.</a:t>
            </a:r>
          </a:p>
        </p:txBody>
      </p:sp>
      <p:pic>
        <p:nvPicPr>
          <p:cNvPr id="6" name="Picture 5" descr="A graphic of a person holding a sword&#10;&#10;AI-generated content may be incorrect.">
            <a:extLst>
              <a:ext uri="{FF2B5EF4-FFF2-40B4-BE49-F238E27FC236}">
                <a16:creationId xmlns:a16="http://schemas.microsoft.com/office/drawing/2014/main" id="{EF9C976A-C8DA-5DAB-4651-AA11D64DA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600" y="148857"/>
            <a:ext cx="2084400" cy="23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15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>
            <a:extLst>
              <a:ext uri="{FF2B5EF4-FFF2-40B4-BE49-F238E27FC236}">
                <a16:creationId xmlns:a16="http://schemas.microsoft.com/office/drawing/2014/main" id="{6E130BA7-9B78-56CC-E233-229C1206B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00460" y="1"/>
            <a:ext cx="1030917" cy="339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7055F9-90F1-1379-6945-955AACD51C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7072" y="3431885"/>
            <a:ext cx="2574927" cy="3796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A9794-46BB-61A2-08F9-1993C227BF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87918" y="429155"/>
            <a:ext cx="3433236" cy="257492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3A71D71-070F-A634-BABD-C90B6C75F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3397082"/>
            <a:ext cx="1415332" cy="347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DEDB34D-D112-CCC9-645F-8A1C1E000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7148" y="3429000"/>
            <a:ext cx="1461674" cy="354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839FFF9-59C7-4E9D-EC2D-938AA9773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1683" y="3414442"/>
            <a:ext cx="2435999" cy="337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A654F97-A7FD-70BF-C68C-0A6FE50A1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1692" y="0"/>
            <a:ext cx="25749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568E20-B6DA-C64A-2692-0F3874E90CC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359128" cy="3416971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69846CE-A260-3EF1-4097-4C1348DCF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5679" y="3426762"/>
            <a:ext cx="1502108" cy="345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5856AC0-63A2-5F68-5CC5-0CFD715DC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3977" y="3494652"/>
            <a:ext cx="2435999" cy="337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7DA89FEF-6499-0EC8-A3E1-357C2523B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3792" y="3433237"/>
            <a:ext cx="1431131" cy="348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8E861C22-9F78-37A5-0A8B-5D445A9FE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596" y="23438"/>
            <a:ext cx="2574927" cy="343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CADF8F91-07BB-8EE1-4E31-751B4EF77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8990" y="0"/>
            <a:ext cx="2359129" cy="342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25996906-D302-CEDC-4EBF-E899675E5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54915" y="3436651"/>
            <a:ext cx="1362156" cy="348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9DC23FC-D9DE-F5B8-B0FD-B9A1266FA944}"/>
              </a:ext>
            </a:extLst>
          </p:cNvPr>
          <p:cNvGrpSpPr/>
          <p:nvPr/>
        </p:nvGrpSpPr>
        <p:grpSpPr>
          <a:xfrm>
            <a:off x="0" y="5417721"/>
            <a:ext cx="12192000" cy="1080000"/>
            <a:chOff x="0" y="5417721"/>
            <a:chExt cx="12192000" cy="1080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0906900-C5E2-4569-9A1D-B398AFBD449D}"/>
                </a:ext>
              </a:extLst>
            </p:cNvPr>
            <p:cNvSpPr/>
            <p:nvPr/>
          </p:nvSpPr>
          <p:spPr>
            <a:xfrm>
              <a:off x="0" y="5417721"/>
              <a:ext cx="12192000" cy="1080000"/>
            </a:xfrm>
            <a:prstGeom prst="rect">
              <a:avLst/>
            </a:prstGeom>
            <a:gradFill flip="none" rotWithShape="1">
              <a:gsLst>
                <a:gs pos="0">
                  <a:srgbClr val="EC619F">
                    <a:alpha val="0"/>
                  </a:srgbClr>
                </a:gs>
                <a:gs pos="100000">
                  <a:srgbClr val="EC619F"/>
                </a:gs>
              </a:gsLst>
              <a:lin ang="0" scaled="1"/>
              <a:tileRect/>
            </a:gradFill>
          </p:spPr>
          <p:txBody>
            <a:bodyPr wrap="square" rtlCol="0" anchor="ctr">
              <a:noAutofit/>
            </a:bodyPr>
            <a:lstStyle/>
            <a:p>
              <a:pPr>
                <a:tabLst>
                  <a:tab pos="8223250" algn="l"/>
                </a:tabLst>
              </a:pPr>
              <a:r>
                <a:rPr lang="en-GB" sz="4000">
                  <a:solidFill>
                    <a:srgbClr val="FADEEC"/>
                  </a:solidFill>
                </a:rPr>
                <a:t>	Art &amp; Design</a:t>
              </a:r>
            </a:p>
          </p:txBody>
        </p:sp>
        <p:pic>
          <p:nvPicPr>
            <p:cNvPr id="2" name="Picture 1" descr="A picture containing sketch, drawing, line art, clipart&#10;&#10;Description automatically generated">
              <a:extLst>
                <a:ext uri="{FF2B5EF4-FFF2-40B4-BE49-F238E27FC236}">
                  <a16:creationId xmlns:a16="http://schemas.microsoft.com/office/drawing/2014/main" id="{F5CA39C6-5DB1-5009-0B45-224F9ADCE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2000" y="5417721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796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grass, tree, person&#10;&#10;Description automatically generated">
            <a:extLst>
              <a:ext uri="{FF2B5EF4-FFF2-40B4-BE49-F238E27FC236}">
                <a16:creationId xmlns:a16="http://schemas.microsoft.com/office/drawing/2014/main" id="{74626700-A934-DAFB-A89E-E0FA5A9D74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818482"/>
            <a:ext cx="4588043" cy="4039517"/>
          </a:xfrm>
          <a:prstGeom prst="rect">
            <a:avLst/>
          </a:prstGeom>
        </p:spPr>
      </p:pic>
      <p:pic>
        <p:nvPicPr>
          <p:cNvPr id="15" name="Picture 14" descr="A group of girls holding signs&#10;&#10;Description automatically generated with medium confidence">
            <a:extLst>
              <a:ext uri="{FF2B5EF4-FFF2-40B4-BE49-F238E27FC236}">
                <a16:creationId xmlns:a16="http://schemas.microsoft.com/office/drawing/2014/main" id="{D2310D2B-E30B-1B83-69BB-868CE262A8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2" y="-20054"/>
            <a:ext cx="7988967" cy="68780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906900-C5E2-4569-9A1D-B398AFBD449D}"/>
              </a:ext>
            </a:extLst>
          </p:cNvPr>
          <p:cNvSpPr/>
          <p:nvPr/>
        </p:nvSpPr>
        <p:spPr>
          <a:xfrm>
            <a:off x="0" y="5417721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EC619F">
                  <a:alpha val="0"/>
                </a:srgbClr>
              </a:gs>
              <a:gs pos="100000">
                <a:srgbClr val="EC619F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/>
          <a:p>
            <a:pPr>
              <a:tabLst>
                <a:tab pos="8302625" algn="l"/>
              </a:tabLst>
            </a:pPr>
            <a:r>
              <a:rPr lang="en-GB" sz="4000">
                <a:solidFill>
                  <a:srgbClr val="FADEEC"/>
                </a:solidFill>
              </a:rPr>
              <a:t>	English &amp; ICT</a:t>
            </a:r>
          </a:p>
        </p:txBody>
      </p:sp>
      <p:pic>
        <p:nvPicPr>
          <p:cNvPr id="75" name="Picture 74" descr="A grey line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DF462AFD-A13E-9E54-4664-FEFE2F1737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021" y="5417721"/>
            <a:ext cx="1080000" cy="1080000"/>
          </a:xfrm>
          <a:prstGeom prst="rect">
            <a:avLst/>
          </a:prstGeom>
        </p:spPr>
      </p:pic>
      <p:pic>
        <p:nvPicPr>
          <p:cNvPr id="76" name="Picture 75" descr="A person holding a scroll&#10;&#10;Description automatically generated with low confidence">
            <a:extLst>
              <a:ext uri="{FF2B5EF4-FFF2-40B4-BE49-F238E27FC236}">
                <a16:creationId xmlns:a16="http://schemas.microsoft.com/office/drawing/2014/main" id="{13604569-DC00-F502-154A-B22F708FD2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000" y="5417721"/>
            <a:ext cx="1080000" cy="1080000"/>
          </a:xfrm>
          <a:prstGeom prst="rect">
            <a:avLst/>
          </a:prstGeom>
        </p:spPr>
      </p:pic>
      <p:pic>
        <p:nvPicPr>
          <p:cNvPr id="17" name="Picture 16" descr="A group of girl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A7CF9E1C-C5A9-C1C3-E839-2FD30FEBEC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0053"/>
            <a:ext cx="4203032" cy="34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7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ic of a person holding a sword&#10;&#10;AI-generated content may be incorrect.">
            <a:extLst>
              <a:ext uri="{FF2B5EF4-FFF2-40B4-BE49-F238E27FC236}">
                <a16:creationId xmlns:a16="http://schemas.microsoft.com/office/drawing/2014/main" id="{0BD6E1B4-C086-FB05-73B4-D8AEFC823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600" y="148857"/>
            <a:ext cx="2084400" cy="23925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09" y="365125"/>
            <a:ext cx="8652681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EC619F"/>
                </a:solidFill>
              </a:rPr>
              <a:t>Oh no, not another presentation/poster!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755"/>
            <a:ext cx="10515600" cy="37949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Why this form of expression? A degree of choice in the form of expression increases engagement and is possible to manage and assess.</a:t>
            </a:r>
          </a:p>
          <a:p>
            <a:r>
              <a:rPr lang="en-GB" dirty="0">
                <a:cs typeface="Calibri" panose="020F0502020204030204"/>
              </a:rPr>
              <a:t>Less is more – students need guidance and support. </a:t>
            </a:r>
            <a:r>
              <a:rPr lang="en-GB" dirty="0"/>
              <a:t>Have you explained the assessment criteria?</a:t>
            </a:r>
            <a:endParaRPr lang="en-GB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0001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, timeline&#10;&#10;Description automatically generated">
            <a:extLst>
              <a:ext uri="{FF2B5EF4-FFF2-40B4-BE49-F238E27FC236}">
                <a16:creationId xmlns:a16="http://schemas.microsoft.com/office/drawing/2014/main" id="{0F58BBB5-F56B-19F4-2336-B83F4AB85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06" y="-129436"/>
            <a:ext cx="9533406" cy="670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49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1F54E5-0BF6-DA95-29B6-4BB280265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623" y="102412"/>
            <a:ext cx="9978015" cy="675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7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Inquiry as an approach to learning &amp;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199" y="1841500"/>
            <a:ext cx="10515601" cy="406082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dirty="0">
                <a:cs typeface="Calibri"/>
              </a:rPr>
              <a:t>By definition, inquiry is “a dynamic </a:t>
            </a:r>
            <a:r>
              <a:rPr lang="en-GB" dirty="0">
                <a:highlight>
                  <a:srgbClr val="FFFF00"/>
                </a:highlight>
                <a:cs typeface="Calibri"/>
              </a:rPr>
              <a:t>process</a:t>
            </a:r>
            <a:r>
              <a:rPr lang="en-GB" dirty="0">
                <a:cs typeface="Calibri"/>
              </a:rPr>
              <a:t> of being open to wonder and puzzlement and coming to </a:t>
            </a:r>
            <a:r>
              <a:rPr lang="en-GB" dirty="0">
                <a:highlight>
                  <a:srgbClr val="FFFF00"/>
                </a:highlight>
                <a:cs typeface="Calibri"/>
              </a:rPr>
              <a:t>know and understand</a:t>
            </a:r>
            <a:r>
              <a:rPr lang="en-GB" dirty="0">
                <a:cs typeface="Calibri"/>
              </a:rPr>
              <a:t> the world and ourselves in it as the basis for </a:t>
            </a:r>
            <a:r>
              <a:rPr lang="en-GB" dirty="0">
                <a:highlight>
                  <a:srgbClr val="FFFF00"/>
                </a:highlight>
                <a:cs typeface="Calibri"/>
              </a:rPr>
              <a:t>responsible participation</a:t>
            </a:r>
            <a:r>
              <a:rPr lang="en-GB" dirty="0">
                <a:cs typeface="Calibri"/>
              </a:rPr>
              <a:t> in community” (Stripling &amp; Toerien, 2021). Rooted in work of…</a:t>
            </a:r>
          </a:p>
          <a:p>
            <a:pPr lvl="1"/>
            <a:r>
              <a:rPr lang="en-GB" b="1" dirty="0">
                <a:cs typeface="Calibri"/>
              </a:rPr>
              <a:t>Developing Inquiring Communities in Education Project</a:t>
            </a:r>
            <a:r>
              <a:rPr lang="en-GB" dirty="0">
                <a:cs typeface="Calibri"/>
              </a:rPr>
              <a:t> (led by the Ontario Institute for Studies in Education at the University of Toronto, </a:t>
            </a:r>
            <a:r>
              <a:rPr lang="en-GB" b="1" dirty="0">
                <a:cs typeface="Calibri"/>
              </a:rPr>
              <a:t>1991-2001</a:t>
            </a:r>
            <a:r>
              <a:rPr lang="en-GB" dirty="0">
                <a:cs typeface="Calibri"/>
              </a:rPr>
              <a:t>)</a:t>
            </a:r>
          </a:p>
          <a:p>
            <a:pPr lvl="2"/>
            <a:r>
              <a:rPr lang="en-GB" dirty="0">
                <a:cs typeface="Calibri"/>
              </a:rPr>
              <a:t>Conclusion: (p. 7). “the force that drives the enacted curriculum must be a pervasive spirit of inquiry, and the dominant purpose of all activities must be an increase in understanding … teacher and students together must become a </a:t>
            </a:r>
            <a:r>
              <a:rPr lang="en-GB" i="1" dirty="0">
                <a:highlight>
                  <a:srgbClr val="FFFF00"/>
                </a:highlight>
                <a:cs typeface="Calibri"/>
              </a:rPr>
              <a:t>community of inquiry</a:t>
            </a:r>
            <a:r>
              <a:rPr lang="en-GB" dirty="0">
                <a:cs typeface="Calibri"/>
              </a:rPr>
              <a:t> with respect to all aspects of the life of the classroom and all areas of the curriculum”</a:t>
            </a:r>
          </a:p>
          <a:p>
            <a:pPr lvl="1"/>
            <a:r>
              <a:rPr lang="en-GB" b="1" dirty="0">
                <a:cs typeface="Calibri"/>
              </a:rPr>
              <a:t>Galileo Educational Network</a:t>
            </a:r>
            <a:r>
              <a:rPr lang="en-GB" dirty="0">
                <a:cs typeface="Calibri"/>
              </a:rPr>
              <a:t> (professional learning arm of the School of Education at the University of Calgary, </a:t>
            </a:r>
            <a:r>
              <a:rPr lang="en-GB" b="1" dirty="0">
                <a:cs typeface="Calibri"/>
              </a:rPr>
              <a:t>1999-2022</a:t>
            </a:r>
            <a:r>
              <a:rPr lang="en-GB" dirty="0">
                <a:cs typeface="Calibri"/>
              </a:rPr>
              <a:t>)</a:t>
            </a:r>
          </a:p>
          <a:p>
            <a:pPr lvl="1"/>
            <a:r>
              <a:rPr lang="en-GB" b="1" dirty="0">
                <a:cs typeface="Calibri"/>
              </a:rPr>
              <a:t>ESIFC</a:t>
            </a:r>
            <a:r>
              <a:rPr lang="en-GB" dirty="0">
                <a:cs typeface="Calibri"/>
              </a:rPr>
              <a:t> (2009, </a:t>
            </a:r>
            <a:r>
              <a:rPr lang="en-GB" b="1" dirty="0">
                <a:cs typeface="Calibri"/>
              </a:rPr>
              <a:t>2019-present</a:t>
            </a:r>
            <a:r>
              <a:rPr lang="en-GB" dirty="0">
                <a:cs typeface="Calibri"/>
              </a:rPr>
              <a:t>) &amp; </a:t>
            </a:r>
            <a:r>
              <a:rPr lang="en-GB" b="1" dirty="0">
                <a:cs typeface="Calibri"/>
              </a:rPr>
              <a:t>FOSIL Group</a:t>
            </a:r>
            <a:r>
              <a:rPr lang="en-GB" dirty="0">
                <a:cs typeface="Calibri"/>
              </a:rPr>
              <a:t> (2011, </a:t>
            </a:r>
            <a:r>
              <a:rPr lang="en-GB" b="1" dirty="0">
                <a:cs typeface="Calibri"/>
              </a:rPr>
              <a:t>2019-present</a:t>
            </a:r>
            <a:r>
              <a:rPr lang="en-GB" dirty="0">
                <a:cs typeface="Calibri"/>
              </a:rPr>
              <a:t> – 35 plus countries)</a:t>
            </a: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988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ic of a person holding a sword&#10;&#10;AI-generated content may be incorrect.">
            <a:extLst>
              <a:ext uri="{FF2B5EF4-FFF2-40B4-BE49-F238E27FC236}">
                <a16:creationId xmlns:a16="http://schemas.microsoft.com/office/drawing/2014/main" id="{70071F22-080B-263F-83CB-AC5AF8AB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600" y="148857"/>
            <a:ext cx="2084400" cy="23925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09" y="365125"/>
            <a:ext cx="8652681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EC619F"/>
                </a:solidFill>
              </a:rPr>
              <a:t>Oh no, not another presentation/poster!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755"/>
            <a:ext cx="10515600" cy="37949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Why this form of expression? A degree of choice in the form of expression increases engagement and is possible to manage and assess.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Less is more – students need guidance and support.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Have you explained the assessment criteria?</a:t>
            </a:r>
            <a:endParaRPr lang="en-GB" dirty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  <a:p>
            <a:r>
              <a:rPr lang="en-GB" dirty="0">
                <a:cs typeface="Calibri" panose="020F0502020204030204"/>
              </a:rPr>
              <a:t>Computers sometimes promote creativity, but sometimes stifle it!</a:t>
            </a:r>
          </a:p>
          <a:p>
            <a:r>
              <a:rPr lang="en-GB" dirty="0">
                <a:cs typeface="Calibri" panose="020F0502020204030204"/>
              </a:rPr>
              <a:t>Have you got time to assess presentations?</a:t>
            </a:r>
          </a:p>
        </p:txBody>
      </p:sp>
    </p:spTree>
    <p:extLst>
      <p:ext uri="{BB962C8B-B14F-4D97-AF65-F5344CB8AC3E}">
        <p14:creationId xmlns:p14="http://schemas.microsoft.com/office/powerpoint/2010/main" val="3239322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6" y="365125"/>
            <a:ext cx="8718331" cy="1325563"/>
          </a:xfrm>
        </p:spPr>
        <p:txBody>
          <a:bodyPr/>
          <a:lstStyle/>
          <a:p>
            <a:r>
              <a:rPr lang="en-GB" b="1" dirty="0">
                <a:solidFill>
                  <a:srgbClr val="EC619F"/>
                </a:solidFill>
              </a:rPr>
              <a:t>Who do you think you are talking to?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Authentic audiences increase accountability.</a:t>
            </a:r>
          </a:p>
          <a:p>
            <a:r>
              <a:rPr lang="en-GB" dirty="0">
                <a:cs typeface="Calibri" panose="020F0502020204030204"/>
              </a:rPr>
              <a:t>Students need to consider their audience carefully.</a:t>
            </a:r>
          </a:p>
          <a:p>
            <a:r>
              <a:rPr lang="en-GB" dirty="0">
                <a:cs typeface="Calibri" panose="020F0502020204030204"/>
              </a:rPr>
              <a:t>Students can be very mature about their audience.</a:t>
            </a:r>
          </a:p>
        </p:txBody>
      </p:sp>
      <p:pic>
        <p:nvPicPr>
          <p:cNvPr id="5" name="Picture 4" descr="A graphic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5590AF50-D816-AFFD-C21B-9890F61492C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090" y="61292"/>
            <a:ext cx="2862895" cy="1800000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82126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 descr="A group of children sitting on the floor in a classroom&#10;&#10;Description automatically generated with medium confidence">
            <a:extLst>
              <a:ext uri="{FF2B5EF4-FFF2-40B4-BE49-F238E27FC236}">
                <a16:creationId xmlns:a16="http://schemas.microsoft.com/office/drawing/2014/main" id="{6851AD37-808D-4C16-52F0-024EEE5547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3129"/>
            <a:ext cx="12774780" cy="95810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906900-C5E2-4569-9A1D-B398AFBD449D}"/>
              </a:ext>
            </a:extLst>
          </p:cNvPr>
          <p:cNvSpPr/>
          <p:nvPr/>
        </p:nvSpPr>
        <p:spPr>
          <a:xfrm>
            <a:off x="0" y="5417721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EC619F">
                  <a:alpha val="0"/>
                </a:srgbClr>
              </a:gs>
              <a:gs pos="100000">
                <a:srgbClr val="EC619F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/>
          <a:p>
            <a:pPr>
              <a:tabLst>
                <a:tab pos="8302625" algn="l"/>
              </a:tabLst>
            </a:pPr>
            <a:r>
              <a:rPr lang="en-GB" sz="4000">
                <a:solidFill>
                  <a:srgbClr val="FADEEC"/>
                </a:solidFill>
              </a:rPr>
              <a:t>	English &amp; ICT</a:t>
            </a:r>
          </a:p>
        </p:txBody>
      </p:sp>
      <p:pic>
        <p:nvPicPr>
          <p:cNvPr id="75" name="Picture 74" descr="A grey line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DF462AFD-A13E-9E54-4664-FEFE2F1737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021" y="5417721"/>
            <a:ext cx="1080000" cy="1080000"/>
          </a:xfrm>
          <a:prstGeom prst="rect">
            <a:avLst/>
          </a:prstGeom>
        </p:spPr>
      </p:pic>
      <p:pic>
        <p:nvPicPr>
          <p:cNvPr id="76" name="Picture 75" descr="A person holding a scroll&#10;&#10;Description automatically generated with low confidence">
            <a:extLst>
              <a:ext uri="{FF2B5EF4-FFF2-40B4-BE49-F238E27FC236}">
                <a16:creationId xmlns:a16="http://schemas.microsoft.com/office/drawing/2014/main" id="{13604569-DC00-F502-154A-B22F708FD2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000" y="5417721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6DDE3F71-27CA-9A00-5DD1-70081B9E7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1896" y="-850232"/>
            <a:ext cx="12962021" cy="97215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906900-C5E2-4569-9A1D-B398AFBD449D}"/>
              </a:ext>
            </a:extLst>
          </p:cNvPr>
          <p:cNvSpPr/>
          <p:nvPr/>
        </p:nvSpPr>
        <p:spPr>
          <a:xfrm>
            <a:off x="0" y="5417721"/>
            <a:ext cx="12192000" cy="1080000"/>
          </a:xfrm>
          <a:prstGeom prst="rect">
            <a:avLst/>
          </a:prstGeom>
          <a:gradFill flip="none" rotWithShape="1">
            <a:gsLst>
              <a:gs pos="0">
                <a:srgbClr val="EC619F">
                  <a:alpha val="0"/>
                </a:srgbClr>
              </a:gs>
              <a:gs pos="100000">
                <a:srgbClr val="EC619F"/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/>
          <a:p>
            <a:pPr>
              <a:tabLst>
                <a:tab pos="8302625" algn="l"/>
              </a:tabLst>
            </a:pPr>
            <a:r>
              <a:rPr lang="en-GB" sz="4000">
                <a:solidFill>
                  <a:srgbClr val="FADEEC"/>
                </a:solidFill>
              </a:rPr>
              <a:t>	English &amp; ICT</a:t>
            </a:r>
          </a:p>
        </p:txBody>
      </p:sp>
      <p:pic>
        <p:nvPicPr>
          <p:cNvPr id="75" name="Picture 74" descr="A grey line drawing of a person&#10;&#10;Description automatically generated with low confidence">
            <a:extLst>
              <a:ext uri="{FF2B5EF4-FFF2-40B4-BE49-F238E27FC236}">
                <a16:creationId xmlns:a16="http://schemas.microsoft.com/office/drawing/2014/main" id="{DF462AFD-A13E-9E54-4664-FEFE2F1737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021" y="5417721"/>
            <a:ext cx="1080000" cy="1080000"/>
          </a:xfrm>
          <a:prstGeom prst="rect">
            <a:avLst/>
          </a:prstGeom>
        </p:spPr>
      </p:pic>
      <p:pic>
        <p:nvPicPr>
          <p:cNvPr id="76" name="Picture 75" descr="A person holding a scroll&#10;&#10;Description automatically generated with low confidence">
            <a:extLst>
              <a:ext uri="{FF2B5EF4-FFF2-40B4-BE49-F238E27FC236}">
                <a16:creationId xmlns:a16="http://schemas.microsoft.com/office/drawing/2014/main" id="{13604569-DC00-F502-154A-B22F708FD2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000" y="5417721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5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EC619F"/>
                </a:solidFill>
              </a:rPr>
              <a:t>As good as it gets?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 panose="020F0502020204030204"/>
              </a:rPr>
              <a:t>Peer feedback is hugely valuable.</a:t>
            </a:r>
          </a:p>
          <a:p>
            <a:r>
              <a:rPr lang="en-GB" dirty="0">
                <a:cs typeface="Calibri" panose="020F0502020204030204"/>
              </a:rPr>
              <a:t>Practice, practice, practice!</a:t>
            </a:r>
          </a:p>
          <a:p>
            <a:r>
              <a:rPr lang="en-GB" dirty="0">
                <a:cs typeface="Calibri" panose="020F0502020204030204"/>
              </a:rPr>
              <a:t>Knowing their topic really well helps even the shyest presenters.</a:t>
            </a:r>
          </a:p>
          <a:p>
            <a:r>
              <a:rPr lang="en-GB" dirty="0">
                <a:cs typeface="Calibri" panose="020F0502020204030204"/>
              </a:rPr>
              <a:t>Making time for redrafting.</a:t>
            </a:r>
          </a:p>
          <a:p>
            <a:r>
              <a:rPr lang="en-GB" dirty="0">
                <a:cs typeface="Calibri" panose="020F0502020204030204"/>
              </a:rPr>
              <a:t>Do they understand the assessment criteria?</a:t>
            </a:r>
          </a:p>
          <a:p>
            <a:endParaRPr lang="en-GB" dirty="0">
              <a:cs typeface="Calibri" panose="020F0502020204030204"/>
            </a:endParaRPr>
          </a:p>
        </p:txBody>
      </p:sp>
      <p:pic>
        <p:nvPicPr>
          <p:cNvPr id="4" name="Picture 3" descr="A graphic of a person holding a sword&#10;&#10;AI-generated content may be incorrect.">
            <a:extLst>
              <a:ext uri="{FF2B5EF4-FFF2-40B4-BE49-F238E27FC236}">
                <a16:creationId xmlns:a16="http://schemas.microsoft.com/office/drawing/2014/main" id="{B1329448-F2FF-096F-7159-F6FD0C178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600" y="148857"/>
            <a:ext cx="2084400" cy="23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91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662483"/>
                </a:solidFill>
              </a:rPr>
              <a:t>“The better we get at getting better, the faster we will get better”*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987"/>
            <a:ext cx="10515600" cy="3487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Reflection is important at all stages.</a:t>
            </a:r>
          </a:p>
          <a:p>
            <a:r>
              <a:rPr lang="en-GB" dirty="0">
                <a:cs typeface="Calibri"/>
              </a:rPr>
              <a:t>Early reflection improves products.</a:t>
            </a:r>
          </a:p>
          <a:p>
            <a:r>
              <a:rPr lang="en-GB" dirty="0">
                <a:cs typeface="Calibri"/>
              </a:rPr>
              <a:t>Considered reflection can be very revealing: "I thought the problem was that I was bad at presenting, but I realised that it was because I didn't have enough information in my presentation” (Y6).</a:t>
            </a:r>
          </a:p>
          <a:p>
            <a:r>
              <a:rPr lang="en-GB" dirty="0">
                <a:cs typeface="Calibri"/>
              </a:rPr>
              <a:t>How do I know what they have learnt?</a:t>
            </a:r>
          </a:p>
          <a:p>
            <a:r>
              <a:rPr lang="en-GB" dirty="0">
                <a:cs typeface="Calibri"/>
              </a:rPr>
              <a:t>How do we carry these lessons forward?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9F8B4-141E-2684-D93A-6D0BF3290BEA}"/>
              </a:ext>
            </a:extLst>
          </p:cNvPr>
          <p:cNvSpPr txBox="1"/>
          <p:nvPr/>
        </p:nvSpPr>
        <p:spPr>
          <a:xfrm>
            <a:off x="4808194" y="5668637"/>
            <a:ext cx="731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*Douglas Engelbart &lt;https://computerhistory.org/profile/doug-endelbart/&gt;</a:t>
            </a:r>
          </a:p>
        </p:txBody>
      </p:sp>
      <p:pic>
        <p:nvPicPr>
          <p:cNvPr id="7" name="Picture 6" descr="A graphic of a person holding a roof&#10;&#10;AI-generated content may be incorrect.">
            <a:extLst>
              <a:ext uri="{FF2B5EF4-FFF2-40B4-BE49-F238E27FC236}">
                <a16:creationId xmlns:a16="http://schemas.microsoft.com/office/drawing/2014/main" id="{7CDC128C-960E-375C-7AE2-8F7D0B626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925" y="89542"/>
            <a:ext cx="2084400" cy="23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64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97369955-1F29-6E05-9578-F2FAF9D345A6}"/>
              </a:ext>
            </a:extLst>
          </p:cNvPr>
          <p:cNvSpPr/>
          <p:nvPr/>
        </p:nvSpPr>
        <p:spPr>
          <a:xfrm>
            <a:off x="1321571" y="252130"/>
            <a:ext cx="4136710" cy="995309"/>
          </a:xfrm>
          <a:prstGeom prst="wedgeRoundRectCallout">
            <a:avLst>
              <a:gd name="adj1" fmla="val -51813"/>
              <a:gd name="adj2" fmla="val 77011"/>
              <a:gd name="adj3" fmla="val 16667"/>
            </a:avLst>
          </a:prstGeom>
          <a:solidFill>
            <a:srgbClr val="DDD1E8"/>
          </a:solidFill>
          <a:ln w="6350">
            <a:solidFill>
              <a:srgbClr val="66248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2400">
                <a:solidFill>
                  <a:srgbClr val="66248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 have learnt that I need to take more notes.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760F7CD-1865-351D-225B-A9584558BA65}"/>
              </a:ext>
            </a:extLst>
          </p:cNvPr>
          <p:cNvSpPr/>
          <p:nvPr/>
        </p:nvSpPr>
        <p:spPr>
          <a:xfrm>
            <a:off x="6425281" y="2183742"/>
            <a:ext cx="4505093" cy="1437166"/>
          </a:xfrm>
          <a:prstGeom prst="wedgeRoundRectCallout">
            <a:avLst>
              <a:gd name="adj1" fmla="val -46471"/>
              <a:gd name="adj2" fmla="val 73662"/>
              <a:gd name="adj3" fmla="val 16667"/>
            </a:avLst>
          </a:prstGeom>
          <a:solidFill>
            <a:srgbClr val="DDD1E8"/>
          </a:solidFill>
          <a:ln w="6350">
            <a:solidFill>
              <a:srgbClr val="66248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2400">
                <a:solidFill>
                  <a:srgbClr val="66248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 found making the script hard.</a:t>
            </a:r>
          </a:p>
          <a:p>
            <a:pPr algn="ctr">
              <a:lnSpc>
                <a:spcPct val="107000"/>
              </a:lnSpc>
            </a:pPr>
            <a:r>
              <a:rPr lang="en-US" sz="2400">
                <a:solidFill>
                  <a:srgbClr val="66248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It was the amount of information I had and not my presenting.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D2A687B7-1A85-6B67-FBEE-8258D63F68F6}"/>
              </a:ext>
            </a:extLst>
          </p:cNvPr>
          <p:cNvSpPr/>
          <p:nvPr/>
        </p:nvSpPr>
        <p:spPr>
          <a:xfrm>
            <a:off x="465806" y="3429000"/>
            <a:ext cx="5300914" cy="2747769"/>
          </a:xfrm>
          <a:prstGeom prst="wedgeRoundRectCallout">
            <a:avLst>
              <a:gd name="adj1" fmla="val -1307"/>
              <a:gd name="adj2" fmla="val 73317"/>
              <a:gd name="adj3" fmla="val 16667"/>
            </a:avLst>
          </a:prstGeom>
          <a:solidFill>
            <a:srgbClr val="DDD1E8"/>
          </a:solidFill>
          <a:ln w="6350">
            <a:solidFill>
              <a:srgbClr val="66248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2400">
                <a:solidFill>
                  <a:srgbClr val="662483"/>
                </a:solidFill>
                <a:ea typeface="+mn-lt"/>
                <a:cs typeface="+mn-lt"/>
              </a:rPr>
              <a:t>I've learned about how much I care for Earth and its oceans. I learned how to sew which is a nice hobby…</a:t>
            </a:r>
            <a:r>
              <a:rPr lang="en-US" sz="2400">
                <a:solidFill>
                  <a:srgbClr val="662483"/>
                </a:solidFill>
                <a:cs typeface="Times New Roman"/>
              </a:rPr>
              <a:t>I found out that I can deal with hot water and use it sensibly and not get worried that it will burn me.</a:t>
            </a:r>
            <a:endParaRPr lang="en-US" sz="2400">
              <a:solidFill>
                <a:srgbClr val="662483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FAB7D3A0-A1DC-F9CC-6C1D-A0E02B6EA1E2}"/>
              </a:ext>
            </a:extLst>
          </p:cNvPr>
          <p:cNvSpPr/>
          <p:nvPr/>
        </p:nvSpPr>
        <p:spPr>
          <a:xfrm>
            <a:off x="7736600" y="4633453"/>
            <a:ext cx="3989593" cy="1437166"/>
          </a:xfrm>
          <a:prstGeom prst="wedgeRoundRectCallout">
            <a:avLst>
              <a:gd name="adj1" fmla="val -48176"/>
              <a:gd name="adj2" fmla="val 86782"/>
              <a:gd name="adj3" fmla="val 16667"/>
            </a:avLst>
          </a:prstGeom>
          <a:solidFill>
            <a:srgbClr val="DDD1E8"/>
          </a:solidFill>
          <a:ln w="6350">
            <a:solidFill>
              <a:srgbClr val="66248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2400">
                <a:solidFill>
                  <a:srgbClr val="662483"/>
                </a:solidFill>
                <a:latin typeface="Calibri"/>
                <a:cs typeface="Times New Roman"/>
              </a:rPr>
              <a:t>I would make it better again if I planned it out more.</a:t>
            </a:r>
            <a:endParaRPr lang="en-US" sz="2400">
              <a:solidFill>
                <a:srgbClr val="662483"/>
              </a:solidFill>
              <a:cs typeface="Times New Roman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67BF1F4D-9894-719E-CE56-BDC646AF64C5}"/>
              </a:ext>
            </a:extLst>
          </p:cNvPr>
          <p:cNvSpPr/>
          <p:nvPr/>
        </p:nvSpPr>
        <p:spPr>
          <a:xfrm>
            <a:off x="6425282" y="609602"/>
            <a:ext cx="4835884" cy="995309"/>
          </a:xfrm>
          <a:prstGeom prst="wedgeRoundRectCallout">
            <a:avLst>
              <a:gd name="adj1" fmla="val 43975"/>
              <a:gd name="adj2" fmla="val 68604"/>
              <a:gd name="adj3" fmla="val 16667"/>
            </a:avLst>
          </a:prstGeom>
          <a:solidFill>
            <a:srgbClr val="DDD1E8"/>
          </a:solidFill>
          <a:ln w="6350">
            <a:solidFill>
              <a:srgbClr val="66248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2400">
                <a:solidFill>
                  <a:srgbClr val="66248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Through this project I learnt that if I put in effort, I can do it.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18F64357-30EA-14DD-A986-12FCD2A39F39}"/>
              </a:ext>
            </a:extLst>
          </p:cNvPr>
          <p:cNvSpPr/>
          <p:nvPr/>
        </p:nvSpPr>
        <p:spPr>
          <a:xfrm>
            <a:off x="249081" y="1604911"/>
            <a:ext cx="5734364" cy="1590610"/>
          </a:xfrm>
          <a:prstGeom prst="wedgeRoundRectCallout">
            <a:avLst>
              <a:gd name="adj1" fmla="val 40284"/>
              <a:gd name="adj2" fmla="val 59316"/>
              <a:gd name="adj3" fmla="val 16667"/>
            </a:avLst>
          </a:prstGeom>
          <a:solidFill>
            <a:srgbClr val="DDD1E8"/>
          </a:solidFill>
          <a:ln w="6350">
            <a:solidFill>
              <a:srgbClr val="66248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66248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At first, I found the science experiment about heating water hard because I started the stopwatch at the wrong time, but I started again and didn’t give up.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6E760-5FB6-2841-B359-685819261631}"/>
              </a:ext>
            </a:extLst>
          </p:cNvPr>
          <p:cNvSpPr txBox="1"/>
          <p:nvPr/>
        </p:nvSpPr>
        <p:spPr>
          <a:xfrm>
            <a:off x="6096000" y="4694906"/>
            <a:ext cx="1093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Year 6</a:t>
            </a:r>
          </a:p>
        </p:txBody>
      </p:sp>
    </p:spTree>
    <p:extLst>
      <p:ext uri="{BB962C8B-B14F-4D97-AF65-F5344CB8AC3E}">
        <p14:creationId xmlns:p14="http://schemas.microsoft.com/office/powerpoint/2010/main" val="26075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4" grpId="0" animBg="1"/>
      <p:bldP spid="6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next to a camera&#10;&#10;Description automatically generated with low confidence">
            <a:extLst>
              <a:ext uri="{FF2B5EF4-FFF2-40B4-BE49-F238E27FC236}">
                <a16:creationId xmlns:a16="http://schemas.microsoft.com/office/drawing/2014/main" id="{FE1D00C3-F4B8-6270-322B-5629759654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2174" y="3541310"/>
            <a:ext cx="2466433" cy="2481500"/>
          </a:xfrm>
          <a:prstGeom prst="ellipse">
            <a:avLst/>
          </a:prstGeom>
          <a:noFill/>
          <a:ln>
            <a:solidFill>
              <a:srgbClr val="662483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2D888D6-3BC5-2997-FF53-ECA387A9CFAD}"/>
              </a:ext>
            </a:extLst>
          </p:cNvPr>
          <p:cNvSpPr/>
          <p:nvPr/>
        </p:nvSpPr>
        <p:spPr>
          <a:xfrm>
            <a:off x="548640" y="207264"/>
            <a:ext cx="11033760" cy="3221736"/>
          </a:xfrm>
          <a:prstGeom prst="wedgeRoundRectCallout">
            <a:avLst>
              <a:gd name="adj1" fmla="val 3255"/>
              <a:gd name="adj2" fmla="val 78394"/>
              <a:gd name="adj3" fmla="val 16667"/>
            </a:avLst>
          </a:prstGeom>
          <a:solidFill>
            <a:srgbClr val="DDD1E8"/>
          </a:solidFill>
          <a:ln>
            <a:solidFill>
              <a:srgbClr val="6624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662483"/>
                </a:solidFill>
              </a:rPr>
              <a:t>“Formulating a plan doesn't account for daily life. Things simply go wrong. I think the biggest thing that I took from my EPQ was keeping my head above water and learning to adapt to change…I've seen an impact on the way I study for my other subjects now. The way I plan and the way I realize how long something is going to take me has a real impact on the way I work.”</a:t>
            </a:r>
          </a:p>
          <a:p>
            <a:pPr algn="ctr"/>
            <a:r>
              <a:rPr lang="en-GB" sz="2800" dirty="0">
                <a:solidFill>
                  <a:srgbClr val="662483"/>
                </a:solidFill>
              </a:rPr>
              <a:t>- Will</a:t>
            </a:r>
          </a:p>
        </p:txBody>
      </p:sp>
    </p:spTree>
    <p:extLst>
      <p:ext uri="{BB962C8B-B14F-4D97-AF65-F5344CB8AC3E}">
        <p14:creationId xmlns:p14="http://schemas.microsoft.com/office/powerpoint/2010/main" val="3994724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29699-DCA6-8CF9-F1EB-603605B66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cs typeface="Calibri Light"/>
              </a:rPr>
              <a:t>Accountability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2BA87-0715-1FBA-9BC0-FE6573143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3655"/>
            <a:ext cx="10515600" cy="34530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Longer projects (like Signature Work, HPQ, EPQ &amp; coursework) need </a:t>
            </a:r>
            <a:r>
              <a:rPr lang="en-GB" b="1" dirty="0">
                <a:cs typeface="Calibri"/>
              </a:rPr>
              <a:t>structured interim deadlines </a:t>
            </a:r>
            <a:r>
              <a:rPr lang="en-GB" dirty="0">
                <a:cs typeface="Calibri"/>
              </a:rPr>
              <a:t>and accountability.</a:t>
            </a:r>
          </a:p>
          <a:p>
            <a:r>
              <a:rPr lang="en-GB" dirty="0">
                <a:cs typeface="Calibri"/>
              </a:rPr>
              <a:t>Expect to keep copies of drafts for academic honesty purposes.</a:t>
            </a:r>
          </a:p>
          <a:p>
            <a:r>
              <a:rPr lang="en-GB" dirty="0">
                <a:cs typeface="Calibri"/>
              </a:rPr>
              <a:t>‘</a:t>
            </a:r>
            <a:r>
              <a:rPr lang="en-GB" dirty="0" err="1">
                <a:cs typeface="Calibri"/>
              </a:rPr>
              <a:t>Vivas</a:t>
            </a:r>
            <a:r>
              <a:rPr lang="en-GB" dirty="0">
                <a:cs typeface="Calibri"/>
              </a:rPr>
              <a:t>’ and presentations make academic honesty verification easier.</a:t>
            </a:r>
          </a:p>
          <a:p>
            <a:endParaRPr lang="en-GB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82657A-EFB7-9B64-2788-6B8340C9A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4085"/>
          <a:stretch/>
        </p:blipFill>
        <p:spPr>
          <a:xfrm>
            <a:off x="9855200" y="59660"/>
            <a:ext cx="2211090" cy="2236448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77539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29699-DCA6-8CF9-F1EB-603605B66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cs typeface="Calibri Light"/>
              </a:rPr>
              <a:t>IT opportunities and challenges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2BA87-0715-1FBA-9BC0-FE6573143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Teams can be a great group collaboration tool – but students don't understand the need to </a:t>
            </a:r>
            <a:r>
              <a:rPr lang="en-GB" b="1" dirty="0">
                <a:cs typeface="Calibri"/>
              </a:rPr>
              <a:t>work in the app</a:t>
            </a:r>
            <a:r>
              <a:rPr lang="en-GB" dirty="0">
                <a:cs typeface="Calibri"/>
              </a:rPr>
              <a:t>.</a:t>
            </a:r>
          </a:p>
          <a:p>
            <a:r>
              <a:rPr lang="en-GB" dirty="0">
                <a:cs typeface="Calibri"/>
              </a:rPr>
              <a:t>Booking IT rooms makes access to resources in school hard. Online support needed for homework.</a:t>
            </a:r>
          </a:p>
          <a:p>
            <a:r>
              <a:rPr lang="en-GB" dirty="0">
                <a:cs typeface="Calibri"/>
              </a:rPr>
              <a:t>Class access to books is possible but takes planning!</a:t>
            </a:r>
          </a:p>
          <a:p>
            <a:endParaRPr lang="en-GB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13A9E-2EA9-BD4F-7286-7890EDEFEC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0705" y="3429000"/>
            <a:ext cx="3026454" cy="240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2354F-8AB2-34A6-D19B-62C1C7ABB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4085"/>
          <a:stretch/>
        </p:blipFill>
        <p:spPr>
          <a:xfrm>
            <a:off x="10127142" y="59660"/>
            <a:ext cx="1939148" cy="1961387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24573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does this look like?</a:t>
            </a:r>
          </a:p>
        </p:txBody>
      </p:sp>
      <p:pic>
        <p:nvPicPr>
          <p:cNvPr id="7" name="Content Placeholder 6" descr="A picture containing text, screenshot, circle, diagram&#10;&#10;Description automatically generated">
            <a:extLst>
              <a:ext uri="{FF2B5EF4-FFF2-40B4-BE49-F238E27FC236}">
                <a16:creationId xmlns:a16="http://schemas.microsoft.com/office/drawing/2014/main" id="{4348873D-033A-941D-27A0-EC514B5F96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155793"/>
            <a:ext cx="5181600" cy="369100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50D217-FC98-3F40-CAD7-6920AB0B6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anchor="ctr">
            <a:normAutofit fontScale="70000" lnSpcReduction="20000"/>
          </a:bodyPr>
          <a:lstStyle/>
          <a:p>
            <a:r>
              <a:rPr lang="en-GB" dirty="0"/>
              <a:t>FOSIL - </a:t>
            </a:r>
            <a:r>
              <a:rPr lang="en-GB" dirty="0">
                <a:highlight>
                  <a:srgbClr val="FFFF00"/>
                </a:highlight>
              </a:rPr>
              <a:t>learning by finding out for yourself</a:t>
            </a:r>
            <a:r>
              <a:rPr lang="en-GB" dirty="0"/>
              <a:t> – is</a:t>
            </a:r>
          </a:p>
          <a:p>
            <a:pPr lvl="1"/>
            <a:r>
              <a:rPr lang="en-GB" dirty="0"/>
              <a:t>an instructional model of this dynamic process</a:t>
            </a:r>
          </a:p>
          <a:p>
            <a:pPr lvl="1"/>
            <a:r>
              <a:rPr lang="en-GB" dirty="0"/>
              <a:t>a systematic/ coherent and progressive continuum of skills…</a:t>
            </a:r>
          </a:p>
          <a:p>
            <a:pPr lvl="2"/>
            <a:r>
              <a:rPr lang="en-GB" dirty="0"/>
              <a:t>metacognitive, cognitive, emotional, social and cultural</a:t>
            </a:r>
          </a:p>
          <a:p>
            <a:pPr lvl="1"/>
            <a:r>
              <a:rPr lang="en-GB" dirty="0"/>
              <a:t>…that enable this process</a:t>
            </a:r>
          </a:p>
          <a:p>
            <a:r>
              <a:rPr lang="en-GB" dirty="0"/>
              <a:t>Michael Young</a:t>
            </a:r>
          </a:p>
          <a:p>
            <a:pPr lvl="1"/>
            <a:r>
              <a:rPr lang="en-GB" dirty="0"/>
              <a:t>The curriculum is not just a body of knowledge, but a group of </a:t>
            </a:r>
            <a:r>
              <a:rPr lang="en-GB" dirty="0">
                <a:highlight>
                  <a:srgbClr val="FFFF00"/>
                </a:highlight>
              </a:rPr>
              <a:t>communities</a:t>
            </a:r>
            <a:r>
              <a:rPr lang="en-GB" dirty="0"/>
              <a:t> our students must be encouraged to join</a:t>
            </a:r>
          </a:p>
          <a:p>
            <a:pPr lvl="1"/>
            <a:r>
              <a:rPr lang="en-GB" dirty="0">
                <a:highlight>
                  <a:srgbClr val="FFFF00"/>
                </a:highlight>
              </a:rPr>
              <a:t>Acquiring knowledge</a:t>
            </a:r>
            <a:r>
              <a:rPr lang="en-GB" dirty="0"/>
              <a:t> in school has to be the voluntary act of a learner</a:t>
            </a:r>
          </a:p>
          <a:p>
            <a:pPr lvl="1"/>
            <a:r>
              <a:rPr lang="en-GB" dirty="0"/>
              <a:t>If we haven’t encouraged students to </a:t>
            </a:r>
            <a:r>
              <a:rPr lang="en-GB" dirty="0">
                <a:highlight>
                  <a:srgbClr val="FFFF00"/>
                </a:highlight>
              </a:rPr>
              <a:t>engage in the process of acquiring knowledge</a:t>
            </a:r>
            <a:r>
              <a:rPr lang="en-GB" dirty="0"/>
              <a:t>…then all you get is memorisation and reproduction in tests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3B6D1D-480E-7898-9181-273BF08EFE21}"/>
              </a:ext>
            </a:extLst>
          </p:cNvPr>
          <p:cNvSpPr txBox="1"/>
          <p:nvPr/>
        </p:nvSpPr>
        <p:spPr>
          <a:xfrm>
            <a:off x="838200" y="1690688"/>
            <a:ext cx="518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Portrait of an Engaged and Empowered Inquirer (Year 13)</a:t>
            </a:r>
          </a:p>
        </p:txBody>
      </p:sp>
    </p:spTree>
    <p:extLst>
      <p:ext uri="{BB962C8B-B14F-4D97-AF65-F5344CB8AC3E}">
        <p14:creationId xmlns:p14="http://schemas.microsoft.com/office/powerpoint/2010/main" val="2176721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29699-DCA6-8CF9-F1EB-603605B66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cs typeface="Calibri Light"/>
              </a:rPr>
              <a:t>There’s more to life than this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2BA87-0715-1FBA-9BC0-FE6573143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Impact can go far beyond the classroom.</a:t>
            </a:r>
          </a:p>
        </p:txBody>
      </p:sp>
      <p:sp>
        <p:nvSpPr>
          <p:cNvPr id="6" name="Flowchart: Alternate Process 28">
            <a:extLst>
              <a:ext uri="{FF2B5EF4-FFF2-40B4-BE49-F238E27FC236}">
                <a16:creationId xmlns:a16="http://schemas.microsoft.com/office/drawing/2014/main" id="{7081DA6B-8D92-26EB-222B-114A1878ED49}"/>
              </a:ext>
            </a:extLst>
          </p:cNvPr>
          <p:cNvSpPr/>
          <p:nvPr/>
        </p:nvSpPr>
        <p:spPr>
          <a:xfrm>
            <a:off x="4220739" y="2624445"/>
            <a:ext cx="7306481" cy="2940783"/>
          </a:xfrm>
          <a:prstGeom prst="wedgeRoundRectCallout">
            <a:avLst>
              <a:gd name="adj1" fmla="val -40468"/>
              <a:gd name="adj2" fmla="val 58747"/>
              <a:gd name="adj3" fmla="val 16667"/>
            </a:avLst>
          </a:prstGeom>
          <a:solidFill>
            <a:srgbClr val="DDD1E8"/>
          </a:solidFill>
          <a:ln>
            <a:solidFill>
              <a:srgbClr val="6624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662483"/>
                </a:solidFill>
              </a:rPr>
              <a:t>“I also uniquely learned about my family and stories I've never heard before.  My project allowed me to open up those conversations which I otherwise may not have had.”</a:t>
            </a:r>
          </a:p>
          <a:p>
            <a:pPr algn="ctr"/>
            <a:r>
              <a:rPr lang="en-GB" sz="2800" dirty="0">
                <a:solidFill>
                  <a:srgbClr val="662483"/>
                </a:solidFill>
              </a:rPr>
              <a:t>- Jude</a:t>
            </a:r>
          </a:p>
        </p:txBody>
      </p:sp>
      <p:pic>
        <p:nvPicPr>
          <p:cNvPr id="7" name="Picture 6" descr="A picture containing text, person, indoor, shelf&#10;&#10;Description automatically generated">
            <a:extLst>
              <a:ext uri="{FF2B5EF4-FFF2-40B4-BE49-F238E27FC236}">
                <a16:creationId xmlns:a16="http://schemas.microsoft.com/office/drawing/2014/main" id="{32BFEFDF-2480-674B-1C84-8EC929D5C8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1109472" y="3077574"/>
            <a:ext cx="2937847" cy="2819134"/>
          </a:xfrm>
          <a:prstGeom prst="ellipse">
            <a:avLst/>
          </a:prstGeom>
          <a:noFill/>
          <a:ln>
            <a:solidFill>
              <a:srgbClr val="662483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B22DA9-C6D8-F486-F4B8-2ABF85F9C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4085"/>
          <a:stretch/>
        </p:blipFill>
        <p:spPr>
          <a:xfrm>
            <a:off x="9897730" y="59660"/>
            <a:ext cx="2211090" cy="2236448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8013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53800" cy="1325563"/>
          </a:xfrm>
        </p:spPr>
        <p:txBody>
          <a:bodyPr/>
          <a:lstStyle/>
          <a:p>
            <a:r>
              <a:rPr lang="en-GB" b="1" dirty="0"/>
              <a:t>Your turn!</a:t>
            </a:r>
          </a:p>
        </p:txBody>
      </p:sp>
      <p:pic>
        <p:nvPicPr>
          <p:cNvPr id="7" name="Picture 6" descr="A pair of white and orange speech bubbles&#10;&#10;Description automatically generated with low confidence">
            <a:extLst>
              <a:ext uri="{FF2B5EF4-FFF2-40B4-BE49-F238E27FC236}">
                <a16:creationId xmlns:a16="http://schemas.microsoft.com/office/drawing/2014/main" id="{0D87B14D-0DA7-0978-7597-E35E5D7F3A80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91" y="1832231"/>
            <a:ext cx="4212897" cy="3857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BE3C3D-BA7D-DD98-B802-0E254DAB42CC}"/>
              </a:ext>
            </a:extLst>
          </p:cNvPr>
          <p:cNvSpPr txBox="1"/>
          <p:nvPr/>
        </p:nvSpPr>
        <p:spPr>
          <a:xfrm>
            <a:off x="7491388" y="5632810"/>
            <a:ext cx="4746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Image by </a:t>
            </a:r>
            <a:r>
              <a:rPr lang="en-GB" dirty="0">
                <a:hlinkClick r:id="rId3"/>
              </a:rPr>
              <a:t>Clker-Free-Vector-Images</a:t>
            </a:r>
            <a:r>
              <a:rPr lang="en-GB" dirty="0"/>
              <a:t> from </a:t>
            </a:r>
            <a:r>
              <a:rPr lang="en-GB" dirty="0">
                <a:hlinkClick r:id="rId4"/>
              </a:rPr>
              <a:t>Pixabay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97CE5-1E20-6422-4A2C-969703FF1718}"/>
              </a:ext>
            </a:extLst>
          </p:cNvPr>
          <p:cNvSpPr txBox="1"/>
          <p:nvPr/>
        </p:nvSpPr>
        <p:spPr>
          <a:xfrm>
            <a:off x="4715100" y="2042919"/>
            <a:ext cx="74769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What one thing have you heard or discussed today that you want to use in your teaching this term – or planning for next term?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A977B0-542D-2720-BD66-718C75868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4085"/>
          <a:stretch/>
        </p:blipFill>
        <p:spPr>
          <a:xfrm>
            <a:off x="9855200" y="59660"/>
            <a:ext cx="2211090" cy="2236448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53460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29699-DCA6-8CF9-F1EB-603605B66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cs typeface="Calibri Light"/>
              </a:rPr>
              <a:t>We’re better together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2BA87-0715-1FBA-9BC0-FE6573143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Interdisciplinary collaboration can be challenging but also hugely beneficial. </a:t>
            </a:r>
            <a:r>
              <a:rPr lang="en-GB" i="1" dirty="0">
                <a:cs typeface="Calibri"/>
              </a:rPr>
              <a:t>[FEEDBACK FROM Y6 TEACHERS]</a:t>
            </a:r>
          </a:p>
          <a:p>
            <a:r>
              <a:rPr lang="en-GB" dirty="0">
                <a:cs typeface="Calibri"/>
              </a:rPr>
              <a:t>Students, parents and staff appreciate connections between subjects.</a:t>
            </a:r>
          </a:p>
          <a:p>
            <a:pPr lvl="1"/>
            <a:r>
              <a:rPr lang="en-GB" dirty="0">
                <a:cs typeface="Calibri"/>
              </a:rPr>
              <a:t>Y6 parent: ”X finds maths hard and always struggled to see the point, but linking it to Science experiments and DT suddenly made it more relevant for her”.</a:t>
            </a:r>
          </a:p>
          <a:p>
            <a:endParaRPr lang="en-GB" dirty="0"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FAC998-7D3F-343A-2327-FE3D2136992F}"/>
              </a:ext>
            </a:extLst>
          </p:cNvPr>
          <p:cNvGrpSpPr/>
          <p:nvPr/>
        </p:nvGrpSpPr>
        <p:grpSpPr>
          <a:xfrm>
            <a:off x="-730433" y="4830256"/>
            <a:ext cx="12940465" cy="2042435"/>
            <a:chOff x="-757311" y="4806370"/>
            <a:chExt cx="12940465" cy="20424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8C1D85-BBFF-77AF-66B0-9ECFF5109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7478" y="4806370"/>
              <a:ext cx="3355676" cy="2042435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AAE265-2E00-A5A5-2498-6DE3FEAC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2857" y="4806370"/>
              <a:ext cx="2768680" cy="2042435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74EA84-755C-145D-CBC9-F9A3F0704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57311" y="4806370"/>
              <a:ext cx="3630168" cy="2042435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477A93-FF33-98F3-2C94-FC40F9BB7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927" y="4806370"/>
              <a:ext cx="3629336" cy="2042435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320AC27-9A78-D503-F48D-CBD2AC294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4085"/>
          <a:stretch/>
        </p:blipFill>
        <p:spPr>
          <a:xfrm>
            <a:off x="10047012" y="-25400"/>
            <a:ext cx="2019277" cy="2042435"/>
          </a:xfrm>
          <a:prstGeom prst="round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1945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2C298-816F-0D88-0B81-2F7AB933C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57593" cy="1325563"/>
          </a:xfrm>
        </p:spPr>
        <p:txBody>
          <a:bodyPr/>
          <a:lstStyle/>
          <a:p>
            <a:r>
              <a:rPr lang="en-GB" b="1" dirty="0">
                <a:cs typeface="Calibri Light"/>
              </a:rPr>
              <a:t>Reading isn't just reading</a:t>
            </a:r>
            <a:endParaRPr lang="en-GB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1FAF95-5CCD-143A-98DD-DF8409566691}"/>
              </a:ext>
            </a:extLst>
          </p:cNvPr>
          <p:cNvGrpSpPr/>
          <p:nvPr/>
        </p:nvGrpSpPr>
        <p:grpSpPr>
          <a:xfrm>
            <a:off x="560650" y="2282033"/>
            <a:ext cx="3610659" cy="1754326"/>
            <a:chOff x="479558" y="1691000"/>
            <a:chExt cx="3610659" cy="17543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55EB1C-918D-E1E7-A71B-9443E5326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558" y="1827427"/>
              <a:ext cx="1585881" cy="148147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3FD666-99DD-E33B-DA31-E023F56631FE}"/>
                </a:ext>
              </a:extLst>
            </p:cNvPr>
            <p:cNvSpPr txBox="1"/>
            <p:nvPr/>
          </p:nvSpPr>
          <p:spPr>
            <a:xfrm>
              <a:off x="2129995" y="1691000"/>
              <a:ext cx="196022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07D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Reading for intellectual and emotional engagement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dirty="0">
                  <a:solidFill>
                    <a:srgbClr val="F07D00"/>
                  </a:solidFill>
                  <a:latin typeface="Calibri" panose="020F0502020204030204"/>
                </a:rPr>
                <a:t>Exploratory notetaking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C129B3-ED8C-A488-E8F0-ECD30CF84D2B}"/>
              </a:ext>
            </a:extLst>
          </p:cNvPr>
          <p:cNvGrpSpPr/>
          <p:nvPr/>
        </p:nvGrpSpPr>
        <p:grpSpPr>
          <a:xfrm>
            <a:off x="8532598" y="2282033"/>
            <a:ext cx="3831090" cy="1754326"/>
            <a:chOff x="5885853" y="1699499"/>
            <a:chExt cx="3831090" cy="17543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BA0253-8406-3E67-AE5C-E06FE0AE4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5853" y="1819990"/>
              <a:ext cx="1620000" cy="15133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34F38A-E537-D9E5-122B-4CD287BFB821}"/>
                </a:ext>
              </a:extLst>
            </p:cNvPr>
            <p:cNvSpPr txBox="1"/>
            <p:nvPr/>
          </p:nvSpPr>
          <p:spPr>
            <a:xfrm>
              <a:off x="7505853" y="1699499"/>
              <a:ext cx="22110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80C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Reading for meaning and knowledge not just information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dirty="0">
                  <a:solidFill>
                    <a:srgbClr val="D80C31"/>
                  </a:solidFill>
                  <a:latin typeface="Calibri" panose="020F0502020204030204"/>
                </a:rPr>
                <a:t>Investigative notetaking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D80C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AEC71E-CBD1-21DA-9161-982CFE67E8B7}"/>
              </a:ext>
            </a:extLst>
          </p:cNvPr>
          <p:cNvGrpSpPr/>
          <p:nvPr/>
        </p:nvGrpSpPr>
        <p:grpSpPr>
          <a:xfrm>
            <a:off x="496195" y="4576642"/>
            <a:ext cx="3603194" cy="1754326"/>
            <a:chOff x="462499" y="4503903"/>
            <a:chExt cx="3603194" cy="17543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F687C78-06FA-FBC9-D6BE-7337B8276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2499" y="4624394"/>
              <a:ext cx="1620000" cy="151334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FDFD03-332F-1ED6-8E92-C25A0525505D}"/>
                </a:ext>
              </a:extLst>
            </p:cNvPr>
            <p:cNvSpPr txBox="1"/>
            <p:nvPr/>
          </p:nvSpPr>
          <p:spPr>
            <a:xfrm>
              <a:off x="2227613" y="4503903"/>
              <a:ext cx="18380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FE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Reading for understanding beyond the text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solidFill>
                    <a:srgbClr val="009FE3"/>
                  </a:solidFill>
                  <a:latin typeface="Calibri" panose="020F0502020204030204"/>
                </a:rPr>
                <a:t>Constructive notetaking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07E2261-21E4-59A4-9507-918D5D50F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4085"/>
          <a:stretch/>
        </p:blipFill>
        <p:spPr>
          <a:xfrm>
            <a:off x="9952984" y="192824"/>
            <a:ext cx="2015522" cy="1800000"/>
          </a:xfrm>
          <a:prstGeom prst="roundRect">
            <a:avLst/>
          </a:prstGeom>
          <a:ln>
            <a:noFill/>
          </a:ln>
          <a:effectLst/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12C225E-F794-FDD3-3C36-C6C55464DF7D}"/>
              </a:ext>
            </a:extLst>
          </p:cNvPr>
          <p:cNvGrpSpPr/>
          <p:nvPr/>
        </p:nvGrpSpPr>
        <p:grpSpPr>
          <a:xfrm>
            <a:off x="4244505" y="4817623"/>
            <a:ext cx="3995371" cy="1513345"/>
            <a:chOff x="5869090" y="4527933"/>
            <a:chExt cx="3995371" cy="151334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DA92C7-7D3A-3496-7F3D-FA0033066038}"/>
                </a:ext>
              </a:extLst>
            </p:cNvPr>
            <p:cNvSpPr txBox="1"/>
            <p:nvPr/>
          </p:nvSpPr>
          <p:spPr>
            <a:xfrm>
              <a:off x="7634206" y="4545941"/>
              <a:ext cx="22302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C619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Reading for communicating personal knowledge and understanding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F46FFD5-8ED5-6B9E-15D2-79F8B6A96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69090" y="4527933"/>
              <a:ext cx="1620000" cy="151334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7A11D8-4619-E11D-ABA0-938D6BB9C38A}"/>
              </a:ext>
            </a:extLst>
          </p:cNvPr>
          <p:cNvGrpSpPr/>
          <p:nvPr/>
        </p:nvGrpSpPr>
        <p:grpSpPr>
          <a:xfrm>
            <a:off x="4538479" y="2282033"/>
            <a:ext cx="3606401" cy="1754326"/>
            <a:chOff x="4538479" y="2043872"/>
            <a:chExt cx="3606401" cy="175432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7053EDD-8AE5-06B2-A392-2B9FD3C4B92A}"/>
                </a:ext>
              </a:extLst>
            </p:cNvPr>
            <p:cNvSpPr txBox="1"/>
            <p:nvPr/>
          </p:nvSpPr>
          <p:spPr>
            <a:xfrm>
              <a:off x="6129358" y="2043872"/>
              <a:ext cx="201552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AAA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Entering into dialogue with the text</a:t>
              </a:r>
              <a:r>
                <a:rPr lang="en-GB" dirty="0">
                  <a:solidFill>
                    <a:srgbClr val="3AAA35"/>
                  </a:solidFill>
                  <a:latin typeface="Calibri" panose="020F0502020204030204"/>
                </a:rPr>
                <a:t> – w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AAA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hat questions does this raise for me?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74E2F1-6567-F949-9EE6-71B60A6CA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8479" y="2164363"/>
              <a:ext cx="1620000" cy="151334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48709F-BA60-A351-A886-6599E251F2D0}"/>
              </a:ext>
            </a:extLst>
          </p:cNvPr>
          <p:cNvGrpSpPr/>
          <p:nvPr/>
        </p:nvGrpSpPr>
        <p:grpSpPr>
          <a:xfrm>
            <a:off x="8578553" y="4853985"/>
            <a:ext cx="3589567" cy="1476983"/>
            <a:chOff x="8578553" y="4632434"/>
            <a:chExt cx="3589567" cy="147698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91156BD-8CC9-196F-2841-056B332FE027}"/>
                </a:ext>
              </a:extLst>
            </p:cNvPr>
            <p:cNvSpPr txBox="1"/>
            <p:nvPr/>
          </p:nvSpPr>
          <p:spPr>
            <a:xfrm>
              <a:off x="10152598" y="4909260"/>
              <a:ext cx="2015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6248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Reading for reflection on learning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D6D3B4-8077-7DF2-279B-D6FD4D10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8553" y="4632434"/>
              <a:ext cx="1581076" cy="14769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288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C65CA-CAFA-A44B-A73D-E7D9223B0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37"/>
            <a:ext cx="12192001" cy="1245476"/>
          </a:xfrm>
          <a:solidFill>
            <a:srgbClr val="FDE1C6"/>
          </a:solidFill>
          <a:ln w="28575">
            <a:solidFill>
              <a:srgbClr val="F07D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07D00"/>
                </a:solidFill>
              </a:rPr>
              <a:t>Books vs websites vs databases</a:t>
            </a:r>
          </a:p>
        </p:txBody>
      </p:sp>
      <p:pic>
        <p:nvPicPr>
          <p:cNvPr id="6" name="Content Placeholder 5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3BA6A56-AECB-4231-79AF-C32E17278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935" y="1406293"/>
            <a:ext cx="1407485" cy="1376697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D3D18D3-DB45-82A4-949E-0DA0BE18B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69" y="2950432"/>
            <a:ext cx="1680064" cy="170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7B36BDA-D1ED-D912-8CB4-5E22378C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92" y="5084814"/>
            <a:ext cx="1382018" cy="148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1705A7A6-1EF4-507B-C98F-2DD19F2B37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402" y="1543051"/>
            <a:ext cx="1072152" cy="1103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4D1CE5-D91A-2E89-0D98-CC1B2FBB39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5571" y="1447255"/>
            <a:ext cx="2409472" cy="10826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28AAA6-A1C2-8460-AE00-181461D49145}"/>
              </a:ext>
            </a:extLst>
          </p:cNvPr>
          <p:cNvSpPr txBox="1"/>
          <p:nvPr/>
        </p:nvSpPr>
        <p:spPr>
          <a:xfrm>
            <a:off x="4067917" y="3061836"/>
            <a:ext cx="2305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7D00"/>
                </a:solidFill>
              </a:rPr>
              <a:t>General reference books.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7D00"/>
                </a:solidFill>
              </a:rPr>
              <a:t>Skim and scan.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7D00"/>
                </a:solidFill>
              </a:rPr>
              <a:t>Use CONTENTS page.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D1B28E-CE12-2356-52E2-2A2C3F7F6460}"/>
              </a:ext>
            </a:extLst>
          </p:cNvPr>
          <p:cNvSpPr txBox="1"/>
          <p:nvPr/>
        </p:nvSpPr>
        <p:spPr>
          <a:xfrm>
            <a:off x="6727620" y="3061836"/>
            <a:ext cx="2305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7D00"/>
                </a:solidFill>
              </a:rPr>
              <a:t>General websites &amp; </a:t>
            </a:r>
            <a:r>
              <a:rPr lang="en-US" dirty="0" err="1">
                <a:solidFill>
                  <a:srgbClr val="F07D00"/>
                </a:solidFill>
              </a:rPr>
              <a:t>encyclopaedias</a:t>
            </a:r>
            <a:r>
              <a:rPr lang="en-US" dirty="0">
                <a:solidFill>
                  <a:srgbClr val="F07D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7D00"/>
                </a:solidFill>
              </a:rPr>
              <a:t>e.g., </a:t>
            </a:r>
            <a:r>
              <a:rPr lang="en-US" i="1" dirty="0">
                <a:solidFill>
                  <a:srgbClr val="F07D00"/>
                </a:solidFill>
              </a:rPr>
              <a:t>Stanford </a:t>
            </a:r>
            <a:r>
              <a:rPr lang="en-US" i="1" dirty="0" err="1">
                <a:solidFill>
                  <a:srgbClr val="F07D00"/>
                </a:solidFill>
              </a:rPr>
              <a:t>Encyclopaedia</a:t>
            </a:r>
            <a:r>
              <a:rPr lang="en-US" i="1" dirty="0">
                <a:solidFill>
                  <a:srgbClr val="F07D00"/>
                </a:solidFill>
              </a:rPr>
              <a:t> of Philosophy</a:t>
            </a:r>
            <a:r>
              <a:rPr lang="en-US" dirty="0">
                <a:solidFill>
                  <a:srgbClr val="F07D0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ABD349-916E-F372-7FD3-623F0C85164A}"/>
              </a:ext>
            </a:extLst>
          </p:cNvPr>
          <p:cNvSpPr txBox="1"/>
          <p:nvPr/>
        </p:nvSpPr>
        <p:spPr>
          <a:xfrm>
            <a:off x="9387323" y="3061836"/>
            <a:ext cx="2671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07D00"/>
                </a:solidFill>
              </a:rPr>
              <a:t>Encylopaedias</a:t>
            </a:r>
            <a:r>
              <a:rPr lang="en-US" dirty="0">
                <a:solidFill>
                  <a:srgbClr val="F07D00"/>
                </a:solidFill>
              </a:rPr>
              <a:t> &amp; lower-level articles.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7D00"/>
                </a:solidFill>
              </a:rPr>
              <a:t>e.g., </a:t>
            </a:r>
            <a:r>
              <a:rPr lang="en-US" i="1" dirty="0">
                <a:solidFill>
                  <a:srgbClr val="F07D00"/>
                </a:solidFill>
              </a:rPr>
              <a:t>Britannica</a:t>
            </a:r>
            <a:r>
              <a:rPr lang="en-US" dirty="0">
                <a:solidFill>
                  <a:srgbClr val="F07D00"/>
                </a:solidFill>
              </a:rPr>
              <a:t>, </a:t>
            </a:r>
            <a:r>
              <a:rPr lang="en-US" i="1" dirty="0">
                <a:solidFill>
                  <a:srgbClr val="F07D00"/>
                </a:solidFill>
              </a:rPr>
              <a:t>The Day</a:t>
            </a:r>
            <a:r>
              <a:rPr lang="en-US" dirty="0">
                <a:solidFill>
                  <a:srgbClr val="F07D00"/>
                </a:solidFill>
              </a:rPr>
              <a:t>, </a:t>
            </a:r>
            <a:r>
              <a:rPr lang="en-US" i="1" dirty="0">
                <a:solidFill>
                  <a:srgbClr val="F07D00"/>
                </a:solidFill>
              </a:rPr>
              <a:t>Hodder Education</a:t>
            </a:r>
            <a:r>
              <a:rPr lang="en-US" dirty="0">
                <a:solidFill>
                  <a:srgbClr val="F07D00"/>
                </a:solidFill>
              </a:rPr>
              <a:t>, </a:t>
            </a:r>
            <a:r>
              <a:rPr lang="en-US" i="1" dirty="0">
                <a:solidFill>
                  <a:srgbClr val="F07D00"/>
                </a:solidFill>
              </a:rPr>
              <a:t>Global Issues</a:t>
            </a:r>
            <a:r>
              <a:rPr lang="en-US" dirty="0">
                <a:solidFill>
                  <a:srgbClr val="F07D00"/>
                </a:solidFill>
              </a:rPr>
              <a:t>, </a:t>
            </a:r>
            <a:r>
              <a:rPr lang="en-US" i="1" dirty="0" err="1">
                <a:solidFill>
                  <a:srgbClr val="F07D00"/>
                </a:solidFill>
              </a:rPr>
              <a:t>emagazine</a:t>
            </a:r>
            <a:r>
              <a:rPr lang="en-US" dirty="0">
                <a:solidFill>
                  <a:srgbClr val="F07D00"/>
                </a:solidFill>
              </a:rPr>
              <a:t>, </a:t>
            </a:r>
            <a:r>
              <a:rPr lang="en-US" i="1" dirty="0">
                <a:solidFill>
                  <a:srgbClr val="F07D00"/>
                </a:solidFill>
              </a:rPr>
              <a:t>Dialogue</a:t>
            </a:r>
            <a:r>
              <a:rPr lang="en-US" dirty="0">
                <a:solidFill>
                  <a:srgbClr val="F07D00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9B11BE-2E3E-F578-551E-02CD719BEC58}"/>
              </a:ext>
            </a:extLst>
          </p:cNvPr>
          <p:cNvSpPr txBox="1"/>
          <p:nvPr/>
        </p:nvSpPr>
        <p:spPr>
          <a:xfrm>
            <a:off x="1795433" y="3061836"/>
            <a:ext cx="2180972" cy="1477328"/>
          </a:xfrm>
          <a:prstGeom prst="rect">
            <a:avLst/>
          </a:prstGeom>
          <a:solidFill>
            <a:srgbClr val="FDE1C6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07D00"/>
                </a:solidFill>
              </a:rPr>
              <a:t>Connect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7D00"/>
                </a:solidFill>
              </a:rPr>
              <a:t>Understanding and refining </a:t>
            </a:r>
            <a:r>
              <a:rPr lang="en-US" b="1" dirty="0">
                <a:solidFill>
                  <a:srgbClr val="F07D00"/>
                </a:solidFill>
              </a:rPr>
              <a:t>topic.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07D00"/>
                </a:solidFill>
              </a:rPr>
              <a:t>Gathering </a:t>
            </a:r>
            <a:r>
              <a:rPr lang="en-US" b="1" dirty="0">
                <a:solidFill>
                  <a:srgbClr val="F07D00"/>
                </a:solidFill>
              </a:rPr>
              <a:t>keywords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5B63DA-5D80-3ED7-99AF-5C0F8B176480}"/>
              </a:ext>
            </a:extLst>
          </p:cNvPr>
          <p:cNvSpPr txBox="1"/>
          <p:nvPr/>
        </p:nvSpPr>
        <p:spPr>
          <a:xfrm>
            <a:off x="1795433" y="4826241"/>
            <a:ext cx="2180972" cy="2031325"/>
          </a:xfrm>
          <a:prstGeom prst="rect">
            <a:avLst/>
          </a:prstGeom>
          <a:solidFill>
            <a:srgbClr val="F7D5C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D80C31"/>
                </a:solidFill>
              </a:rPr>
              <a:t>Investigate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Investigating and refining </a:t>
            </a:r>
            <a:r>
              <a:rPr lang="en-US" b="1" dirty="0">
                <a:solidFill>
                  <a:srgbClr val="D80C31"/>
                </a:solidFill>
              </a:rPr>
              <a:t>question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Gathering </a:t>
            </a:r>
            <a:r>
              <a:rPr lang="en-US" b="1" dirty="0">
                <a:solidFill>
                  <a:srgbClr val="D80C31"/>
                </a:solidFill>
              </a:rPr>
              <a:t>evidence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Mapping </a:t>
            </a:r>
            <a:r>
              <a:rPr lang="en-US" b="1" dirty="0">
                <a:solidFill>
                  <a:srgbClr val="D80C31"/>
                </a:solidFill>
              </a:rPr>
              <a:t>arguments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7FF2C0-9C1A-220B-B78B-3C1B72D1568E}"/>
              </a:ext>
            </a:extLst>
          </p:cNvPr>
          <p:cNvSpPr txBox="1"/>
          <p:nvPr/>
        </p:nvSpPr>
        <p:spPr>
          <a:xfrm>
            <a:off x="4067917" y="4811914"/>
            <a:ext cx="23059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Books and book chapters relating </a:t>
            </a:r>
            <a:r>
              <a:rPr lang="en-US" b="1" dirty="0">
                <a:solidFill>
                  <a:srgbClr val="D80C31"/>
                </a:solidFill>
              </a:rPr>
              <a:t>directly to question</a:t>
            </a:r>
            <a:r>
              <a:rPr lang="en-US" dirty="0">
                <a:solidFill>
                  <a:srgbClr val="D80C3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Read carefully and make notes.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Use INDEX.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51DF7C-2883-9CA3-85A6-40D4B5386F72}"/>
              </a:ext>
            </a:extLst>
          </p:cNvPr>
          <p:cNvSpPr txBox="1"/>
          <p:nvPr/>
        </p:nvSpPr>
        <p:spPr>
          <a:xfrm>
            <a:off x="6727620" y="4805343"/>
            <a:ext cx="23059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More technical websites and search engines.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E.g., use Google Scholar to search.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E.g., </a:t>
            </a:r>
            <a:r>
              <a:rPr lang="en-US" i="1" dirty="0">
                <a:solidFill>
                  <a:srgbClr val="D80C31"/>
                </a:solidFill>
              </a:rPr>
              <a:t>PubMed Central</a:t>
            </a:r>
            <a:r>
              <a:rPr lang="en-US" dirty="0">
                <a:solidFill>
                  <a:srgbClr val="D80C31"/>
                </a:solidFill>
              </a:rPr>
              <a:t>, </a:t>
            </a:r>
            <a:r>
              <a:rPr lang="en-US" i="1" dirty="0">
                <a:solidFill>
                  <a:srgbClr val="D80C31"/>
                </a:solidFill>
              </a:rPr>
              <a:t>JSTOR</a:t>
            </a:r>
            <a:r>
              <a:rPr lang="en-US" dirty="0">
                <a:solidFill>
                  <a:srgbClr val="D80C31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9CD3B1-3726-68D4-9B64-15313AA16BC6}"/>
              </a:ext>
            </a:extLst>
          </p:cNvPr>
          <p:cNvSpPr txBox="1"/>
          <p:nvPr/>
        </p:nvSpPr>
        <p:spPr>
          <a:xfrm>
            <a:off x="9387323" y="4826241"/>
            <a:ext cx="2427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Databases that give access to journal articles and </a:t>
            </a:r>
            <a:r>
              <a:rPr lang="en-US" dirty="0" err="1">
                <a:solidFill>
                  <a:srgbClr val="D80C31"/>
                </a:solidFill>
              </a:rPr>
              <a:t>ebooks</a:t>
            </a:r>
            <a:r>
              <a:rPr lang="en-US" dirty="0">
                <a:solidFill>
                  <a:srgbClr val="D80C3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80C31"/>
                </a:solidFill>
              </a:rPr>
              <a:t>E.g., EBSCO databases, </a:t>
            </a:r>
            <a:r>
              <a:rPr lang="en-US" i="1" dirty="0">
                <a:solidFill>
                  <a:srgbClr val="D80C31"/>
                </a:solidFill>
              </a:rPr>
              <a:t>History Today</a:t>
            </a:r>
            <a:r>
              <a:rPr lang="en-US" dirty="0">
                <a:solidFill>
                  <a:srgbClr val="D80C31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967B48-0970-A104-6B13-9E1DC2CCE3F8}"/>
              </a:ext>
            </a:extLst>
          </p:cNvPr>
          <p:cNvSpPr txBox="1"/>
          <p:nvPr/>
        </p:nvSpPr>
        <p:spPr>
          <a:xfrm>
            <a:off x="607273" y="1543051"/>
            <a:ext cx="2477954" cy="107721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EPQ taught course slide</a:t>
            </a:r>
          </a:p>
        </p:txBody>
      </p:sp>
    </p:spTree>
    <p:extLst>
      <p:ext uri="{BB962C8B-B14F-4D97-AF65-F5344CB8AC3E}">
        <p14:creationId xmlns:p14="http://schemas.microsoft.com/office/powerpoint/2010/main" val="1761283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CE61-5D59-194C-83A1-67B77D79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07D00"/>
                </a:solidFill>
              </a:rPr>
              <a:t>Why should I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E1657-2DD3-FB6F-81E0-BFDFF3375D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41391"/>
            <a:ext cx="10515600" cy="40606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Engaging intellect AND emotions</a:t>
            </a:r>
          </a:p>
        </p:txBody>
      </p:sp>
      <p:pic>
        <p:nvPicPr>
          <p:cNvPr id="6" name="Picture 5" descr="A graphic of a person and a house&#10;&#10;AI-generated content may be incorrect.">
            <a:extLst>
              <a:ext uri="{FF2B5EF4-FFF2-40B4-BE49-F238E27FC236}">
                <a16:creationId xmlns:a16="http://schemas.microsoft.com/office/drawing/2014/main" id="{304D6A16-6155-2F76-3B81-8468D6621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058" y="35268"/>
            <a:ext cx="1784863" cy="204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18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C73B04-F0FE-C4E4-4954-4A3B99B343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"/>
            <a:ext cx="12558820" cy="70120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3EA6331-840F-80C9-9038-E1B527ED4ECD}"/>
              </a:ext>
            </a:extLst>
          </p:cNvPr>
          <p:cNvGrpSpPr/>
          <p:nvPr/>
        </p:nvGrpSpPr>
        <p:grpSpPr>
          <a:xfrm>
            <a:off x="128337" y="5495928"/>
            <a:ext cx="12063663" cy="1080000"/>
            <a:chOff x="0" y="4668058"/>
            <a:chExt cx="12063663" cy="1080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14950D9-9719-0F3E-0704-0D145FD484D8}"/>
                </a:ext>
              </a:extLst>
            </p:cNvPr>
            <p:cNvSpPr/>
            <p:nvPr/>
          </p:nvSpPr>
          <p:spPr>
            <a:xfrm>
              <a:off x="0" y="4668058"/>
              <a:ext cx="12063663" cy="1080000"/>
            </a:xfrm>
            <a:prstGeom prst="rect">
              <a:avLst/>
            </a:prstGeom>
            <a:gradFill flip="none" rotWithShape="1">
              <a:gsLst>
                <a:gs pos="0">
                  <a:srgbClr val="F07D00">
                    <a:alpha val="0"/>
                  </a:srgbClr>
                </a:gs>
                <a:gs pos="100000">
                  <a:srgbClr val="F07D00"/>
                </a:gs>
              </a:gsLst>
              <a:lin ang="0" scaled="1"/>
              <a:tileRect/>
            </a:gradFill>
          </p:spPr>
          <p:txBody>
            <a:bodyPr wrap="square" rtlCol="0" anchor="ctr">
              <a:spAutoFit/>
            </a:bodyPr>
            <a:lstStyle/>
            <a:p>
              <a:pPr>
                <a:tabLst>
                  <a:tab pos="9636125" algn="l"/>
                </a:tabLst>
              </a:pPr>
              <a:r>
                <a:rPr lang="en-GB" sz="4000">
                  <a:solidFill>
                    <a:srgbClr val="FDE1C6"/>
                  </a:solidFill>
                </a:rPr>
                <a:t>	English</a:t>
              </a:r>
            </a:p>
          </p:txBody>
        </p:sp>
        <p:pic>
          <p:nvPicPr>
            <p:cNvPr id="5" name="Picture 4" descr="A grey line drawing of a person&#10;&#10;Description automatically generated with low confidence">
              <a:extLst>
                <a:ext uri="{FF2B5EF4-FFF2-40B4-BE49-F238E27FC236}">
                  <a16:creationId xmlns:a16="http://schemas.microsoft.com/office/drawing/2014/main" id="{D86CB004-62AC-67CD-6C90-83D224ED2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45085" y="4748769"/>
              <a:ext cx="918578" cy="9185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330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3bdb189-ca16-407d-80e6-67175f129138" xsi:nil="true"/>
    <lcf76f155ced4ddcb4097134ff3c332f xmlns="c3efdda0-5dc4-485e-bba7-f823408f3d9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1FF1AF04C1D142BF90305BBFC8E194" ma:contentTypeVersion="19" ma:contentTypeDescription="Create a new document." ma:contentTypeScope="" ma:versionID="b295fff9dcb291d9b7fbc6afc75b130e">
  <xsd:schema xmlns:xsd="http://www.w3.org/2001/XMLSchema" xmlns:xs="http://www.w3.org/2001/XMLSchema" xmlns:p="http://schemas.microsoft.com/office/2006/metadata/properties" xmlns:ns2="c3efdda0-5dc4-485e-bba7-f823408f3d96" xmlns:ns3="23bdb189-ca16-407d-80e6-67175f129138" targetNamespace="http://schemas.microsoft.com/office/2006/metadata/properties" ma:root="true" ma:fieldsID="cb26d8304fe4d0eabafdb277bf38c136" ns2:_="" ns3:_="">
    <xsd:import namespace="c3efdda0-5dc4-485e-bba7-f823408f3d96"/>
    <xsd:import namespace="23bdb189-ca16-407d-80e6-67175f1291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efdda0-5dc4-485e-bba7-f823408f3d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b3fc568-6601-491a-aef8-80b5de73be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bdb189-ca16-407d-80e6-67175f12913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89f7cc4d-8990-4dae-b3b4-1f6b4749ad61}" ma:internalName="TaxCatchAll" ma:showField="CatchAllData" ma:web="23bdb189-ca16-407d-80e6-67175f1291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907F76-E6AB-44B7-8AC4-AA88EF75A3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41ED86-591A-46F1-AD55-A9752FD140E6}">
  <ds:schemaRefs>
    <ds:schemaRef ds:uri="http://www.w3.org/XML/1998/namespace"/>
    <ds:schemaRef ds:uri="http://schemas.microsoft.com/office/infopath/2007/PartnerControls"/>
    <ds:schemaRef ds:uri="http://schemas.microsoft.com/office/2006/metadata/properties"/>
    <ds:schemaRef ds:uri="c3efdda0-5dc4-485e-bba7-f823408f3d96"/>
    <ds:schemaRef ds:uri="http://purl.org/dc/terms/"/>
    <ds:schemaRef ds:uri="http://schemas.microsoft.com/office/2006/documentManagement/types"/>
    <ds:schemaRef ds:uri="http://purl.org/dc/dcmitype/"/>
    <ds:schemaRef ds:uri="23bdb189-ca16-407d-80e6-67175f129138"/>
    <ds:schemaRef ds:uri="http://purl.org/dc/elements/1.1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BECAB7EA-2A13-4127-8D19-9D65AB6FB0C8}">
  <ds:schemaRefs>
    <ds:schemaRef ds:uri="23bdb189-ca16-407d-80e6-67175f129138"/>
    <ds:schemaRef ds:uri="c3efdda0-5dc4-485e-bba7-f823408f3d9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1035</TotalTime>
  <Words>2002</Words>
  <Application>Microsoft Macintosh PowerPoint</Application>
  <PresentationFormat>Widescreen</PresentationFormat>
  <Paragraphs>192</Paragraphs>
  <Slides>41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Perpetua</vt:lpstr>
      <vt:lpstr>Times New Roman</vt:lpstr>
      <vt:lpstr>office theme</vt:lpstr>
      <vt:lpstr>1_office theme</vt:lpstr>
      <vt:lpstr>PowerPoint Presentation</vt:lpstr>
      <vt:lpstr>ISI (UK) 2023 Framework</vt:lpstr>
      <vt:lpstr>Inquiry as an approach to learning &amp; teaching</vt:lpstr>
      <vt:lpstr>What does this look like?</vt:lpstr>
      <vt:lpstr>We’re better together</vt:lpstr>
      <vt:lpstr>Reading isn't just reading</vt:lpstr>
      <vt:lpstr>Books vs websites vs databases</vt:lpstr>
      <vt:lpstr>Why should I care?</vt:lpstr>
      <vt:lpstr>PowerPoint Presentation</vt:lpstr>
      <vt:lpstr>As we begin, so shall we go*</vt:lpstr>
      <vt:lpstr>PowerPoint Presentation</vt:lpstr>
      <vt:lpstr>PowerPoint Presentation</vt:lpstr>
      <vt:lpstr>No such thing as a silly question?</vt:lpstr>
      <vt:lpstr>What have you been doing!?</vt:lpstr>
      <vt:lpstr>PowerPoint Presentation</vt:lpstr>
      <vt:lpstr>The internet said so</vt:lpstr>
      <vt:lpstr>PowerPoint Presentation</vt:lpstr>
      <vt:lpstr>PowerPoint Presentation</vt:lpstr>
      <vt:lpstr>PowerPoint Presentation</vt:lpstr>
      <vt:lpstr>I don’t know what to write!</vt:lpstr>
      <vt:lpstr>PowerPoint Presentation</vt:lpstr>
      <vt:lpstr>Your turn!</vt:lpstr>
      <vt:lpstr>Yes, but what do YOU think?</vt:lpstr>
      <vt:lpstr>Oh no, not another presentation/poster!</vt:lpstr>
      <vt:lpstr>PowerPoint Presentation</vt:lpstr>
      <vt:lpstr>PowerPoint Presentation</vt:lpstr>
      <vt:lpstr>Oh no, not another presentation/poster!</vt:lpstr>
      <vt:lpstr>PowerPoint Presentation</vt:lpstr>
      <vt:lpstr>PowerPoint Presentation</vt:lpstr>
      <vt:lpstr>Oh no, not another presentation/poster!</vt:lpstr>
      <vt:lpstr>Who do you think you are talking to?</vt:lpstr>
      <vt:lpstr>PowerPoint Presentation</vt:lpstr>
      <vt:lpstr>PowerPoint Presentation</vt:lpstr>
      <vt:lpstr>As good as it gets?</vt:lpstr>
      <vt:lpstr>“The better we get at getting better, the faster we will get better”*</vt:lpstr>
      <vt:lpstr>PowerPoint Presentation</vt:lpstr>
      <vt:lpstr>PowerPoint Presentation</vt:lpstr>
      <vt:lpstr>Accountability</vt:lpstr>
      <vt:lpstr>IT opportunities and challenges</vt:lpstr>
      <vt:lpstr>There’s more to life than this</vt:lpstr>
      <vt:lpstr>Your turn!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Jenny Toerien</cp:lastModifiedBy>
  <cp:revision>3</cp:revision>
  <cp:lastPrinted>2023-05-30T07:23:55Z</cp:lastPrinted>
  <dcterms:created xsi:type="dcterms:W3CDTF">2023-05-27T15:21:15Z</dcterms:created>
  <dcterms:modified xsi:type="dcterms:W3CDTF">2025-07-28T11:03:00Z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0x0101005C1FF1AF04C1D142BF90305BBFC8E194</vt:lpwstr>
  </property>
  <property fmtid="{D5CDD505-2E9C-101B-9397-08002B2CF9AE}" pid="3" name="MediaServiceImageTags">
    <vt:lpwstr/>
  </property>
</Properties>
</file>