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9"/>
  </p:notesMasterIdLst>
  <p:sldIdLst>
    <p:sldId id="1864" r:id="rId5"/>
    <p:sldId id="1870" r:id="rId6"/>
    <p:sldId id="1868" r:id="rId7"/>
    <p:sldId id="1880" r:id="rId8"/>
    <p:sldId id="1869" r:id="rId9"/>
    <p:sldId id="1846" r:id="rId10"/>
    <p:sldId id="1881" r:id="rId11"/>
    <p:sldId id="1874" r:id="rId12"/>
    <p:sldId id="1875" r:id="rId13"/>
    <p:sldId id="1882" r:id="rId14"/>
    <p:sldId id="1883" r:id="rId15"/>
    <p:sldId id="1884" r:id="rId16"/>
    <p:sldId id="1885" r:id="rId17"/>
    <p:sldId id="1887" r:id="rId1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8"/>
    <a:srgbClr val="1408AA"/>
    <a:srgbClr val="FE4387"/>
    <a:srgbClr val="FF2625"/>
    <a:srgbClr val="297C2A"/>
    <a:srgbClr val="F69000"/>
    <a:srgbClr val="01C2D1"/>
    <a:srgbClr val="D6D734"/>
    <a:srgbClr val="005C68"/>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7E009-882B-451C-A715-B031DFB2BAA3}" v="2" dt="2025-10-09T21:42:43.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95" autoAdjust="0"/>
    <p:restoredTop sz="92324" autoAdjust="0"/>
  </p:normalViewPr>
  <p:slideViewPr>
    <p:cSldViewPr snapToGrid="0">
      <p:cViewPr varScale="1">
        <p:scale>
          <a:sx n="82" d="100"/>
          <a:sy n="82" d="100"/>
        </p:scale>
        <p:origin x="176" y="848"/>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Kay Stripling" userId="484e9acc-c35c-42fe-8b8d-5509872aca34" providerId="ADAL" clId="{5E666A76-F7A1-4FA3-8C87-9FFF66B344EA}"/>
    <pc:docChg chg="modSld">
      <pc:chgData name="Barbara Kay Stripling" userId="484e9acc-c35c-42fe-8b8d-5509872aca34" providerId="ADAL" clId="{5E666A76-F7A1-4FA3-8C87-9FFF66B344EA}" dt="2025-10-11T17:30:07.923" v="127"/>
      <pc:docMkLst>
        <pc:docMk/>
      </pc:docMkLst>
      <pc:sldChg chg="modSp mod">
        <pc:chgData name="Barbara Kay Stripling" userId="484e9acc-c35c-42fe-8b8d-5509872aca34" providerId="ADAL" clId="{5E666A76-F7A1-4FA3-8C87-9FFF66B344EA}" dt="2025-10-11T17:30:07.923" v="127"/>
        <pc:sldMkLst>
          <pc:docMk/>
          <pc:sldMk cId="2686461288" sldId="1887"/>
        </pc:sldMkLst>
        <pc:spChg chg="mod">
          <ac:chgData name="Barbara Kay Stripling" userId="484e9acc-c35c-42fe-8b8d-5509872aca34" providerId="ADAL" clId="{5E666A76-F7A1-4FA3-8C87-9FFF66B344EA}" dt="2025-10-11T17:30:07.923" v="127"/>
          <ac:spMkLst>
            <pc:docMk/>
            <pc:sldMk cId="2686461288" sldId="1887"/>
            <ac:spMk id="2" creationId="{F605CD0A-64E8-49B3-CA20-2D9B324A6E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7066" indent="-291179" eaLnBrk="0" hangingPunct="0">
              <a:defRPr>
                <a:solidFill>
                  <a:schemeClr val="tx1"/>
                </a:solidFill>
                <a:latin typeface="Arial" panose="020B0604020202020204" pitchFamily="34" charset="0"/>
              </a:defRPr>
            </a:lvl2pPr>
            <a:lvl3pPr marL="1164717" indent="-232943" eaLnBrk="0" hangingPunct="0">
              <a:defRPr>
                <a:solidFill>
                  <a:schemeClr val="tx1"/>
                </a:solidFill>
                <a:latin typeface="Arial" panose="020B0604020202020204" pitchFamily="34" charset="0"/>
              </a:defRPr>
            </a:lvl3pPr>
            <a:lvl4pPr marL="1630604" indent="-232943" eaLnBrk="0" hangingPunct="0">
              <a:defRPr>
                <a:solidFill>
                  <a:schemeClr val="tx1"/>
                </a:solidFill>
                <a:latin typeface="Arial" panose="020B0604020202020204" pitchFamily="34" charset="0"/>
              </a:defRPr>
            </a:lvl4pPr>
            <a:lvl5pPr marL="2096491" indent="-232943" eaLnBrk="0" hangingPunct="0">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Perhaps a further incentive to Jessica might be replacing this image with the book cover!?</a:t>
            </a:r>
          </a:p>
        </p:txBody>
      </p:sp>
    </p:spTree>
    <p:extLst>
      <p:ext uri="{BB962C8B-B14F-4D97-AF65-F5344CB8AC3E}">
        <p14:creationId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reinforces the idea that students are becoming less dependent on teaching for their learning.</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362402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might be worth explicitly noting here that while there are differing views on the value of the CRAAP test, we find still find it very effective as it is intuitive and becomes instinctual.</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292291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this would be worth adding, because the boundaries around school subjects are unnaturally hard, which are then also obstacles to conversation and collaboration.</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357204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269740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Hugo -- like all students, given half a chance -- has hidden depths that School too often leaves unexplored. Hugo also -- like many students -- has Special Educational Needs, which in his case, fortunately, is </a:t>
            </a:r>
            <a:r>
              <a:rPr lang="en-GB" b="1" dirty="0"/>
              <a:t>diagnosed</a:t>
            </a:r>
            <a:r>
              <a:rPr lang="en-GB" dirty="0"/>
              <a:t> as ASD. This presented Hugo with some specific obstacles in his Grade 8 Signature Work, and subsequently in his Grade 9 HPQ, not least of which is the compulsory oral component. Not only did Hugo overcome these obstacles, but he did also so spectacularly, going on to be awarded the prize for Heroic Inquiry in a Signature Work for the investigation into the sustainability of Guernsey’s Fish and Chip shops. This came as an unexpectedly pleasant surprise to Hugo's mother, who was then a Head of Special Educational Needs. Hugo went on to pleasantly surprise all of us further, with his Grade 9 HPQ investigation into which of the outer planets are worth exploring. Not only did he successfully present the results of investigation to his cohort in Grade 9, he also asked whether he might present a revised version to all of Grade 6 and 7 in a special assembly. To crown this achievement, he developed an aspect of his HPQ into an entry for a competition being run by the Royal Society of Chemistry centred on the question of whether there is life on Europa, which he won, using the proceeds to buy himself a telescope. A liberal education is a fully human education, in which the acquisition of disciplinary knowledge through the inquiry process of learning serves the purpose of students discovering </a:t>
            </a:r>
            <a:r>
              <a:rPr lang="en-GB" b="1" dirty="0"/>
              <a:t>and</a:t>
            </a:r>
            <a:r>
              <a:rPr lang="en-GB" dirty="0"/>
              <a:t> realising their full potential as being human in the world.</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26626082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DB60B1-BEF5-4848-BB02-98EBFE355C13}"/>
              </a:ext>
            </a:extLst>
          </p:cNvPr>
          <p:cNvPicPr>
            <a:picLocks noChangeAspect="1"/>
          </p:cNvPicPr>
          <p:nvPr userDrawn="1"/>
        </p:nvPicPr>
        <p:blipFill>
          <a:blip r:embed="rId2"/>
          <a:srcRect/>
          <a:stretch/>
        </p:blipFill>
        <p:spPr>
          <a:xfrm>
            <a:off x="0" y="1"/>
            <a:ext cx="12191998" cy="6857999"/>
          </a:xfrm>
          <a:prstGeom prst="rect">
            <a:avLst/>
          </a:prstGeom>
        </p:spPr>
      </p:pic>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442012" y="2766219"/>
            <a:ext cx="6220101" cy="1325563"/>
          </a:xfrm>
          <a:prstGeom prst="rect">
            <a:avLst/>
          </a:prstGeom>
        </p:spPr>
        <p:txBody>
          <a:bodyPr/>
          <a:lstStyle>
            <a:lvl1pPr>
              <a:defRPr b="1"/>
            </a:lvl1pPr>
          </a:lstStyle>
          <a:p>
            <a:r>
              <a:rPr lang="en-US" dirty="0"/>
              <a:t>Insert title here</a:t>
            </a:r>
          </a:p>
        </p:txBody>
      </p:sp>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906BF34F-6945-4E11-BAEC-F66F7254C4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Pattern Content Blu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6" descr="Red, blue grey white pattern background">
            <a:extLst>
              <a:ext uri="{FF2B5EF4-FFF2-40B4-BE49-F238E27FC236}">
                <a16:creationId xmlns:a16="http://schemas.microsoft.com/office/drawing/2014/main" id="{BC85C715-EF0D-4E33-AC89-C35DD2596E5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767943" cy="6858000"/>
          </a:xfrm>
          <a:prstGeom prst="rect">
            <a:avLst/>
          </a:prstGeom>
        </p:spPr>
      </p:pic>
    </p:spTree>
    <p:extLst>
      <p:ext uri="{BB962C8B-B14F-4D97-AF65-F5344CB8AC3E}">
        <p14:creationId xmlns:p14="http://schemas.microsoft.com/office/powerpoint/2010/main" val="840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2"/>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340929"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8FD53BA4-73D2-4CCA-8580-11F4221524F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427166" y="0"/>
            <a:ext cx="4764834" cy="6858000"/>
          </a:xfrm>
          <a:prstGeom prst="rect">
            <a:avLst/>
          </a:prstGeom>
        </p:spPr>
      </p:pic>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2"/>
        </a:solidFill>
        <a:effectLst/>
      </p:bgPr>
    </p:bg>
    <p:spTree>
      <p:nvGrpSpPr>
        <p:cNvPr id="1" name=""/>
        <p:cNvGrpSpPr/>
        <p:nvPr/>
      </p:nvGrpSpPr>
      <p:grpSpPr>
        <a:xfrm>
          <a:off x="0" y="0"/>
          <a:ext cx="0" cy="0"/>
          <a:chOff x="0" y="0"/>
          <a:chExt cx="0" cy="0"/>
        </a:xfrm>
      </p:grpSpPr>
      <p:pic>
        <p:nvPicPr>
          <p:cNvPr id="8" name="Picture Placeholder 6" descr="White Striped background">
            <a:extLst>
              <a:ext uri="{FF2B5EF4-FFF2-40B4-BE49-F238E27FC236}">
                <a16:creationId xmlns:a16="http://schemas.microsoft.com/office/drawing/2014/main" id="{3917D528-010E-4303-97BF-F7F67BC661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2"/>
                </a:solidFill>
              </a:defRPr>
            </a:lvl1pPr>
          </a:lstStyle>
          <a:p>
            <a:r>
              <a:rPr lang="en-US" dirty="0"/>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762000" y="1432562"/>
            <a:ext cx="10667999" cy="1158237"/>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757381" y="2591662"/>
            <a:ext cx="10667999" cy="2833776"/>
          </a:xfrm>
          <a:prstGeom prst="rect">
            <a:avLst/>
          </a:prstGeom>
        </p:spPr>
        <p:txBody>
          <a:bodyPr/>
          <a:lstStyle>
            <a:lvl1pPr marL="0" indent="0">
              <a:buNone/>
              <a:defRPr sz="1800" b="0"/>
            </a:lvl1pPr>
          </a:lstStyle>
          <a:p>
            <a:r>
              <a:rPr lang="en-US" dirty="0"/>
              <a:t>Insert content here</a:t>
            </a:r>
          </a:p>
        </p:txBody>
      </p:sp>
      <p:pic>
        <p:nvPicPr>
          <p:cNvPr id="7" name="Picture Placeholder 5" descr="Red, blue grey white pattern background">
            <a:extLst>
              <a:ext uri="{FF2B5EF4-FFF2-40B4-BE49-F238E27FC236}">
                <a16:creationId xmlns:a16="http://schemas.microsoft.com/office/drawing/2014/main" id="{CD2D4C14-919B-45F8-8FB9-55AAC8A8FCF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0252"/>
            <a:ext cx="12192000" cy="867748"/>
          </a:xfrm>
          <a:prstGeom prst="rect">
            <a:avLst/>
          </a:prstGeom>
        </p:spPr>
      </p:pic>
    </p:spTree>
    <p:extLst>
      <p:ext uri="{BB962C8B-B14F-4D97-AF65-F5344CB8AC3E}">
        <p14:creationId xmlns:p14="http://schemas.microsoft.com/office/powerpoint/2010/main" val="142291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6" name="Picture Placeholder 6" descr="Red, blue grey white pattern background">
            <a:extLst>
              <a:ext uri="{FF2B5EF4-FFF2-40B4-BE49-F238E27FC236}">
                <a16:creationId xmlns:a16="http://schemas.microsoft.com/office/drawing/2014/main" id="{3A82D859-AED3-485F-A04E-40320B1043A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4767943" cy="6858000"/>
          </a:xfrm>
          <a:prstGeom prst="rect">
            <a:avLst/>
          </a:prstGeom>
        </p:spPr>
      </p:pic>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3">
                    <a:lumMod val="75000"/>
                  </a:schemeClr>
                </a:solidFill>
              </a:defRPr>
            </a:lvl1pPr>
          </a:lstStyle>
          <a:p>
            <a:r>
              <a:rPr lang="en-US" dirty="0"/>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2000" y="1432562"/>
            <a:ext cx="10667999" cy="927425"/>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dirty="0"/>
              <a:t>Insert subtitle here</a:t>
            </a:r>
          </a:p>
          <a:p>
            <a:pPr lvl="1"/>
            <a:r>
              <a:rPr lang="en-US" dirty="0"/>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2369129"/>
            <a:ext cx="10667998" cy="3343657"/>
          </a:xfrm>
          <a:prstGeom prst="rect">
            <a:avLst/>
          </a:prstGeom>
        </p:spPr>
        <p:txBody>
          <a:bodyPr/>
          <a:lstStyle>
            <a:lvl1pPr marL="0" indent="0">
              <a:buNone/>
              <a:defRPr sz="1800" b="0"/>
            </a:lvl1pPr>
          </a:lstStyle>
          <a:p>
            <a:r>
              <a:rPr lang="en-US" dirty="0"/>
              <a:t>Insert Content here</a:t>
            </a:r>
          </a:p>
        </p:txBody>
      </p:sp>
      <p:pic>
        <p:nvPicPr>
          <p:cNvPr id="9" name="Picture Placeholder 8" descr="Red, blue grey white pattern background">
            <a:extLst>
              <a:ext uri="{FF2B5EF4-FFF2-40B4-BE49-F238E27FC236}">
                <a16:creationId xmlns:a16="http://schemas.microsoft.com/office/drawing/2014/main" id="{EFDBB6A3-9760-4B41-9E31-6D5DD396E16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429462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762000" y="715963"/>
            <a:ext cx="5334000" cy="1189038"/>
          </a:xfrm>
          <a:prstGeom prst="rect">
            <a:avLst/>
          </a:prstGeom>
        </p:spPr>
        <p:txBody>
          <a:bodyPr anchor="t">
            <a:normAutofit/>
          </a:bodyPr>
          <a:lstStyle>
            <a:lvl1pPr>
              <a:spcBef>
                <a:spcPts val="1000"/>
              </a:spcBef>
              <a:defRPr sz="4000" b="1">
                <a:solidFill>
                  <a:schemeClr val="accent2"/>
                </a:solidFill>
              </a:defRPr>
            </a:lvl1pPr>
          </a:lstStyle>
          <a:p>
            <a:r>
              <a:rPr lang="en-US" dirty="0"/>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762000" y="1905000"/>
            <a:ext cx="5334000" cy="3276600"/>
          </a:xfrm>
          <a:prstGeom prst="rect">
            <a:avLst/>
          </a:prstGeom>
        </p:spPr>
        <p:txBody>
          <a:bodyPr/>
          <a:lstStyle>
            <a:lvl1pPr marL="0" indent="0">
              <a:lnSpc>
                <a:spcPct val="100000"/>
              </a:lnSpc>
              <a:buNone/>
              <a:defRPr sz="1800" b="1"/>
            </a:lvl1pPr>
            <a:lvl2pPr marL="228600">
              <a:lnSpc>
                <a:spcPct val="100000"/>
              </a:lnSpc>
              <a:spcBef>
                <a:spcPts val="1000"/>
              </a:spcBef>
              <a:defRPr sz="1800"/>
            </a:lvl2pPr>
          </a:lstStyle>
          <a:p>
            <a:pPr lvl="0"/>
            <a:r>
              <a:rPr lang="en-US" dirty="0"/>
              <a:t>Insert subtitle here</a:t>
            </a:r>
          </a:p>
          <a:p>
            <a:pPr lvl="1"/>
            <a:r>
              <a:rPr lang="en-US" dirty="0"/>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305541"/>
            <a:ext cx="4572000" cy="2362200"/>
          </a:xfrm>
          <a:prstGeom prst="rect">
            <a:avLst/>
          </a:prstGeom>
          <a:solidFill>
            <a:schemeClr val="tx2"/>
          </a:solidFill>
        </p:spPr>
        <p:txBody>
          <a:bodyPr>
            <a:normAutofit/>
          </a:bodyPr>
          <a:lstStyle>
            <a:lvl1pPr algn="ctr">
              <a:buNone/>
              <a:defRPr sz="1600"/>
            </a:lvl1pPr>
          </a:lstStyle>
          <a:p>
            <a:r>
              <a:rPr lang="en-US"/>
              <a:t>Click icon to add picture</a:t>
            </a:r>
            <a:endParaRPr lang="en-US" dirty="0"/>
          </a:p>
        </p:txBody>
      </p:sp>
      <p:pic>
        <p:nvPicPr>
          <p:cNvPr id="11" name="Picture Placeholder 5" descr="Red, blue grey white pattern background">
            <a:extLst>
              <a:ext uri="{FF2B5EF4-FFF2-40B4-BE49-F238E27FC236}">
                <a16:creationId xmlns:a16="http://schemas.microsoft.com/office/drawing/2014/main" id="{1014381E-E235-4624-9267-69EEEE9826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80922"/>
            <a:ext cx="12192000" cy="877078"/>
          </a:xfrm>
          <a:prstGeom prst="rect">
            <a:avLst/>
          </a:prstGeom>
        </p:spPr>
      </p:pic>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Pattern Content Gra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3">
                    <a:lumMod val="75000"/>
                  </a:schemeClr>
                </a:solidFill>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dirty="0"/>
              <a:t>Insert subtitle here</a:t>
            </a:r>
          </a:p>
          <a:p>
            <a:pPr lvl="1"/>
            <a:r>
              <a:rPr lang="en-US" dirty="0"/>
              <a:t>Insert content here</a:t>
            </a:r>
          </a:p>
        </p:txBody>
      </p:sp>
      <p:pic>
        <p:nvPicPr>
          <p:cNvPr id="5" name="Picture Placeholder 6" descr="Red, blue grey white pattern background">
            <a:extLst>
              <a:ext uri="{FF2B5EF4-FFF2-40B4-BE49-F238E27FC236}">
                <a16:creationId xmlns:a16="http://schemas.microsoft.com/office/drawing/2014/main" id="{6696C96D-182E-490E-A117-B60FF185367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427166" y="0"/>
            <a:ext cx="4764834" cy="6858000"/>
          </a:xfrm>
          <a:prstGeom prst="rect">
            <a:avLst/>
          </a:prstGeom>
        </p:spPr>
      </p:pic>
    </p:spTree>
    <p:extLst>
      <p:ext uri="{BB962C8B-B14F-4D97-AF65-F5344CB8AC3E}">
        <p14:creationId xmlns:p14="http://schemas.microsoft.com/office/powerpoint/2010/main" val="395142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1"/>
        </a:solidFill>
        <a:effectLst/>
      </p:bgPr>
    </p:bg>
    <p:spTree>
      <p:nvGrpSpPr>
        <p:cNvPr id="1" name=""/>
        <p:cNvGrpSpPr/>
        <p:nvPr/>
      </p:nvGrpSpPr>
      <p:grpSpPr>
        <a:xfrm>
          <a:off x="0" y="0"/>
          <a:ext cx="0" cy="0"/>
          <a:chOff x="0" y="0"/>
          <a:chExt cx="0" cy="0"/>
        </a:xfrm>
      </p:grpSpPr>
      <p:pic>
        <p:nvPicPr>
          <p:cNvPr id="8" name="Picture Placeholder 6" descr="Picture placeholder ">
            <a:extLst>
              <a:ext uri="{FF2B5EF4-FFF2-40B4-BE49-F238E27FC236}">
                <a16:creationId xmlns:a16="http://schemas.microsoft.com/office/drawing/2014/main" id="{21F9B252-B7D4-4DA8-92E8-8A98BFEF41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4100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691" r:id="rId4"/>
    <p:sldLayoutId id="2147483701" r:id="rId5"/>
    <p:sldLayoutId id="2147483706" r:id="rId6"/>
    <p:sldLayoutId id="2147483702" r:id="rId7"/>
    <p:sldLayoutId id="2147483704" r:id="rId8"/>
    <p:sldLayoutId id="2147483703" r:id="rId9"/>
    <p:sldLayoutId id="2147483690" r:id="rId10"/>
    <p:sldLayoutId id="2147483708"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title"/>
          </p:nvPr>
        </p:nvSpPr>
        <p:spPr>
          <a:xfrm>
            <a:off x="5442012" y="1333501"/>
            <a:ext cx="6220101" cy="2758282"/>
          </a:xfrm>
          <a:ln>
            <a:noFill/>
          </a:ln>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altLang="en-US" sz="4800" dirty="0">
                <a:ln w="28575">
                  <a:solidFill>
                    <a:schemeClr val="bg1"/>
                  </a:solidFill>
                </a:ln>
                <a:solidFill>
                  <a:schemeClr val="accent2"/>
                </a:solidFill>
              </a:rPr>
              <a:t>Teaching Inquiry as Conversation </a:t>
            </a:r>
            <a:br>
              <a:rPr lang="en-US" altLang="en-US" sz="4800" dirty="0">
                <a:solidFill>
                  <a:schemeClr val="accent2"/>
                </a:solidFill>
              </a:rPr>
            </a:br>
            <a:br>
              <a:rPr lang="en-US" altLang="en-US" dirty="0">
                <a:solidFill>
                  <a:schemeClr val="accent2"/>
                </a:solidFill>
              </a:rPr>
            </a:br>
            <a:r>
              <a:rPr lang="en-US" altLang="en-US" sz="3600" i="1" dirty="0">
                <a:ln w="12700">
                  <a:solidFill>
                    <a:schemeClr val="bg1"/>
                  </a:solidFill>
                </a:ln>
                <a:solidFill>
                  <a:schemeClr val="accent2"/>
                </a:solidFill>
              </a:rPr>
              <a:t>Bringing Wonder to Life</a:t>
            </a:r>
            <a:endParaRPr lang="en-US" altLang="en-US" sz="3600" i="1" dirty="0">
              <a:ln w="12700">
                <a:solidFill>
                  <a:schemeClr val="bg1"/>
                </a:solidFill>
              </a:ln>
            </a:endParaRPr>
          </a:p>
        </p:txBody>
      </p:sp>
      <p:sp>
        <p:nvSpPr>
          <p:cNvPr id="2" name="TextBox 1">
            <a:extLst>
              <a:ext uri="{FF2B5EF4-FFF2-40B4-BE49-F238E27FC236}">
                <a16:creationId xmlns:a16="http://schemas.microsoft.com/office/drawing/2014/main" id="{F9C91AD3-4B2C-06FA-03E8-0B2A4229E3E3}"/>
              </a:ext>
            </a:extLst>
          </p:cNvPr>
          <p:cNvSpPr txBox="1"/>
          <p:nvPr/>
        </p:nvSpPr>
        <p:spPr>
          <a:xfrm>
            <a:off x="6700402" y="4724400"/>
            <a:ext cx="3703320" cy="1200329"/>
          </a:xfrm>
          <a:prstGeom prst="rect">
            <a:avLst/>
          </a:prstGeom>
          <a:noFill/>
        </p:spPr>
        <p:txBody>
          <a:bodyPr wrap="square" rtlCol="0">
            <a:spAutoFit/>
          </a:bodyPr>
          <a:lstStyle/>
          <a:p>
            <a:r>
              <a:rPr lang="en-US" sz="3600" dirty="0">
                <a:solidFill>
                  <a:schemeClr val="bg1"/>
                </a:solidFill>
              </a:rPr>
              <a:t>Barbara Stripling</a:t>
            </a:r>
          </a:p>
          <a:p>
            <a:r>
              <a:rPr lang="en-US" sz="3600" dirty="0">
                <a:solidFill>
                  <a:schemeClr val="bg1"/>
                </a:solidFill>
              </a:rPr>
              <a:t>Darryl Toerien</a:t>
            </a:r>
          </a:p>
        </p:txBody>
      </p:sp>
      <p:pic>
        <p:nvPicPr>
          <p:cNvPr id="5" name="Picture 4">
            <a:extLst>
              <a:ext uri="{FF2B5EF4-FFF2-40B4-BE49-F238E27FC236}">
                <a16:creationId xmlns:a16="http://schemas.microsoft.com/office/drawing/2014/main" id="{2FA636C5-A50D-9432-C1D8-8239922F2D2E}"/>
              </a:ext>
            </a:extLst>
          </p:cNvPr>
          <p:cNvPicPr>
            <a:picLocks noChangeAspect="1"/>
          </p:cNvPicPr>
          <p:nvPr/>
        </p:nvPicPr>
        <p:blipFill>
          <a:blip r:embed="rId3"/>
          <a:stretch>
            <a:fillRect/>
          </a:stretch>
        </p:blipFill>
        <p:spPr>
          <a:xfrm>
            <a:off x="0" y="0"/>
            <a:ext cx="4652211" cy="6858000"/>
          </a:xfrm>
          <a:prstGeom prst="rect">
            <a:avLst/>
          </a:prstGeom>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8A9F-CC51-4617-ADE5-36365EEA36E7}"/>
              </a:ext>
            </a:extLst>
          </p:cNvPr>
          <p:cNvSpPr>
            <a:spLocks noGrp="1"/>
          </p:cNvSpPr>
          <p:nvPr>
            <p:ph type="title"/>
          </p:nvPr>
        </p:nvSpPr>
        <p:spPr>
          <a:xfrm>
            <a:off x="762000" y="715961"/>
            <a:ext cx="6477000" cy="867910"/>
          </a:xfrm>
        </p:spPr>
        <p:txBody>
          <a:bodyPr/>
          <a:lstStyle/>
          <a:p>
            <a:r>
              <a:rPr lang="en-US" dirty="0">
                <a:ln w="28575">
                  <a:solidFill>
                    <a:schemeClr val="bg1"/>
                  </a:solidFill>
                </a:ln>
              </a:rPr>
              <a:t>Whole-School Culture</a:t>
            </a:r>
          </a:p>
        </p:txBody>
      </p:sp>
      <p:sp>
        <p:nvSpPr>
          <p:cNvPr id="3" name="Text Placeholder 2">
            <a:extLst>
              <a:ext uri="{FF2B5EF4-FFF2-40B4-BE49-F238E27FC236}">
                <a16:creationId xmlns:a16="http://schemas.microsoft.com/office/drawing/2014/main" id="{1FA0D419-5E54-BBA2-E9F1-A1E078365162}"/>
              </a:ext>
            </a:extLst>
          </p:cNvPr>
          <p:cNvSpPr>
            <a:spLocks noGrp="1"/>
          </p:cNvSpPr>
          <p:nvPr>
            <p:ph type="body" sz="quarter" idx="11"/>
          </p:nvPr>
        </p:nvSpPr>
        <p:spPr>
          <a:xfrm>
            <a:off x="762000" y="1904999"/>
            <a:ext cx="6340929" cy="4237039"/>
          </a:xfrm>
        </p:spPr>
        <p:txBody>
          <a:bodyPr/>
          <a:lstStyle/>
          <a:p>
            <a:pPr marL="285750" indent="-285750">
              <a:buFont typeface="Arial" panose="020B0604020202020204" pitchFamily="34" charset="0"/>
              <a:buChar char="•"/>
            </a:pPr>
            <a:r>
              <a:rPr lang="en-US" sz="2000" dirty="0"/>
              <a:t>Factors to be considered:</a:t>
            </a:r>
          </a:p>
          <a:p>
            <a:pPr marL="514350" lvl="1" indent="-285750"/>
            <a:r>
              <a:rPr lang="en-US" dirty="0"/>
              <a:t>School and district priorities</a:t>
            </a:r>
          </a:p>
          <a:p>
            <a:pPr marL="514350" lvl="1" indent="-285750"/>
            <a:r>
              <a:rPr lang="en-US" dirty="0"/>
              <a:t>School and district policies</a:t>
            </a:r>
          </a:p>
          <a:p>
            <a:pPr marL="514350" lvl="1" indent="-285750"/>
            <a:r>
              <a:rPr lang="en-US" dirty="0"/>
              <a:t>Trusting relationships</a:t>
            </a:r>
          </a:p>
          <a:p>
            <a:pPr marL="514350" lvl="1" indent="-285750"/>
            <a:r>
              <a:rPr lang="en-US" dirty="0"/>
              <a:t>Inclusive climate</a:t>
            </a:r>
          </a:p>
          <a:p>
            <a:pPr marL="514350" lvl="1" indent="-285750"/>
            <a:r>
              <a:rPr lang="en-US" dirty="0"/>
              <a:t>Equitable support for individual students</a:t>
            </a:r>
          </a:p>
          <a:p>
            <a:pPr marL="285750" indent="-285750">
              <a:buFont typeface="Arial" panose="020B0604020202020204" pitchFamily="34" charset="0"/>
              <a:buChar char="•"/>
            </a:pPr>
            <a:r>
              <a:rPr lang="en-US" sz="2000" dirty="0"/>
              <a:t>Extension of inquiry across the curriculum</a:t>
            </a:r>
          </a:p>
          <a:p>
            <a:pPr marL="514350" lvl="1" indent="-285750"/>
            <a:r>
              <a:rPr lang="en-US" dirty="0"/>
              <a:t>Disciplinary questioning, which is interdisciplinary in nature</a:t>
            </a:r>
          </a:p>
          <a:p>
            <a:pPr marL="514350" lvl="1" indent="-285750"/>
            <a:r>
              <a:rPr lang="en-US" dirty="0"/>
              <a:t>Backbone of signature works</a:t>
            </a:r>
          </a:p>
        </p:txBody>
      </p:sp>
    </p:spTree>
    <p:extLst>
      <p:ext uri="{BB962C8B-B14F-4D97-AF65-F5344CB8AC3E}">
        <p14:creationId xmlns:p14="http://schemas.microsoft.com/office/powerpoint/2010/main" val="15933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pine diagram with text and words&#10;&#10;AI-generated content may be incorrect.">
            <a:extLst>
              <a:ext uri="{FF2B5EF4-FFF2-40B4-BE49-F238E27FC236}">
                <a16:creationId xmlns:a16="http://schemas.microsoft.com/office/drawing/2014/main" id="{DE40037A-7AC5-106E-F610-9CE3177BFC13}"/>
              </a:ext>
            </a:extLst>
          </p:cNvPr>
          <p:cNvPicPr>
            <a:picLocks noChangeAspect="1"/>
          </p:cNvPicPr>
          <p:nvPr/>
        </p:nvPicPr>
        <p:blipFill>
          <a:blip r:embed="rId2"/>
          <a:stretch>
            <a:fillRect/>
          </a:stretch>
        </p:blipFill>
        <p:spPr>
          <a:xfrm>
            <a:off x="191387" y="428978"/>
            <a:ext cx="11938409" cy="5350813"/>
          </a:xfrm>
          <a:prstGeom prst="rect">
            <a:avLst/>
          </a:prstGeom>
        </p:spPr>
      </p:pic>
    </p:spTree>
    <p:extLst>
      <p:ext uri="{BB962C8B-B14F-4D97-AF65-F5344CB8AC3E}">
        <p14:creationId xmlns:p14="http://schemas.microsoft.com/office/powerpoint/2010/main" val="154339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E1EB-8AD3-58E5-9E4E-2A7B9DDA887A}"/>
              </a:ext>
            </a:extLst>
          </p:cNvPr>
          <p:cNvSpPr>
            <a:spLocks noGrp="1"/>
          </p:cNvSpPr>
          <p:nvPr>
            <p:ph type="title"/>
          </p:nvPr>
        </p:nvSpPr>
        <p:spPr>
          <a:xfrm>
            <a:off x="5199742" y="715962"/>
            <a:ext cx="6477000" cy="840696"/>
          </a:xfrm>
        </p:spPr>
        <p:txBody>
          <a:bodyPr/>
          <a:lstStyle/>
          <a:p>
            <a:r>
              <a:rPr lang="en-US" dirty="0">
                <a:ln w="28575">
                  <a:solidFill>
                    <a:schemeClr val="bg1"/>
                  </a:solidFill>
                </a:ln>
                <a:solidFill>
                  <a:schemeClr val="accent2"/>
                </a:solidFill>
              </a:rPr>
              <a:t>Goal of Liberal Education</a:t>
            </a:r>
          </a:p>
        </p:txBody>
      </p:sp>
      <p:sp>
        <p:nvSpPr>
          <p:cNvPr id="3" name="Text Placeholder 2">
            <a:extLst>
              <a:ext uri="{FF2B5EF4-FFF2-40B4-BE49-F238E27FC236}">
                <a16:creationId xmlns:a16="http://schemas.microsoft.com/office/drawing/2014/main" id="{F473A1BB-D5BC-1F01-885F-513E816685FC}"/>
              </a:ext>
            </a:extLst>
          </p:cNvPr>
          <p:cNvSpPr>
            <a:spLocks noGrp="1"/>
          </p:cNvSpPr>
          <p:nvPr>
            <p:ph type="body" sz="quarter" idx="11"/>
          </p:nvPr>
        </p:nvSpPr>
        <p:spPr/>
        <p:txBody>
          <a:bodyPr/>
          <a:lstStyle/>
          <a:p>
            <a:pPr algn="ctr"/>
            <a:r>
              <a:rPr lang="en-US" i="1" dirty="0"/>
              <a:t>To prepare all of our youth for full and productive participation in society by enabling them to develop fully in all areas of their lives.</a:t>
            </a:r>
          </a:p>
          <a:p>
            <a:pPr algn="ctr"/>
            <a:endParaRPr lang="en-US" i="1" dirty="0"/>
          </a:p>
          <a:p>
            <a:r>
              <a:rPr lang="en-US" dirty="0"/>
              <a:t>To enable individuals. . . </a:t>
            </a:r>
          </a:p>
          <a:p>
            <a:pPr marL="285750" indent="-285750">
              <a:buFont typeface="Wingdings" panose="05000000000000000000" pitchFamily="2" charset="2"/>
              <a:buChar char="Ø"/>
            </a:pPr>
            <a:r>
              <a:rPr lang="en-US" dirty="0"/>
              <a:t>To develop their own humanness</a:t>
            </a:r>
          </a:p>
          <a:p>
            <a:pPr marL="285750" indent="-285750">
              <a:buFont typeface="Wingdings" panose="05000000000000000000" pitchFamily="2" charset="2"/>
              <a:buChar char="Ø"/>
            </a:pPr>
            <a:r>
              <a:rPr lang="en-US" dirty="0"/>
              <a:t>To think and be free to form their own opinions</a:t>
            </a:r>
          </a:p>
          <a:p>
            <a:pPr marL="285750" indent="-285750">
              <a:buFont typeface="Wingdings" panose="05000000000000000000" pitchFamily="2" charset="2"/>
              <a:buChar char="Ø"/>
            </a:pPr>
            <a:r>
              <a:rPr lang="en-US" dirty="0"/>
              <a:t>To judge what is true based on credible evidence</a:t>
            </a:r>
          </a:p>
          <a:p>
            <a:pPr marL="285750" indent="-285750">
              <a:buFont typeface="Wingdings" panose="05000000000000000000" pitchFamily="2" charset="2"/>
              <a:buChar char="Ø"/>
            </a:pPr>
            <a:r>
              <a:rPr lang="en-US" dirty="0"/>
              <a:t>To develop their own humanity</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76984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7E42-3394-AE37-1A59-7DAC1F75699E}"/>
              </a:ext>
            </a:extLst>
          </p:cNvPr>
          <p:cNvSpPr>
            <a:spLocks noGrp="1"/>
          </p:cNvSpPr>
          <p:nvPr>
            <p:ph type="title"/>
          </p:nvPr>
        </p:nvSpPr>
        <p:spPr>
          <a:xfrm>
            <a:off x="5243285" y="416604"/>
            <a:ext cx="6477000" cy="851967"/>
          </a:xfrm>
        </p:spPr>
        <p:txBody>
          <a:bodyPr/>
          <a:lstStyle/>
          <a:p>
            <a:pPr algn="ctr"/>
            <a:r>
              <a:rPr lang="en-US" dirty="0"/>
              <a:t>Hugo (Grade 9)</a:t>
            </a:r>
          </a:p>
        </p:txBody>
      </p:sp>
      <p:pic>
        <p:nvPicPr>
          <p:cNvPr id="5" name="Picture 4" descr="A poster of a planet&#10;&#10;AI-generated content may be incorrect.">
            <a:extLst>
              <a:ext uri="{FF2B5EF4-FFF2-40B4-BE49-F238E27FC236}">
                <a16:creationId xmlns:a16="http://schemas.microsoft.com/office/drawing/2014/main" id="{36F597B9-4D5F-5C1C-B2C9-2FF884CAC032}"/>
              </a:ext>
            </a:extLst>
          </p:cNvPr>
          <p:cNvPicPr>
            <a:picLocks noChangeAspect="1"/>
          </p:cNvPicPr>
          <p:nvPr/>
        </p:nvPicPr>
        <p:blipFill>
          <a:blip r:embed="rId3"/>
          <a:stretch>
            <a:fillRect/>
          </a:stretch>
        </p:blipFill>
        <p:spPr>
          <a:xfrm>
            <a:off x="5306786" y="1186631"/>
            <a:ext cx="4223657" cy="5556704"/>
          </a:xfrm>
          <a:prstGeom prst="rect">
            <a:avLst/>
          </a:prstGeom>
        </p:spPr>
      </p:pic>
      <p:pic>
        <p:nvPicPr>
          <p:cNvPr id="9" name="Picture 8" descr="A close-up of a logo&#10;&#10;AI-generated content may be incorrect.">
            <a:extLst>
              <a:ext uri="{FF2B5EF4-FFF2-40B4-BE49-F238E27FC236}">
                <a16:creationId xmlns:a16="http://schemas.microsoft.com/office/drawing/2014/main" id="{7D20189C-282B-AA9A-03CA-7F9AB03E32C0}"/>
              </a:ext>
            </a:extLst>
          </p:cNvPr>
          <p:cNvPicPr>
            <a:picLocks noChangeAspect="1"/>
          </p:cNvPicPr>
          <p:nvPr/>
        </p:nvPicPr>
        <p:blipFill>
          <a:blip r:embed="rId4"/>
          <a:stretch>
            <a:fillRect/>
          </a:stretch>
        </p:blipFill>
        <p:spPr>
          <a:xfrm>
            <a:off x="9753920" y="3192949"/>
            <a:ext cx="1906756" cy="644444"/>
          </a:xfrm>
          <a:prstGeom prst="rect">
            <a:avLst/>
          </a:prstGeom>
        </p:spPr>
      </p:pic>
      <p:pic>
        <p:nvPicPr>
          <p:cNvPr id="11" name="Picture 10" descr="A close-up of a logo&#10;&#10;AI-generated content may be incorrect.">
            <a:extLst>
              <a:ext uri="{FF2B5EF4-FFF2-40B4-BE49-F238E27FC236}">
                <a16:creationId xmlns:a16="http://schemas.microsoft.com/office/drawing/2014/main" id="{283A0C01-2C2D-9569-C26C-84DFD17D2282}"/>
              </a:ext>
            </a:extLst>
          </p:cNvPr>
          <p:cNvPicPr>
            <a:picLocks noChangeAspect="1"/>
          </p:cNvPicPr>
          <p:nvPr/>
        </p:nvPicPr>
        <p:blipFill>
          <a:blip r:embed="rId5"/>
          <a:stretch>
            <a:fillRect/>
          </a:stretch>
        </p:blipFill>
        <p:spPr>
          <a:xfrm>
            <a:off x="9586031" y="4101036"/>
            <a:ext cx="2242534" cy="851967"/>
          </a:xfrm>
          <a:prstGeom prst="rect">
            <a:avLst/>
          </a:prstGeom>
        </p:spPr>
      </p:pic>
    </p:spTree>
    <p:extLst>
      <p:ext uri="{BB962C8B-B14F-4D97-AF65-F5344CB8AC3E}">
        <p14:creationId xmlns:p14="http://schemas.microsoft.com/office/powerpoint/2010/main" val="246516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CD0A-64E8-49B3-CA20-2D9B324A6EC3}"/>
              </a:ext>
            </a:extLst>
          </p:cNvPr>
          <p:cNvSpPr>
            <a:spLocks noGrp="1"/>
          </p:cNvSpPr>
          <p:nvPr>
            <p:ph type="title"/>
          </p:nvPr>
        </p:nvSpPr>
        <p:spPr>
          <a:xfrm>
            <a:off x="1655929" y="1661417"/>
            <a:ext cx="9141397" cy="3077766"/>
          </a:xfrm>
        </p:spPr>
        <p:txBody>
          <a:bodyPr/>
          <a:lstStyle/>
          <a:p>
            <a:r>
              <a:rPr lang="en-US" dirty="0"/>
              <a:t>How can practicing librarians be effectively enabled to teach inquiry as conversation and so prepare our students to deal successfully with reality, now </a:t>
            </a:r>
            <a:r>
              <a:rPr lang="en-US" i="1" dirty="0"/>
              <a:t>and</a:t>
            </a:r>
            <a:r>
              <a:rPr lang="en-US" dirty="0"/>
              <a:t> in their future lives</a:t>
            </a:r>
            <a:r>
              <a:rPr lang="en-US" b="0" dirty="0"/>
              <a:t>?</a:t>
            </a:r>
            <a:endParaRPr lang="en-US" dirty="0"/>
          </a:p>
        </p:txBody>
      </p:sp>
    </p:spTree>
    <p:extLst>
      <p:ext uri="{BB962C8B-B14F-4D97-AF65-F5344CB8AC3E}">
        <p14:creationId xmlns:p14="http://schemas.microsoft.com/office/powerpoint/2010/main" val="26864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4266-8E67-9181-2192-3C3E81210115}"/>
              </a:ext>
            </a:extLst>
          </p:cNvPr>
          <p:cNvSpPr>
            <a:spLocks noGrp="1"/>
          </p:cNvSpPr>
          <p:nvPr>
            <p:ph type="title"/>
          </p:nvPr>
        </p:nvSpPr>
        <p:spPr>
          <a:xfrm>
            <a:off x="364672" y="456882"/>
            <a:ext cx="6697980" cy="701359"/>
          </a:xfrm>
        </p:spPr>
        <p:txBody>
          <a:bodyPr/>
          <a:lstStyle/>
          <a:p>
            <a:r>
              <a:rPr lang="en-US" sz="3600" dirty="0">
                <a:ln w="28575">
                  <a:solidFill>
                    <a:schemeClr val="bg1"/>
                  </a:solidFill>
                </a:ln>
              </a:rPr>
              <a:t>Why Inquiry as Conversation?</a:t>
            </a:r>
          </a:p>
        </p:txBody>
      </p:sp>
      <p:sp>
        <p:nvSpPr>
          <p:cNvPr id="3" name="Text Placeholder 2">
            <a:extLst>
              <a:ext uri="{FF2B5EF4-FFF2-40B4-BE49-F238E27FC236}">
                <a16:creationId xmlns:a16="http://schemas.microsoft.com/office/drawing/2014/main" id="{1D92E077-8364-40DF-4489-C8D1AC43F4DA}"/>
              </a:ext>
            </a:extLst>
          </p:cNvPr>
          <p:cNvSpPr>
            <a:spLocks noGrp="1"/>
          </p:cNvSpPr>
          <p:nvPr>
            <p:ph type="body" sz="quarter" idx="11"/>
          </p:nvPr>
        </p:nvSpPr>
        <p:spPr>
          <a:xfrm>
            <a:off x="533400" y="1325879"/>
            <a:ext cx="6569529" cy="5075239"/>
          </a:xfrm>
        </p:spPr>
        <p:txBody>
          <a:bodyPr/>
          <a:lstStyle/>
          <a:p>
            <a:pPr marL="342900" indent="-342900">
              <a:buFont typeface="Arial" panose="020B0604020202020204" pitchFamily="34" charset="0"/>
              <a:buChar char="•"/>
            </a:pPr>
            <a:r>
              <a:rPr lang="en-US" sz="2800" dirty="0"/>
              <a:t>Personalized</a:t>
            </a:r>
          </a:p>
          <a:p>
            <a:pPr marL="342900" indent="-342900">
              <a:buFont typeface="Arial" panose="020B0604020202020204" pitchFamily="34" charset="0"/>
              <a:buChar char="•"/>
            </a:pPr>
            <a:r>
              <a:rPr lang="en-US" sz="2800" dirty="0"/>
              <a:t>Driven by Questioning</a:t>
            </a:r>
          </a:p>
          <a:p>
            <a:pPr marL="342900" indent="-342900">
              <a:buFont typeface="Arial" panose="020B0604020202020204" pitchFamily="34" charset="0"/>
              <a:buChar char="•"/>
            </a:pPr>
            <a:r>
              <a:rPr lang="en-US" sz="2800" dirty="0"/>
              <a:t>Leads to Interaction</a:t>
            </a:r>
          </a:p>
          <a:p>
            <a:pPr marL="342900" indent="-342900">
              <a:buFont typeface="Arial" panose="020B0604020202020204" pitchFamily="34" charset="0"/>
              <a:buChar char="•"/>
            </a:pPr>
            <a:r>
              <a:rPr lang="en-US" sz="2800" dirty="0"/>
              <a:t>Leads to Independent, Critical Thinking</a:t>
            </a:r>
          </a:p>
          <a:p>
            <a:pPr marL="342900" indent="-342900">
              <a:buFont typeface="Arial" panose="020B0604020202020204" pitchFamily="34" charset="0"/>
              <a:buChar char="•"/>
            </a:pPr>
            <a:r>
              <a:rPr lang="en-US" sz="2800" dirty="0"/>
              <a:t>Engenders Agency and Voice</a:t>
            </a:r>
          </a:p>
          <a:p>
            <a:pPr marL="342900" indent="-342900">
              <a:buFont typeface="Arial" panose="020B0604020202020204" pitchFamily="34" charset="0"/>
              <a:buChar char="•"/>
            </a:pPr>
            <a:r>
              <a:rPr lang="en-US" sz="2800" dirty="0"/>
              <a:t>Demands Continual Reflective Thinking</a:t>
            </a:r>
          </a:p>
          <a:p>
            <a:pPr marL="342900" indent="-342900">
              <a:buFont typeface="Arial" panose="020B0604020202020204" pitchFamily="34" charset="0"/>
              <a:buChar char="•"/>
            </a:pPr>
            <a:r>
              <a:rPr lang="en-US" sz="2800" dirty="0"/>
              <a:t>Leads to an Inquiry Stance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21861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2CBE-CE41-ACFC-311C-507E6104EDF3}"/>
              </a:ext>
            </a:extLst>
          </p:cNvPr>
          <p:cNvSpPr>
            <a:spLocks noGrp="1"/>
          </p:cNvSpPr>
          <p:nvPr>
            <p:ph type="title"/>
          </p:nvPr>
        </p:nvSpPr>
        <p:spPr>
          <a:xfrm>
            <a:off x="800100" y="494984"/>
            <a:ext cx="10591800" cy="646332"/>
          </a:xfrm>
        </p:spPr>
        <p:txBody>
          <a:bodyPr/>
          <a:lstStyle/>
          <a:p>
            <a:r>
              <a:rPr lang="en-US" dirty="0">
                <a:ln w="28575">
                  <a:solidFill>
                    <a:schemeClr val="bg1"/>
                  </a:solidFill>
                </a:ln>
                <a:solidFill>
                  <a:schemeClr val="accent2"/>
                </a:solidFill>
              </a:rPr>
              <a:t>Four Factors of Inquiry to Consider</a:t>
            </a:r>
          </a:p>
        </p:txBody>
      </p:sp>
      <p:pic>
        <p:nvPicPr>
          <p:cNvPr id="6" name="Picture 5" descr="A diagram of different types of education&#10;&#10;AI-generated content may be incorrect.">
            <a:extLst>
              <a:ext uri="{FF2B5EF4-FFF2-40B4-BE49-F238E27FC236}">
                <a16:creationId xmlns:a16="http://schemas.microsoft.com/office/drawing/2014/main" id="{9C50D6F3-D3EF-2D49-AE55-9DDF1376E7C8}"/>
              </a:ext>
            </a:extLst>
          </p:cNvPr>
          <p:cNvPicPr>
            <a:picLocks noChangeAspect="1"/>
          </p:cNvPicPr>
          <p:nvPr/>
        </p:nvPicPr>
        <p:blipFill>
          <a:blip r:embed="rId2"/>
          <a:stretch>
            <a:fillRect/>
          </a:stretch>
        </p:blipFill>
        <p:spPr>
          <a:xfrm>
            <a:off x="2142315" y="1211580"/>
            <a:ext cx="7935360" cy="4681060"/>
          </a:xfrm>
          <a:prstGeom prst="rect">
            <a:avLst/>
          </a:prstGeom>
        </p:spPr>
      </p:pic>
    </p:spTree>
    <p:extLst>
      <p:ext uri="{BB962C8B-B14F-4D97-AF65-F5344CB8AC3E}">
        <p14:creationId xmlns:p14="http://schemas.microsoft.com/office/powerpoint/2010/main" val="156596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52EE5-315B-28EA-B5A3-135003E2921F}"/>
              </a:ext>
            </a:extLst>
          </p:cNvPr>
          <p:cNvSpPr>
            <a:spLocks noGrp="1"/>
          </p:cNvSpPr>
          <p:nvPr>
            <p:ph type="title"/>
          </p:nvPr>
        </p:nvSpPr>
        <p:spPr>
          <a:xfrm>
            <a:off x="5254171" y="579890"/>
            <a:ext cx="6477000" cy="1189037"/>
          </a:xfrm>
        </p:spPr>
        <p:txBody>
          <a:bodyPr/>
          <a:lstStyle/>
          <a:p>
            <a:r>
              <a:rPr lang="en-US" dirty="0">
                <a:ln w="28575">
                  <a:solidFill>
                    <a:schemeClr val="bg1"/>
                  </a:solidFill>
                </a:ln>
              </a:rPr>
              <a:t>Empowerment of Individual Students</a:t>
            </a:r>
          </a:p>
        </p:txBody>
      </p:sp>
      <p:sp>
        <p:nvSpPr>
          <p:cNvPr id="3" name="Text Placeholder 2">
            <a:extLst>
              <a:ext uri="{FF2B5EF4-FFF2-40B4-BE49-F238E27FC236}">
                <a16:creationId xmlns:a16="http://schemas.microsoft.com/office/drawing/2014/main" id="{32AAD22B-9C46-C65D-2D88-47C827B1CEF1}"/>
              </a:ext>
            </a:extLst>
          </p:cNvPr>
          <p:cNvSpPr>
            <a:spLocks noGrp="1"/>
          </p:cNvSpPr>
          <p:nvPr>
            <p:ph type="body" sz="quarter" idx="11"/>
          </p:nvPr>
        </p:nvSpPr>
        <p:spPr>
          <a:xfrm>
            <a:off x="5199743" y="1905000"/>
            <a:ext cx="6477000" cy="4538330"/>
          </a:xfrm>
        </p:spPr>
        <p:txBody>
          <a:bodyPr/>
          <a:lstStyle/>
          <a:p>
            <a:pPr marL="285750" indent="-285750">
              <a:buFont typeface="Arial" panose="020B0604020202020204" pitchFamily="34" charset="0"/>
              <a:buChar char="•"/>
            </a:pPr>
            <a:r>
              <a:rPr lang="en-US" sz="2000" dirty="0"/>
              <a:t>Teaching the skills and attitudes of the process of learning</a:t>
            </a:r>
          </a:p>
          <a:p>
            <a:pPr marL="285750" indent="-285750">
              <a:buFont typeface="Arial" panose="020B0604020202020204" pitchFamily="34" charset="0"/>
              <a:buChar char="•"/>
            </a:pPr>
            <a:r>
              <a:rPr lang="en-US" sz="2000" dirty="0"/>
              <a:t>Collaborative planning and teaching with classroom teachers to enable students to learn academic content</a:t>
            </a:r>
          </a:p>
          <a:p>
            <a:pPr marL="285750" indent="-285750">
              <a:buFont typeface="Arial" panose="020B0604020202020204" pitchFamily="34" charset="0"/>
              <a:buChar char="•"/>
            </a:pPr>
            <a:r>
              <a:rPr lang="en-US" sz="2000" dirty="0"/>
              <a:t>K-12 continuum that builds in complexity</a:t>
            </a:r>
          </a:p>
          <a:p>
            <a:pPr marL="285750" indent="-285750">
              <a:buFont typeface="Arial" panose="020B0604020202020204" pitchFamily="34" charset="0"/>
              <a:buChar char="•"/>
            </a:pPr>
            <a:r>
              <a:rPr lang="en-US" sz="2000" dirty="0"/>
              <a:t>Direct instruction, guided practice, independent learning</a:t>
            </a:r>
          </a:p>
          <a:p>
            <a:pPr marL="285750" indent="-285750">
              <a:buFont typeface="Arial" panose="020B0604020202020204" pitchFamily="34" charset="0"/>
              <a:buChar char="•"/>
            </a:pPr>
            <a:r>
              <a:rPr lang="en-US" sz="2000" dirty="0"/>
              <a:t>Learning from written record and interactive experiences</a:t>
            </a:r>
          </a:p>
          <a:p>
            <a:pPr marL="285750" indent="-285750">
              <a:buFont typeface="Arial" panose="020B0604020202020204" pitchFamily="34" charset="0"/>
              <a:buChar char="•"/>
            </a:pPr>
            <a:r>
              <a:rPr lang="en-US" sz="2000" dirty="0"/>
              <a:t>Formative feedback through graphic organizers and other strategies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3348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ED444-274F-75C0-A9E7-38FF393F28BB}"/>
              </a:ext>
            </a:extLst>
          </p:cNvPr>
          <p:cNvPicPr>
            <a:picLocks noChangeAspect="1"/>
          </p:cNvPicPr>
          <p:nvPr/>
        </p:nvPicPr>
        <p:blipFill>
          <a:blip r:embed="rId2"/>
          <a:stretch>
            <a:fillRect/>
          </a:stretch>
        </p:blipFill>
        <p:spPr>
          <a:xfrm>
            <a:off x="1379220" y="135475"/>
            <a:ext cx="4588005" cy="6587049"/>
          </a:xfrm>
          <a:prstGeom prst="rect">
            <a:avLst/>
          </a:prstGeom>
        </p:spPr>
      </p:pic>
    </p:spTree>
    <p:extLst>
      <p:ext uri="{BB962C8B-B14F-4D97-AF65-F5344CB8AC3E}">
        <p14:creationId xmlns:p14="http://schemas.microsoft.com/office/powerpoint/2010/main" val="12429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6A987-A12B-C73B-150C-DEA09B438D49}"/>
              </a:ext>
            </a:extLst>
          </p:cNvPr>
          <p:cNvPicPr>
            <a:picLocks noChangeAspect="1"/>
          </p:cNvPicPr>
          <p:nvPr/>
        </p:nvPicPr>
        <p:blipFill>
          <a:blip r:embed="rId3"/>
          <a:stretch>
            <a:fillRect/>
          </a:stretch>
        </p:blipFill>
        <p:spPr>
          <a:xfrm>
            <a:off x="2125980" y="202736"/>
            <a:ext cx="8199120" cy="5791406"/>
          </a:xfrm>
          <a:prstGeom prst="rect">
            <a:avLst/>
          </a:prstGeom>
        </p:spPr>
      </p:pic>
    </p:spTree>
    <p:extLst>
      <p:ext uri="{BB962C8B-B14F-4D97-AF65-F5344CB8AC3E}">
        <p14:creationId xmlns:p14="http://schemas.microsoft.com/office/powerpoint/2010/main" val="461669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CF63-BC88-06C6-7D83-8B4C1C5CB938}"/>
              </a:ext>
            </a:extLst>
          </p:cNvPr>
          <p:cNvSpPr>
            <a:spLocks noGrp="1"/>
          </p:cNvSpPr>
          <p:nvPr>
            <p:ph type="title"/>
          </p:nvPr>
        </p:nvSpPr>
        <p:spPr>
          <a:xfrm>
            <a:off x="762000" y="715961"/>
            <a:ext cx="6477000" cy="878796"/>
          </a:xfrm>
        </p:spPr>
        <p:txBody>
          <a:bodyPr/>
          <a:lstStyle/>
          <a:p>
            <a:r>
              <a:rPr lang="en-US" dirty="0">
                <a:ln w="28575">
                  <a:solidFill>
                    <a:schemeClr val="bg1"/>
                  </a:solidFill>
                </a:ln>
              </a:rPr>
              <a:t>Whole-Child Inquiry</a:t>
            </a:r>
          </a:p>
        </p:txBody>
      </p:sp>
      <p:sp>
        <p:nvSpPr>
          <p:cNvPr id="3" name="Text Placeholder 2">
            <a:extLst>
              <a:ext uri="{FF2B5EF4-FFF2-40B4-BE49-F238E27FC236}">
                <a16:creationId xmlns:a16="http://schemas.microsoft.com/office/drawing/2014/main" id="{A3B55FA7-8894-033E-7756-D7AFAC03131F}"/>
              </a:ext>
            </a:extLst>
          </p:cNvPr>
          <p:cNvSpPr>
            <a:spLocks noGrp="1"/>
          </p:cNvSpPr>
          <p:nvPr>
            <p:ph type="body" sz="quarter" idx="11"/>
          </p:nvPr>
        </p:nvSpPr>
        <p:spPr>
          <a:xfrm>
            <a:off x="762000" y="1904999"/>
            <a:ext cx="6340929" cy="4027967"/>
          </a:xfrm>
        </p:spPr>
        <p:txBody>
          <a:bodyPr/>
          <a:lstStyle/>
          <a:p>
            <a:pPr marL="285750" indent="-285750">
              <a:buFont typeface="Arial" panose="020B0604020202020204" pitchFamily="34" charset="0"/>
              <a:buChar char="•"/>
            </a:pPr>
            <a:r>
              <a:rPr lang="en-US" sz="2000" dirty="0"/>
              <a:t>Personal, social, cultural competencies in addition to academic skills</a:t>
            </a:r>
          </a:p>
          <a:p>
            <a:pPr marL="285750" indent="-285750">
              <a:buFont typeface="Arial" panose="020B0604020202020204" pitchFamily="34" charset="0"/>
              <a:buChar char="•"/>
            </a:pPr>
            <a:r>
              <a:rPr lang="en-US" sz="2000" dirty="0"/>
              <a:t>Important, real-life skills:</a:t>
            </a:r>
          </a:p>
          <a:p>
            <a:pPr marL="514350" lvl="1" indent="-285750"/>
            <a:r>
              <a:rPr lang="en-US" dirty="0"/>
              <a:t>Ability to learn on own</a:t>
            </a:r>
          </a:p>
          <a:p>
            <a:pPr marL="514350" lvl="1" indent="-285750"/>
            <a:r>
              <a:rPr lang="en-US" dirty="0"/>
              <a:t>Understanding of own identity and strengths</a:t>
            </a:r>
          </a:p>
          <a:p>
            <a:pPr marL="514350" lvl="1" indent="-285750"/>
            <a:r>
              <a:rPr lang="en-US" dirty="0"/>
              <a:t>Ability to control own emotions and relate well to others</a:t>
            </a:r>
          </a:p>
          <a:p>
            <a:pPr marL="514350" lvl="1" indent="-285750"/>
            <a:r>
              <a:rPr lang="en-US" dirty="0"/>
              <a:t>Empathy and respect for cultural differences</a:t>
            </a:r>
          </a:p>
          <a:p>
            <a:pPr marL="514350" lvl="1" indent="-285750"/>
            <a:r>
              <a:rPr lang="en-US" dirty="0"/>
              <a:t>Self-confidence and agency to express own ideas</a:t>
            </a:r>
          </a:p>
          <a:p>
            <a:pPr marL="514350" lvl="1" indent="-285750"/>
            <a:r>
              <a:rPr lang="en-US" dirty="0"/>
              <a:t>Motivation to continue learning beyond school</a:t>
            </a:r>
          </a:p>
        </p:txBody>
      </p:sp>
    </p:spTree>
    <p:extLst>
      <p:ext uri="{BB962C8B-B14F-4D97-AF65-F5344CB8AC3E}">
        <p14:creationId xmlns:p14="http://schemas.microsoft.com/office/powerpoint/2010/main" val="8025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DF1606-27D2-70B2-5A56-8CC368A147A0}"/>
              </a:ext>
            </a:extLst>
          </p:cNvPr>
          <p:cNvPicPr>
            <a:picLocks noChangeAspect="1"/>
          </p:cNvPicPr>
          <p:nvPr/>
        </p:nvPicPr>
        <p:blipFill>
          <a:blip r:embed="rId2"/>
          <a:stretch>
            <a:fillRect/>
          </a:stretch>
        </p:blipFill>
        <p:spPr>
          <a:xfrm>
            <a:off x="879784" y="274320"/>
            <a:ext cx="10432431" cy="5710025"/>
          </a:xfrm>
          <a:prstGeom prst="rect">
            <a:avLst/>
          </a:prstGeom>
        </p:spPr>
      </p:pic>
    </p:spTree>
    <p:extLst>
      <p:ext uri="{BB962C8B-B14F-4D97-AF65-F5344CB8AC3E}">
        <p14:creationId xmlns:p14="http://schemas.microsoft.com/office/powerpoint/2010/main" val="32238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09B32C-0546-9FD7-DA00-A7068FBCDA12}"/>
              </a:ext>
            </a:extLst>
          </p:cNvPr>
          <p:cNvPicPr>
            <a:picLocks noChangeAspect="1"/>
          </p:cNvPicPr>
          <p:nvPr/>
        </p:nvPicPr>
        <p:blipFill>
          <a:blip r:embed="rId2"/>
          <a:stretch>
            <a:fillRect/>
          </a:stretch>
        </p:blipFill>
        <p:spPr>
          <a:xfrm>
            <a:off x="899160" y="220980"/>
            <a:ext cx="10610948" cy="5813748"/>
          </a:xfrm>
          <a:prstGeom prst="rect">
            <a:avLst/>
          </a:prstGeom>
        </p:spPr>
      </p:pic>
    </p:spTree>
    <p:extLst>
      <p:ext uri="{BB962C8B-B14F-4D97-AF65-F5344CB8AC3E}">
        <p14:creationId xmlns:p14="http://schemas.microsoft.com/office/powerpoint/2010/main" val="2063264656"/>
      </p:ext>
    </p:extLst>
  </p:cSld>
  <p:clrMapOvr>
    <a:masterClrMapping/>
  </p:clrMapOvr>
</p:sld>
</file>

<file path=ppt/theme/theme1.xml><?xml version="1.0" encoding="utf-8"?>
<a:theme xmlns:a="http://schemas.openxmlformats.org/drawingml/2006/main" name="Office Theme">
  <a:themeElements>
    <a:clrScheme name="Custom 117">
      <a:dk1>
        <a:sysClr val="windowText" lastClr="000000"/>
      </a:dk1>
      <a:lt1>
        <a:sysClr val="window" lastClr="FFFFFF"/>
      </a:lt1>
      <a:dk2>
        <a:srgbClr val="44546A"/>
      </a:dk2>
      <a:lt2>
        <a:srgbClr val="E7E6E6"/>
      </a:lt2>
      <a:accent1>
        <a:srgbClr val="E23042"/>
      </a:accent1>
      <a:accent2>
        <a:srgbClr val="3578AF"/>
      </a:accent2>
      <a:accent3>
        <a:srgbClr val="C4C4C4"/>
      </a:accent3>
      <a:accent4>
        <a:srgbClr val="A80B22"/>
      </a:accent4>
      <a:accent5>
        <a:srgbClr val="E2E2E2"/>
      </a:accent5>
      <a:accent6>
        <a:srgbClr val="2A6187"/>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wish American Heritage Month_Win32_JC_SL_v3" id="{5A91364D-DD38-4994-BB9C-41D074FD197A}" vid="{8577DF34-D72C-48EB-902A-0A54C766E05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15C1F8C-D27A-4CE7-9DF4-4AFDB2880FA9}">
  <ds:schemaRefs>
    <ds:schemaRef ds:uri="http://schemas.microsoft.com/sharepoint/v3/contenttype/forms"/>
  </ds:schemaRefs>
</ds:datastoreItem>
</file>

<file path=customXml/itemProps2.xml><?xml version="1.0" encoding="utf-8"?>
<ds:datastoreItem xmlns:ds="http://schemas.openxmlformats.org/officeDocument/2006/customXml" ds:itemID="{D4EE2DFF-920A-42C9-AEE0-3A0BF6AF4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283A3-AA81-4663-8764-64F64C723FD1}">
  <ds:schemaRefs>
    <ds:schemaRef ds:uri="230e9df3-be65-4c73-a93b-d1236ebd677e"/>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http://purl.org/dc/elements/1.1/"/>
    <ds:schemaRef ds:uri="71af3243-3dd4-4a8d-8c0d-dd76da1f02a5"/>
    <ds:schemaRef ds:uri="http://schemas.microsoft.com/office/2006/documentManagement/types"/>
    <ds:schemaRef ds:uri="16c05727-aa75-4e4a-9b5f-8a80a1165891"/>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4278a402-1a9e-4eb9-8414-ffb55a5fcf1e}" enabled="0" method="" siteId="{4278a402-1a9e-4eb9-8414-ffb55a5fcf1e}" removed="1"/>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Jewish American Heritage Month presentation</Template>
  <TotalTime>989</TotalTime>
  <Words>707</Words>
  <Application>Microsoft Macintosh PowerPoint</Application>
  <PresentationFormat>Widescreen</PresentationFormat>
  <Paragraphs>59</Paragraphs>
  <Slides>14</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Wingdings</vt:lpstr>
      <vt:lpstr>Office Theme</vt:lpstr>
      <vt:lpstr>Teaching Inquiry as Conversation   Bringing Wonder to Life</vt:lpstr>
      <vt:lpstr>Why Inquiry as Conversation?</vt:lpstr>
      <vt:lpstr>Four Factors of Inquiry to Consider</vt:lpstr>
      <vt:lpstr>Empowerment of Individual Students</vt:lpstr>
      <vt:lpstr>PowerPoint Presentation</vt:lpstr>
      <vt:lpstr>PowerPoint Presentation</vt:lpstr>
      <vt:lpstr>Whole-Child Inquiry</vt:lpstr>
      <vt:lpstr>PowerPoint Presentation</vt:lpstr>
      <vt:lpstr>PowerPoint Presentation</vt:lpstr>
      <vt:lpstr>Whole-School Culture</vt:lpstr>
      <vt:lpstr>PowerPoint Presentation</vt:lpstr>
      <vt:lpstr>Goal of Liberal Education</vt:lpstr>
      <vt:lpstr>Hugo (Grade 9)</vt:lpstr>
      <vt:lpstr>How can practicing librarians be effectively enabled to teach inquiry as conversation and so prepare our students to deal successfully with reality, now and in their future lives?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Barbara Kay Stripling</dc:creator>
  <cp:keywords/>
  <dc:description/>
  <cp:lastModifiedBy>Darryl Toerien</cp:lastModifiedBy>
  <cp:revision>6</cp:revision>
  <cp:lastPrinted>2025-10-01T00:55:32Z</cp:lastPrinted>
  <dcterms:created xsi:type="dcterms:W3CDTF">2025-09-26T01:54:00Z</dcterms:created>
  <dcterms:modified xsi:type="dcterms:W3CDTF">2025-10-27T14:19:34Z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