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7" r:id="rId2"/>
    <p:sldId id="271" r:id="rId3"/>
    <p:sldId id="273" r:id="rId4"/>
    <p:sldId id="256" r:id="rId5"/>
    <p:sldId id="276" r:id="rId6"/>
    <p:sldId id="272" r:id="rId7"/>
    <p:sldId id="257" r:id="rId8"/>
    <p:sldId id="258" r:id="rId9"/>
    <p:sldId id="269" r:id="rId10"/>
    <p:sldId id="263" r:id="rId11"/>
    <p:sldId id="261" r:id="rId12"/>
    <p:sldId id="270" r:id="rId13"/>
    <p:sldId id="262" r:id="rId14"/>
    <p:sldId id="267" r:id="rId15"/>
    <p:sldId id="278"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5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166" autoAdjust="0"/>
    <p:restoredTop sz="87631" autoAdjust="0"/>
  </p:normalViewPr>
  <p:slideViewPr>
    <p:cSldViewPr snapToGrid="0">
      <p:cViewPr varScale="1">
        <p:scale>
          <a:sx n="194" d="100"/>
          <a:sy n="194" d="100"/>
        </p:scale>
        <p:origin x="22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svg"/></Relationships>
</file>

<file path=ppt/diagrams/_rels/drawing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046C67F6-4847-4EE9-918A-BF2994DE269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2809A5A-49BA-4E90-9A29-7FB8297AF39A}">
      <dgm:prSet/>
      <dgm:spPr/>
      <dgm:t>
        <a:bodyPr/>
        <a:lstStyle/>
        <a:p>
          <a:r>
            <a:rPr lang="en-US" dirty="0"/>
            <a:t>Go beyond acquiring academic knowledge. . . </a:t>
          </a:r>
        </a:p>
      </dgm:t>
    </dgm:pt>
    <dgm:pt modelId="{AE80744D-7F73-4233-BCCD-C449C3482442}" type="parTrans" cxnId="{0FE4C2BD-BECD-4E36-95D0-976ED3C6F4CE}">
      <dgm:prSet/>
      <dgm:spPr/>
      <dgm:t>
        <a:bodyPr/>
        <a:lstStyle/>
        <a:p>
          <a:endParaRPr lang="en-US"/>
        </a:p>
      </dgm:t>
    </dgm:pt>
    <dgm:pt modelId="{0A0CB802-1298-44C3-BC4D-9086AEB1DD29}" type="sibTrans" cxnId="{0FE4C2BD-BECD-4E36-95D0-976ED3C6F4CE}">
      <dgm:prSet/>
      <dgm:spPr/>
      <dgm:t>
        <a:bodyPr/>
        <a:lstStyle/>
        <a:p>
          <a:endParaRPr lang="en-US"/>
        </a:p>
      </dgm:t>
    </dgm:pt>
    <dgm:pt modelId="{5E4D9373-C0E8-480A-8D9D-A0AF49AE82FA}">
      <dgm:prSet/>
      <dgm:spPr>
        <a:ln>
          <a:noFill/>
        </a:ln>
      </dgm:spPr>
      <dgm:t>
        <a:bodyPr/>
        <a:lstStyle/>
        <a:p>
          <a:r>
            <a:rPr lang="en-US" dirty="0"/>
            <a:t>Discover </a:t>
          </a:r>
          <a:r>
            <a:rPr lang="en-US" b="1" i="1" cap="none" spc="0" dirty="0">
              <a:ln w="22225">
                <a:solidFill>
                  <a:schemeClr val="accent2"/>
                </a:solidFill>
                <a:prstDash val="solid"/>
              </a:ln>
              <a:solidFill>
                <a:schemeClr val="accent2">
                  <a:lumMod val="40000"/>
                  <a:lumOff val="60000"/>
                </a:schemeClr>
              </a:solidFill>
              <a:effectLst/>
            </a:rPr>
            <a:t>who they are as humans</a:t>
          </a:r>
          <a:r>
            <a:rPr lang="en-US" dirty="0"/>
            <a:t> and </a:t>
          </a:r>
          <a:r>
            <a:rPr lang="en-US" b="1" i="1" cap="none" spc="0" dirty="0">
              <a:ln w="22225">
                <a:solidFill>
                  <a:schemeClr val="accent2"/>
                </a:solidFill>
                <a:prstDash val="solid"/>
              </a:ln>
              <a:solidFill>
                <a:schemeClr val="accent2">
                  <a:lumMod val="40000"/>
                  <a:lumOff val="60000"/>
                </a:schemeClr>
              </a:solidFill>
              <a:effectLst/>
            </a:rPr>
            <a:t>how they relate </a:t>
          </a:r>
          <a:r>
            <a:rPr lang="en-US" dirty="0"/>
            <a:t>to others and the world outside of school</a:t>
          </a:r>
        </a:p>
      </dgm:t>
    </dgm:pt>
    <dgm:pt modelId="{B975E907-6AF2-4EB5-905B-849A25187E2C}" type="parTrans" cxnId="{47898F51-9ADA-4250-8908-85977005B540}">
      <dgm:prSet/>
      <dgm:spPr/>
      <dgm:t>
        <a:bodyPr/>
        <a:lstStyle/>
        <a:p>
          <a:endParaRPr lang="en-US"/>
        </a:p>
      </dgm:t>
    </dgm:pt>
    <dgm:pt modelId="{6EBC6A91-997F-4ECB-9F52-DC9942E21F10}" type="sibTrans" cxnId="{47898F51-9ADA-4250-8908-85977005B540}">
      <dgm:prSet/>
      <dgm:spPr/>
      <dgm:t>
        <a:bodyPr/>
        <a:lstStyle/>
        <a:p>
          <a:endParaRPr lang="en-US"/>
        </a:p>
      </dgm:t>
    </dgm:pt>
    <dgm:pt modelId="{61D7CBE1-C515-46A6-83CD-CB70BD6C24E8}" type="pres">
      <dgm:prSet presAssocID="{046C67F6-4847-4EE9-918A-BF2994DE269C}" presName="root" presStyleCnt="0">
        <dgm:presLayoutVars>
          <dgm:dir/>
          <dgm:resizeHandles val="exact"/>
        </dgm:presLayoutVars>
      </dgm:prSet>
      <dgm:spPr/>
    </dgm:pt>
    <dgm:pt modelId="{69D92116-1C2D-430C-9055-6415938A1180}" type="pres">
      <dgm:prSet presAssocID="{52809A5A-49BA-4E90-9A29-7FB8297AF39A}" presName="compNode" presStyleCnt="0"/>
      <dgm:spPr/>
    </dgm:pt>
    <dgm:pt modelId="{11AE62B8-A72B-4075-892B-87711F256E24}" type="pres">
      <dgm:prSet presAssocID="{52809A5A-49BA-4E90-9A29-7FB8297AF39A}" presName="bgRect" presStyleLbl="bgShp" presStyleIdx="0" presStyleCnt="2"/>
      <dgm:spPr>
        <a:solidFill>
          <a:schemeClr val="tx2">
            <a:lumMod val="50000"/>
            <a:lumOff val="50000"/>
          </a:schemeClr>
        </a:solidFill>
      </dgm:spPr>
    </dgm:pt>
    <dgm:pt modelId="{C31A95B3-A60B-4E68-B22E-12BA2B6CDE9E}" type="pres">
      <dgm:prSet presAssocID="{52809A5A-49BA-4E90-9A29-7FB8297AF39A}"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ooks"/>
        </a:ext>
      </dgm:extLst>
    </dgm:pt>
    <dgm:pt modelId="{4A0F1970-A967-4488-BE1A-9D352D7010BF}" type="pres">
      <dgm:prSet presAssocID="{52809A5A-49BA-4E90-9A29-7FB8297AF39A}" presName="spaceRect" presStyleCnt="0"/>
      <dgm:spPr/>
    </dgm:pt>
    <dgm:pt modelId="{A3E370E9-4381-4C5D-8F88-35387C920C56}" type="pres">
      <dgm:prSet presAssocID="{52809A5A-49BA-4E90-9A29-7FB8297AF39A}" presName="parTx" presStyleLbl="revTx" presStyleIdx="0" presStyleCnt="2">
        <dgm:presLayoutVars>
          <dgm:chMax val="0"/>
          <dgm:chPref val="0"/>
        </dgm:presLayoutVars>
      </dgm:prSet>
      <dgm:spPr/>
    </dgm:pt>
    <dgm:pt modelId="{BE5F3892-6E47-43E4-B005-4F84138D047C}" type="pres">
      <dgm:prSet presAssocID="{0A0CB802-1298-44C3-BC4D-9086AEB1DD29}" presName="sibTrans" presStyleCnt="0"/>
      <dgm:spPr/>
    </dgm:pt>
    <dgm:pt modelId="{7622DAE1-0C57-46C3-B91C-18C2EC8DF71E}" type="pres">
      <dgm:prSet presAssocID="{5E4D9373-C0E8-480A-8D9D-A0AF49AE82FA}" presName="compNode" presStyleCnt="0"/>
      <dgm:spPr/>
    </dgm:pt>
    <dgm:pt modelId="{61E3C2C4-D53C-4D7E-8F99-F15345F66955}" type="pres">
      <dgm:prSet presAssocID="{5E4D9373-C0E8-480A-8D9D-A0AF49AE82FA}" presName="bgRect" presStyleLbl="bgShp" presStyleIdx="1" presStyleCnt="2" custScaleY="177156"/>
      <dgm:spPr>
        <a:solidFill>
          <a:schemeClr val="tx2">
            <a:lumMod val="75000"/>
            <a:lumOff val="25000"/>
          </a:schemeClr>
        </a:solidFill>
      </dgm:spPr>
    </dgm:pt>
    <dgm:pt modelId="{9DCD99FB-833C-4B55-A87D-CE670B1CA818}" type="pres">
      <dgm:prSet presAssocID="{5E4D9373-C0E8-480A-8D9D-A0AF49AE82FA}"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11316BB6-0D7A-4C57-AE4A-51E675606410}" type="pres">
      <dgm:prSet presAssocID="{5E4D9373-C0E8-480A-8D9D-A0AF49AE82FA}" presName="spaceRect" presStyleCnt="0"/>
      <dgm:spPr/>
    </dgm:pt>
    <dgm:pt modelId="{333D5268-7F0F-4516-809A-122B9B0B78F2}" type="pres">
      <dgm:prSet presAssocID="{5E4D9373-C0E8-480A-8D9D-A0AF49AE82FA}" presName="parTx" presStyleLbl="revTx" presStyleIdx="1" presStyleCnt="2">
        <dgm:presLayoutVars>
          <dgm:chMax val="0"/>
          <dgm:chPref val="0"/>
        </dgm:presLayoutVars>
      </dgm:prSet>
      <dgm:spPr/>
    </dgm:pt>
  </dgm:ptLst>
  <dgm:cxnLst>
    <dgm:cxn modelId="{FF8D6B4C-F2DF-46CA-BA58-631023BD0282}" type="presOf" srcId="{5E4D9373-C0E8-480A-8D9D-A0AF49AE82FA}" destId="{333D5268-7F0F-4516-809A-122B9B0B78F2}" srcOrd="0" destOrd="0" presId="urn:microsoft.com/office/officeart/2018/2/layout/IconVerticalSolidList"/>
    <dgm:cxn modelId="{47898F51-9ADA-4250-8908-85977005B540}" srcId="{046C67F6-4847-4EE9-918A-BF2994DE269C}" destId="{5E4D9373-C0E8-480A-8D9D-A0AF49AE82FA}" srcOrd="1" destOrd="0" parTransId="{B975E907-6AF2-4EB5-905B-849A25187E2C}" sibTransId="{6EBC6A91-997F-4ECB-9F52-DC9942E21F10}"/>
    <dgm:cxn modelId="{C1BF5A8B-1B96-4C98-BD69-F32CE2BB82C1}" type="presOf" srcId="{52809A5A-49BA-4E90-9A29-7FB8297AF39A}" destId="{A3E370E9-4381-4C5D-8F88-35387C920C56}" srcOrd="0" destOrd="0" presId="urn:microsoft.com/office/officeart/2018/2/layout/IconVerticalSolidList"/>
    <dgm:cxn modelId="{0FE4C2BD-BECD-4E36-95D0-976ED3C6F4CE}" srcId="{046C67F6-4847-4EE9-918A-BF2994DE269C}" destId="{52809A5A-49BA-4E90-9A29-7FB8297AF39A}" srcOrd="0" destOrd="0" parTransId="{AE80744D-7F73-4233-BCCD-C449C3482442}" sibTransId="{0A0CB802-1298-44C3-BC4D-9086AEB1DD29}"/>
    <dgm:cxn modelId="{784D80F2-0141-4BF7-9FBE-60D94A29F4E1}" type="presOf" srcId="{046C67F6-4847-4EE9-918A-BF2994DE269C}" destId="{61D7CBE1-C515-46A6-83CD-CB70BD6C24E8}" srcOrd="0" destOrd="0" presId="urn:microsoft.com/office/officeart/2018/2/layout/IconVerticalSolidList"/>
    <dgm:cxn modelId="{FC8F4C28-0AA9-436E-B630-EDF6A37D1BC2}" type="presParOf" srcId="{61D7CBE1-C515-46A6-83CD-CB70BD6C24E8}" destId="{69D92116-1C2D-430C-9055-6415938A1180}" srcOrd="0" destOrd="0" presId="urn:microsoft.com/office/officeart/2018/2/layout/IconVerticalSolidList"/>
    <dgm:cxn modelId="{18A1B118-DD56-4E7C-A1E4-8B8422365DB9}" type="presParOf" srcId="{69D92116-1C2D-430C-9055-6415938A1180}" destId="{11AE62B8-A72B-4075-892B-87711F256E24}" srcOrd="0" destOrd="0" presId="urn:microsoft.com/office/officeart/2018/2/layout/IconVerticalSolidList"/>
    <dgm:cxn modelId="{52DDA8FB-1770-43F1-B2A4-5416E7D499D5}" type="presParOf" srcId="{69D92116-1C2D-430C-9055-6415938A1180}" destId="{C31A95B3-A60B-4E68-B22E-12BA2B6CDE9E}" srcOrd="1" destOrd="0" presId="urn:microsoft.com/office/officeart/2018/2/layout/IconVerticalSolidList"/>
    <dgm:cxn modelId="{393F2511-A16E-4B90-87A1-E493FDA4CBD5}" type="presParOf" srcId="{69D92116-1C2D-430C-9055-6415938A1180}" destId="{4A0F1970-A967-4488-BE1A-9D352D7010BF}" srcOrd="2" destOrd="0" presId="urn:microsoft.com/office/officeart/2018/2/layout/IconVerticalSolidList"/>
    <dgm:cxn modelId="{99FBD5A6-0FB5-42FB-BCAD-A80EB28555A4}" type="presParOf" srcId="{69D92116-1C2D-430C-9055-6415938A1180}" destId="{A3E370E9-4381-4C5D-8F88-35387C920C56}" srcOrd="3" destOrd="0" presId="urn:microsoft.com/office/officeart/2018/2/layout/IconVerticalSolidList"/>
    <dgm:cxn modelId="{8A1CE327-6E1A-4920-97F4-EFDE8083DE32}" type="presParOf" srcId="{61D7CBE1-C515-46A6-83CD-CB70BD6C24E8}" destId="{BE5F3892-6E47-43E4-B005-4F84138D047C}" srcOrd="1" destOrd="0" presId="urn:microsoft.com/office/officeart/2018/2/layout/IconVerticalSolidList"/>
    <dgm:cxn modelId="{EE2BD4C9-77EE-42FD-9299-8710F22D545F}" type="presParOf" srcId="{61D7CBE1-C515-46A6-83CD-CB70BD6C24E8}" destId="{7622DAE1-0C57-46C3-B91C-18C2EC8DF71E}" srcOrd="2" destOrd="0" presId="urn:microsoft.com/office/officeart/2018/2/layout/IconVerticalSolidList"/>
    <dgm:cxn modelId="{A4D48273-0CE5-4E37-B0C7-308F4E04FF33}" type="presParOf" srcId="{7622DAE1-0C57-46C3-B91C-18C2EC8DF71E}" destId="{61E3C2C4-D53C-4D7E-8F99-F15345F66955}" srcOrd="0" destOrd="0" presId="urn:microsoft.com/office/officeart/2018/2/layout/IconVerticalSolidList"/>
    <dgm:cxn modelId="{8F57646B-2694-47F7-9577-1D40F5DB1A3E}" type="presParOf" srcId="{7622DAE1-0C57-46C3-B91C-18C2EC8DF71E}" destId="{9DCD99FB-833C-4B55-A87D-CE670B1CA818}" srcOrd="1" destOrd="0" presId="urn:microsoft.com/office/officeart/2018/2/layout/IconVerticalSolidList"/>
    <dgm:cxn modelId="{AAE17B95-FF6C-4B1A-A82F-21009514DB8E}" type="presParOf" srcId="{7622DAE1-0C57-46C3-B91C-18C2EC8DF71E}" destId="{11316BB6-0D7A-4C57-AE4A-51E675606410}" srcOrd="2" destOrd="0" presId="urn:microsoft.com/office/officeart/2018/2/layout/IconVerticalSolidList"/>
    <dgm:cxn modelId="{0814B875-DFC6-4F26-BE28-263DBAF9CFC0}" type="presParOf" srcId="{7622DAE1-0C57-46C3-B91C-18C2EC8DF71E}" destId="{333D5268-7F0F-4516-809A-122B9B0B78F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E62B8-A72B-4075-892B-87711F256E24}">
      <dsp:nvSpPr>
        <dsp:cNvPr id="0" name=""/>
        <dsp:cNvSpPr/>
      </dsp:nvSpPr>
      <dsp:spPr>
        <a:xfrm>
          <a:off x="0" y="261391"/>
          <a:ext cx="6245265" cy="1676804"/>
        </a:xfrm>
        <a:prstGeom prst="roundRect">
          <a:avLst>
            <a:gd name="adj" fmla="val 10000"/>
          </a:avLst>
        </a:prstGeom>
        <a:solidFill>
          <a:schemeClr val="tx2">
            <a:lumMod val="50000"/>
            <a:lumOff val="50000"/>
          </a:schemeClr>
        </a:solidFill>
        <a:ln>
          <a:noFill/>
        </a:ln>
        <a:effectLst/>
      </dsp:spPr>
      <dsp:style>
        <a:lnRef idx="0">
          <a:scrgbClr r="0" g="0" b="0"/>
        </a:lnRef>
        <a:fillRef idx="1">
          <a:scrgbClr r="0" g="0" b="0"/>
        </a:fillRef>
        <a:effectRef idx="0">
          <a:scrgbClr r="0" g="0" b="0"/>
        </a:effectRef>
        <a:fontRef idx="minor"/>
      </dsp:style>
    </dsp:sp>
    <dsp:sp modelId="{C31A95B3-A60B-4E68-B22E-12BA2B6CDE9E}">
      <dsp:nvSpPr>
        <dsp:cNvPr id="0" name=""/>
        <dsp:cNvSpPr/>
      </dsp:nvSpPr>
      <dsp:spPr>
        <a:xfrm>
          <a:off x="507233" y="638672"/>
          <a:ext cx="922242" cy="92224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E370E9-4381-4C5D-8F88-35387C920C56}">
      <dsp:nvSpPr>
        <dsp:cNvPr id="0" name=""/>
        <dsp:cNvSpPr/>
      </dsp:nvSpPr>
      <dsp:spPr>
        <a:xfrm>
          <a:off x="1936708" y="261391"/>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022350">
            <a:lnSpc>
              <a:spcPct val="90000"/>
            </a:lnSpc>
            <a:spcBef>
              <a:spcPct val="0"/>
            </a:spcBef>
            <a:spcAft>
              <a:spcPct val="35000"/>
            </a:spcAft>
            <a:buNone/>
          </a:pPr>
          <a:r>
            <a:rPr lang="en-US" sz="2300" kern="1200" dirty="0"/>
            <a:t>Go beyond acquiring academic knowledge. . . </a:t>
          </a:r>
        </a:p>
      </dsp:txBody>
      <dsp:txXfrm>
        <a:off x="1936708" y="261391"/>
        <a:ext cx="4308556" cy="1676804"/>
      </dsp:txXfrm>
    </dsp:sp>
    <dsp:sp modelId="{61E3C2C4-D53C-4D7E-8F99-F15345F66955}">
      <dsp:nvSpPr>
        <dsp:cNvPr id="0" name=""/>
        <dsp:cNvSpPr/>
      </dsp:nvSpPr>
      <dsp:spPr>
        <a:xfrm>
          <a:off x="0" y="2357396"/>
          <a:ext cx="6245265" cy="2970559"/>
        </a:xfrm>
        <a:prstGeom prst="roundRect">
          <a:avLst>
            <a:gd name="adj" fmla="val 10000"/>
          </a:avLst>
        </a:prstGeom>
        <a:solidFill>
          <a:schemeClr val="tx2">
            <a:lumMod val="75000"/>
            <a:lumOff val="25000"/>
          </a:schemeClr>
        </a:solidFill>
        <a:ln>
          <a:noFill/>
        </a:ln>
        <a:effectLst/>
      </dsp:spPr>
      <dsp:style>
        <a:lnRef idx="0">
          <a:scrgbClr r="0" g="0" b="0"/>
        </a:lnRef>
        <a:fillRef idx="1">
          <a:scrgbClr r="0" g="0" b="0"/>
        </a:fillRef>
        <a:effectRef idx="0">
          <a:scrgbClr r="0" g="0" b="0"/>
        </a:effectRef>
        <a:fontRef idx="minor"/>
      </dsp:style>
    </dsp:sp>
    <dsp:sp modelId="{9DCD99FB-833C-4B55-A87D-CE670B1CA818}">
      <dsp:nvSpPr>
        <dsp:cNvPr id="0" name=""/>
        <dsp:cNvSpPr/>
      </dsp:nvSpPr>
      <dsp:spPr>
        <a:xfrm>
          <a:off x="507233" y="3381554"/>
          <a:ext cx="922242" cy="922242"/>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3D5268-7F0F-4516-809A-122B9B0B78F2}">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1022350">
            <a:lnSpc>
              <a:spcPct val="90000"/>
            </a:lnSpc>
            <a:spcBef>
              <a:spcPct val="0"/>
            </a:spcBef>
            <a:spcAft>
              <a:spcPct val="35000"/>
            </a:spcAft>
            <a:buNone/>
          </a:pPr>
          <a:r>
            <a:rPr lang="en-US" sz="2300" kern="1200" dirty="0"/>
            <a:t>Discover </a:t>
          </a:r>
          <a:r>
            <a:rPr lang="en-US" sz="2300" b="1" i="1" kern="1200" cap="none" spc="0" dirty="0">
              <a:ln w="22225">
                <a:solidFill>
                  <a:schemeClr val="accent2"/>
                </a:solidFill>
                <a:prstDash val="solid"/>
              </a:ln>
              <a:solidFill>
                <a:schemeClr val="accent2">
                  <a:lumMod val="40000"/>
                  <a:lumOff val="60000"/>
                </a:schemeClr>
              </a:solidFill>
              <a:effectLst/>
            </a:rPr>
            <a:t>who they are as humans</a:t>
          </a:r>
          <a:r>
            <a:rPr lang="en-US" sz="2300" kern="1200" dirty="0"/>
            <a:t> and </a:t>
          </a:r>
          <a:r>
            <a:rPr lang="en-US" sz="2300" b="1" i="1" kern="1200" cap="none" spc="0" dirty="0">
              <a:ln w="22225">
                <a:solidFill>
                  <a:schemeClr val="accent2"/>
                </a:solidFill>
                <a:prstDash val="solid"/>
              </a:ln>
              <a:solidFill>
                <a:schemeClr val="accent2">
                  <a:lumMod val="40000"/>
                  <a:lumOff val="60000"/>
                </a:schemeClr>
              </a:solidFill>
              <a:effectLst/>
            </a:rPr>
            <a:t>how they relate </a:t>
          </a:r>
          <a:r>
            <a:rPr lang="en-US" sz="2300" kern="1200" dirty="0"/>
            <a:t>to others and the world outside of school</a:t>
          </a:r>
        </a:p>
      </dsp:txBody>
      <dsp:txXfrm>
        <a:off x="1936708" y="3004274"/>
        <a:ext cx="4308556" cy="167680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39F536-26A1-4C7B-B904-F8A3704046E7}" type="datetimeFigureOut">
              <a:rPr lang="en-US" smtClean="0"/>
              <a:t>5/1/26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89996E-7F1E-45DE-9595-F80AB2DF71BA}" type="slidenum">
              <a:rPr lang="en-US" smtClean="0"/>
              <a:t>‹#›</a:t>
            </a:fld>
            <a:endParaRPr lang="en-US"/>
          </a:p>
        </p:txBody>
      </p:sp>
    </p:spTree>
    <p:extLst>
      <p:ext uri="{BB962C8B-B14F-4D97-AF65-F5344CB8AC3E}">
        <p14:creationId xmlns:p14="http://schemas.microsoft.com/office/powerpoint/2010/main" val="1082854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introductions.</a:t>
            </a:r>
          </a:p>
        </p:txBody>
      </p:sp>
      <p:sp>
        <p:nvSpPr>
          <p:cNvPr id="4" name="Slide Number Placeholder 3"/>
          <p:cNvSpPr>
            <a:spLocks noGrp="1"/>
          </p:cNvSpPr>
          <p:nvPr>
            <p:ph type="sldNum" sz="quarter" idx="5"/>
          </p:nvPr>
        </p:nvSpPr>
        <p:spPr/>
        <p:txBody>
          <a:bodyPr/>
          <a:lstStyle/>
          <a:p>
            <a:fld id="{7E89996E-7F1E-45DE-9595-F80AB2DF71BA}" type="slidenum">
              <a:rPr lang="en-US" smtClean="0"/>
              <a:t>1</a:t>
            </a:fld>
            <a:endParaRPr lang="en-US"/>
          </a:p>
        </p:txBody>
      </p:sp>
    </p:spTree>
    <p:extLst>
      <p:ext uri="{BB962C8B-B14F-4D97-AF65-F5344CB8AC3E}">
        <p14:creationId xmlns:p14="http://schemas.microsoft.com/office/powerpoint/2010/main" val="1164564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The fourth  of four talking points</a:t>
            </a:r>
          </a:p>
          <a:p>
            <a:endParaRPr lang="en-US" dirty="0"/>
          </a:p>
          <a:p>
            <a:r>
              <a:rPr lang="en-US" dirty="0"/>
              <a:t>Skills are developed over time, preK-12</a:t>
            </a:r>
          </a:p>
          <a:p>
            <a:endParaRPr lang="en-US" dirty="0"/>
          </a:p>
          <a:p>
            <a:r>
              <a:rPr lang="en-US" dirty="0"/>
              <a:t>Librarians can be guided in selecting appropriate skills to teach as students progress through school by the Empire State Information Fluency Continuum (ESIFC), which is offered online through a Creative Commons license.  (https://slsa-nys.libguides.com/ifc)</a:t>
            </a:r>
          </a:p>
          <a:p>
            <a:pPr marL="171450" indent="-171450">
              <a:buFont typeface="Arial" panose="020B0604020202020204" pitchFamily="34" charset="0"/>
              <a:buChar char="•"/>
            </a:pPr>
            <a:r>
              <a:rPr lang="en-US" dirty="0"/>
              <a:t>Priority skills for each grade</a:t>
            </a:r>
          </a:p>
          <a:p>
            <a:pPr marL="171450" indent="-171450">
              <a:buFont typeface="Arial" panose="020B0604020202020204" pitchFamily="34" charset="0"/>
              <a:buChar char="•"/>
            </a:pPr>
            <a:r>
              <a:rPr lang="en-US" dirty="0"/>
              <a:t>Articulated skills that define whole-child inquiry</a:t>
            </a:r>
          </a:p>
          <a:p>
            <a:pPr marL="171450" indent="-171450">
              <a:buFont typeface="Arial" panose="020B0604020202020204" pitchFamily="34" charset="0"/>
              <a:buChar char="•"/>
            </a:pPr>
            <a:r>
              <a:rPr lang="en-US" dirty="0"/>
              <a:t>Infused with critical and creative thinking skills, literacy and digital literacy skills, media literacy, and inquiry/research skills</a:t>
            </a:r>
          </a:p>
          <a:p>
            <a:pPr marL="171450" indent="-171450">
              <a:buFont typeface="Arial" panose="020B0604020202020204" pitchFamily="34" charset="0"/>
              <a:buChar char="•"/>
            </a:pPr>
            <a:r>
              <a:rPr lang="en-US" dirty="0"/>
              <a:t>Special attention to digital fluency and cultural responsiveness</a:t>
            </a:r>
          </a:p>
          <a:p>
            <a:pPr marL="171450" indent="-171450">
              <a:buFont typeface="Arial" panose="020B0604020202020204" pitchFamily="34" charset="0"/>
              <a:buChar char="•"/>
            </a:pPr>
            <a:r>
              <a:rPr lang="en-US" dirty="0"/>
              <a:t>Graphic organizers for formative assessment of priority skills during lessons and activities</a:t>
            </a:r>
          </a:p>
          <a:p>
            <a:pPr marL="171450" indent="-171450">
              <a:buFont typeface="Arial" panose="020B0604020202020204" pitchFamily="34" charset="0"/>
              <a:buChar char="•"/>
            </a:pPr>
            <a:r>
              <a:rPr lang="en-US" dirty="0"/>
              <a:t>Sample lessons, units, and project ideas</a:t>
            </a:r>
          </a:p>
        </p:txBody>
      </p:sp>
      <p:sp>
        <p:nvSpPr>
          <p:cNvPr id="4" name="Slide Number Placeholder 3"/>
          <p:cNvSpPr>
            <a:spLocks noGrp="1"/>
          </p:cNvSpPr>
          <p:nvPr>
            <p:ph type="sldNum" sz="quarter" idx="5"/>
          </p:nvPr>
        </p:nvSpPr>
        <p:spPr/>
        <p:txBody>
          <a:bodyPr/>
          <a:lstStyle/>
          <a:p>
            <a:fld id="{7E89996E-7F1E-45DE-9595-F80AB2DF71BA}" type="slidenum">
              <a:rPr lang="en-US" smtClean="0"/>
              <a:t>10</a:t>
            </a:fld>
            <a:endParaRPr lang="en-US"/>
          </a:p>
        </p:txBody>
      </p:sp>
    </p:spTree>
    <p:extLst>
      <p:ext uri="{BB962C8B-B14F-4D97-AF65-F5344CB8AC3E}">
        <p14:creationId xmlns:p14="http://schemas.microsoft.com/office/powerpoint/2010/main" val="153007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skills are organized into Skill Sets </a:t>
            </a:r>
            <a:r>
              <a:rPr lang="en-US" dirty="0">
                <a:sym typeface="Wingdings" panose="05000000000000000000" pitchFamily="2" charset="2"/>
              </a:rPr>
              <a:t> facilitates identifying the skills that are most needed by your students for any learning situation; also facilitates collaborative conversations with teachers about the skills to integrate into their content-based units.</a:t>
            </a:r>
          </a:p>
          <a:p>
            <a:endParaRPr lang="en-US" dirty="0">
              <a:sym typeface="Wingdings" panose="05000000000000000000" pitchFamily="2" charset="2"/>
            </a:endParaRPr>
          </a:p>
          <a:p>
            <a:r>
              <a:rPr lang="en-US" dirty="0">
                <a:sym typeface="Wingdings" panose="05000000000000000000" pitchFamily="2" charset="2"/>
              </a:rPr>
              <a:t>The Skill Sets Framework is organized by the inquiry process.  Skill Sets have been identified for each phase of inquiry.</a:t>
            </a:r>
          </a:p>
          <a:p>
            <a:endParaRPr lang="en-US" dirty="0">
              <a:sym typeface="Wingdings" panose="05000000000000000000" pitchFamily="2" charset="2"/>
            </a:endParaRPr>
          </a:p>
          <a:p>
            <a:r>
              <a:rPr lang="en-US" dirty="0">
                <a:sym typeface="Wingdings" panose="05000000000000000000" pitchFamily="2" charset="2"/>
              </a:rPr>
              <a:t>Example:  Investigate</a:t>
            </a:r>
          </a:p>
          <a:p>
            <a:pPr marL="171450" indent="-171450">
              <a:buFont typeface="Arial" panose="020B0604020202020204" pitchFamily="34" charset="0"/>
              <a:buChar char="•"/>
            </a:pPr>
            <a:r>
              <a:rPr lang="en-US" dirty="0">
                <a:sym typeface="Wingdings" panose="05000000000000000000" pitchFamily="2" charset="2"/>
              </a:rPr>
              <a:t>Skill Sets include finding and evaluating sources, but, more importantly, evaluating and </a:t>
            </a:r>
            <a:r>
              <a:rPr lang="en-US" b="1" dirty="0">
                <a:sym typeface="Wingdings" panose="05000000000000000000" pitchFamily="2" charset="2"/>
              </a:rPr>
              <a:t>making sense out of the information </a:t>
            </a:r>
            <a:r>
              <a:rPr lang="en-US" dirty="0">
                <a:sym typeface="Wingdings" panose="05000000000000000000" pitchFamily="2" charset="2"/>
              </a:rPr>
              <a:t>in those resources</a:t>
            </a:r>
          </a:p>
          <a:p>
            <a:pPr marL="171450" indent="-171450">
              <a:buFont typeface="Arial" panose="020B0604020202020204" pitchFamily="34" charset="0"/>
              <a:buChar char="•"/>
            </a:pPr>
            <a:r>
              <a:rPr lang="en-US" dirty="0">
                <a:sym typeface="Wingdings" panose="05000000000000000000" pitchFamily="2" charset="2"/>
              </a:rPr>
              <a:t>Skill Sets also include examining perspective and point of view</a:t>
            </a:r>
            <a:endParaRPr lang="en-US" dirty="0"/>
          </a:p>
        </p:txBody>
      </p:sp>
      <p:sp>
        <p:nvSpPr>
          <p:cNvPr id="4" name="Slide Number Placeholder 3"/>
          <p:cNvSpPr>
            <a:spLocks noGrp="1"/>
          </p:cNvSpPr>
          <p:nvPr>
            <p:ph type="sldNum" sz="quarter" idx="5"/>
          </p:nvPr>
        </p:nvSpPr>
        <p:spPr/>
        <p:txBody>
          <a:bodyPr/>
          <a:lstStyle/>
          <a:p>
            <a:fld id="{7E89996E-7F1E-45DE-9595-F80AB2DF71BA}" type="slidenum">
              <a:rPr lang="en-US" smtClean="0"/>
              <a:t>11</a:t>
            </a:fld>
            <a:endParaRPr lang="en-US"/>
          </a:p>
        </p:txBody>
      </p:sp>
    </p:spTree>
    <p:extLst>
      <p:ext uri="{BB962C8B-B14F-4D97-AF65-F5344CB8AC3E}">
        <p14:creationId xmlns:p14="http://schemas.microsoft.com/office/powerpoint/2010/main" val="3662238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Sense of Information:</a:t>
            </a:r>
          </a:p>
          <a:p>
            <a:r>
              <a:rPr lang="en-US" dirty="0"/>
              <a:t>Elementary – </a:t>
            </a:r>
          </a:p>
          <a:p>
            <a:pPr marL="171450" indent="-171450">
              <a:buFont typeface="Arial" panose="020B0604020202020204" pitchFamily="34" charset="0"/>
              <a:buChar char="•"/>
            </a:pPr>
            <a:r>
              <a:rPr lang="en-US" dirty="0"/>
              <a:t>Identifying facts, details, opinions, simple inferences</a:t>
            </a:r>
          </a:p>
          <a:p>
            <a:pPr marL="171450" indent="-171450">
              <a:buFont typeface="Arial" panose="020B0604020202020204" pitchFamily="34" charset="0"/>
              <a:buChar char="•"/>
            </a:pPr>
            <a:r>
              <a:rPr lang="en-US" dirty="0"/>
              <a:t>Starting to examine the effect of point of view on the information (or characters in a fiction book)</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Secondary –</a:t>
            </a:r>
          </a:p>
          <a:p>
            <a:pPr marL="171450" indent="-171450">
              <a:buFont typeface="Arial" panose="020B0604020202020204" pitchFamily="34" charset="0"/>
              <a:buChar char="•"/>
            </a:pPr>
            <a:r>
              <a:rPr lang="en-US" dirty="0"/>
              <a:t>Inferences, implicit meaning, interpretation of information</a:t>
            </a:r>
          </a:p>
          <a:p>
            <a:pPr marL="171450" indent="-171450">
              <a:buFont typeface="Arial" panose="020B0604020202020204" pitchFamily="34" charset="0"/>
              <a:buChar char="•"/>
            </a:pPr>
            <a:r>
              <a:rPr lang="en-US" dirty="0"/>
              <a:t>Impact of point of view, but also the motivation and purpose of the creator</a:t>
            </a:r>
          </a:p>
        </p:txBody>
      </p:sp>
      <p:sp>
        <p:nvSpPr>
          <p:cNvPr id="4" name="Slide Number Placeholder 3"/>
          <p:cNvSpPr>
            <a:spLocks noGrp="1"/>
          </p:cNvSpPr>
          <p:nvPr>
            <p:ph type="sldNum" sz="quarter" idx="5"/>
          </p:nvPr>
        </p:nvSpPr>
        <p:spPr/>
        <p:txBody>
          <a:bodyPr/>
          <a:lstStyle/>
          <a:p>
            <a:fld id="{7E89996E-7F1E-45DE-9595-F80AB2DF71BA}" type="slidenum">
              <a:rPr lang="en-US" smtClean="0"/>
              <a:t>12</a:t>
            </a:fld>
            <a:endParaRPr lang="en-US"/>
          </a:p>
        </p:txBody>
      </p:sp>
    </p:spTree>
    <p:extLst>
      <p:ext uri="{BB962C8B-B14F-4D97-AF65-F5344CB8AC3E}">
        <p14:creationId xmlns:p14="http://schemas.microsoft.com/office/powerpoint/2010/main" val="91405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 Sets:</a:t>
            </a:r>
          </a:p>
          <a:p>
            <a:pPr marL="171450" indent="-171450">
              <a:buFont typeface="Arial" panose="020B0604020202020204" pitchFamily="34" charset="0"/>
              <a:buChar char="•"/>
            </a:pPr>
            <a:r>
              <a:rPr lang="en-US" dirty="0"/>
              <a:t>Organizing</a:t>
            </a:r>
          </a:p>
          <a:p>
            <a:pPr marL="171450" indent="-171450">
              <a:buFont typeface="Arial" panose="020B0604020202020204" pitchFamily="34" charset="0"/>
              <a:buChar char="•"/>
            </a:pPr>
            <a:r>
              <a:rPr lang="en-US" dirty="0"/>
              <a:t>Interpreting and synthesizing</a:t>
            </a:r>
          </a:p>
          <a:p>
            <a:pPr marL="171450" indent="-171450">
              <a:buFont typeface="Arial" panose="020B0604020202020204" pitchFamily="34" charset="0"/>
              <a:buChar char="•"/>
            </a:pPr>
            <a:r>
              <a:rPr lang="en-US" dirty="0"/>
              <a:t>Concluding</a:t>
            </a:r>
          </a:p>
          <a:p>
            <a:pPr marL="171450" indent="-171450">
              <a:buFont typeface="Arial" panose="020B0604020202020204" pitchFamily="34" charset="0"/>
              <a:buChar char="•"/>
            </a:pPr>
            <a:r>
              <a:rPr lang="en-US" dirty="0"/>
              <a:t>Developing opinions and own point of view</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Construct is the heart of learning.  What does this mean to </a:t>
            </a:r>
            <a:r>
              <a:rPr lang="en-US" b="1" dirty="0"/>
              <a:t>you</a:t>
            </a:r>
            <a:r>
              <a:rPr lang="en-US" b="0" dirty="0"/>
              <a:t>?  What are the implications, impact, claims that you would make?</a:t>
            </a:r>
            <a:endParaRPr lang="en-US" b="1" dirty="0"/>
          </a:p>
        </p:txBody>
      </p:sp>
      <p:sp>
        <p:nvSpPr>
          <p:cNvPr id="4" name="Slide Number Placeholder 3"/>
          <p:cNvSpPr>
            <a:spLocks noGrp="1"/>
          </p:cNvSpPr>
          <p:nvPr>
            <p:ph type="sldNum" sz="quarter" idx="5"/>
          </p:nvPr>
        </p:nvSpPr>
        <p:spPr/>
        <p:txBody>
          <a:bodyPr/>
          <a:lstStyle/>
          <a:p>
            <a:fld id="{7E89996E-7F1E-45DE-9595-F80AB2DF71BA}" type="slidenum">
              <a:rPr lang="en-US" smtClean="0"/>
              <a:t>13</a:t>
            </a:fld>
            <a:endParaRPr lang="en-US"/>
          </a:p>
        </p:txBody>
      </p:sp>
    </p:spTree>
    <p:extLst>
      <p:ext uri="{BB962C8B-B14F-4D97-AF65-F5344CB8AC3E}">
        <p14:creationId xmlns:p14="http://schemas.microsoft.com/office/powerpoint/2010/main" val="283798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Elementary:</a:t>
            </a:r>
          </a:p>
          <a:p>
            <a:pPr marL="171450" indent="-171450">
              <a:buFont typeface="Arial" panose="020B0604020202020204" pitchFamily="34" charset="0"/>
              <a:buChar char="•"/>
            </a:pPr>
            <a:r>
              <a:rPr lang="en-US" dirty="0"/>
              <a:t>Have an open mind</a:t>
            </a:r>
          </a:p>
          <a:p>
            <a:pPr marL="171450" indent="-171450">
              <a:buFont typeface="Arial" panose="020B0604020202020204" pitchFamily="34" charset="0"/>
              <a:buChar char="•"/>
            </a:pPr>
            <a:r>
              <a:rPr lang="en-US" dirty="0"/>
              <a:t>Form opinions and conclusions based on evidence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Secondary</a:t>
            </a:r>
          </a:p>
          <a:p>
            <a:pPr marL="171450" indent="-171450">
              <a:buFont typeface="Arial" panose="020B0604020202020204" pitchFamily="34" charset="0"/>
              <a:buChar char="•"/>
            </a:pPr>
            <a:r>
              <a:rPr lang="en-US" dirty="0"/>
              <a:t>Forming one’s own personal opinion/conclusion based on evidence and personal perspective</a:t>
            </a:r>
          </a:p>
          <a:p>
            <a:pPr marL="171450" indent="-171450">
              <a:buFont typeface="Arial" panose="020B0604020202020204" pitchFamily="34" charset="0"/>
              <a:buChar char="•"/>
            </a:pPr>
            <a:r>
              <a:rPr lang="en-US" dirty="0"/>
              <a:t>Developing a line of argument to convince others to your point of view</a:t>
            </a:r>
          </a:p>
          <a:p>
            <a:pPr marL="171450" indent="-171450">
              <a:buFont typeface="Arial" panose="020B0604020202020204" pitchFamily="34" charset="0"/>
              <a:buChar char="•"/>
            </a:pPr>
            <a:r>
              <a:rPr lang="en-US" dirty="0"/>
              <a:t>Expressing </a:t>
            </a:r>
            <a:r>
              <a:rPr lang="en-US"/>
              <a:t>personal voice</a:t>
            </a:r>
          </a:p>
        </p:txBody>
      </p:sp>
      <p:sp>
        <p:nvSpPr>
          <p:cNvPr id="4" name="Slide Number Placeholder 3"/>
          <p:cNvSpPr>
            <a:spLocks noGrp="1"/>
          </p:cNvSpPr>
          <p:nvPr>
            <p:ph type="sldNum" sz="quarter" idx="5"/>
          </p:nvPr>
        </p:nvSpPr>
        <p:spPr/>
        <p:txBody>
          <a:bodyPr/>
          <a:lstStyle/>
          <a:p>
            <a:fld id="{7E89996E-7F1E-45DE-9595-F80AB2DF71BA}" type="slidenum">
              <a:rPr lang="en-US" smtClean="0"/>
              <a:t>14</a:t>
            </a:fld>
            <a:endParaRPr lang="en-US"/>
          </a:p>
        </p:txBody>
      </p:sp>
    </p:spTree>
    <p:extLst>
      <p:ext uri="{BB962C8B-B14F-4D97-AF65-F5344CB8AC3E}">
        <p14:creationId xmlns:p14="http://schemas.microsoft.com/office/powerpoint/2010/main" val="47379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Farewells.</a:t>
            </a:r>
          </a:p>
        </p:txBody>
      </p:sp>
      <p:sp>
        <p:nvSpPr>
          <p:cNvPr id="4" name="Slide Number Placeholder 3"/>
          <p:cNvSpPr>
            <a:spLocks noGrp="1"/>
          </p:cNvSpPr>
          <p:nvPr>
            <p:ph type="sldNum" sz="quarter" idx="5"/>
          </p:nvPr>
        </p:nvSpPr>
        <p:spPr/>
        <p:txBody>
          <a:bodyPr/>
          <a:lstStyle/>
          <a:p>
            <a:fld id="{7E89996E-7F1E-45DE-9595-F80AB2DF71BA}" type="slidenum">
              <a:rPr lang="en-US" smtClean="0"/>
              <a:t>15</a:t>
            </a:fld>
            <a:endParaRPr lang="en-US"/>
          </a:p>
        </p:txBody>
      </p:sp>
    </p:spTree>
    <p:extLst>
      <p:ext uri="{BB962C8B-B14F-4D97-AF65-F5344CB8AC3E}">
        <p14:creationId xmlns:p14="http://schemas.microsoft.com/office/powerpoint/2010/main" val="57781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Book</a:t>
            </a:r>
          </a:p>
          <a:p>
            <a:pPr marL="628650" lvl="1" indent="-171450">
              <a:buFont typeface="Arial" panose="020B0604020202020204" pitchFamily="34" charset="0"/>
              <a:buChar char="•"/>
            </a:pPr>
            <a:r>
              <a:rPr lang="en-GB" dirty="0"/>
              <a:t>Available for preorder.</a:t>
            </a:r>
          </a:p>
          <a:p>
            <a:pPr marL="628650" lvl="1" indent="-171450">
              <a:buFont typeface="Arial" panose="020B0604020202020204" pitchFamily="34" charset="0"/>
              <a:buChar char="•"/>
            </a:pPr>
            <a:r>
              <a:rPr lang="en-GB" dirty="0"/>
              <a:t>We are excited that Bloomsbury intend to have a physical copy to preview at ALA.</a:t>
            </a:r>
          </a:p>
          <a:p>
            <a:pPr marL="171450" lvl="0" indent="-171450">
              <a:buFont typeface="Arial" panose="020B0604020202020204" pitchFamily="34" charset="0"/>
              <a:buChar char="•"/>
            </a:pPr>
            <a:r>
              <a:rPr lang="en-GB" dirty="0"/>
              <a:t>Cover</a:t>
            </a:r>
          </a:p>
          <a:p>
            <a:pPr marL="628650" lvl="1" indent="-171450">
              <a:buFont typeface="Arial" panose="020B0604020202020204" pitchFamily="34" charset="0"/>
              <a:buChar char="•"/>
            </a:pPr>
            <a:r>
              <a:rPr lang="en-GB" dirty="0"/>
              <a:t>The interrobang is a relatively new (conceptualised in 1962) and unconventional punctuation mark that combines an exclamation mark with a question mark.</a:t>
            </a:r>
          </a:p>
          <a:p>
            <a:pPr marL="628650" lvl="1" indent="-171450">
              <a:buFont typeface="Arial" panose="020B0604020202020204" pitchFamily="34" charset="0"/>
              <a:buChar char="•"/>
            </a:pPr>
            <a:r>
              <a:rPr lang="en-GB" dirty="0"/>
              <a:t>For us it represents the inquiry stance of wonder (!) and puzzlement (?) that gives rise to the dynamic inquiry process of coming to know and understand the world and ourselves in it (</a:t>
            </a:r>
            <a:r>
              <a:rPr lang="en-GB" sz="1100" dirty="0"/>
              <a:t>💡</a:t>
            </a:r>
            <a:r>
              <a:rPr lang="en-GB" dirty="0"/>
              <a:t>) that is the basis for responsible participation in community.</a:t>
            </a:r>
          </a:p>
          <a:p>
            <a:pPr marL="628650" lvl="1" indent="-171450">
              <a:buFont typeface="Arial" panose="020B0604020202020204" pitchFamily="34" charset="0"/>
              <a:buChar char="•"/>
            </a:pPr>
            <a:r>
              <a:rPr lang="en-GB" dirty="0"/>
              <a:t>Inquiry is conversational in nature</a:t>
            </a:r>
            <a:r>
              <a:rPr lang="en-GB" dirty="0">
                <a:effectLst/>
              </a:rPr>
              <a:t>—</a:t>
            </a:r>
            <a:r>
              <a:rPr lang="en-GB" dirty="0"/>
              <a:t>more on this to follow.</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Like the interrobang, students who are engaged and empowered inquirers are unconventional, in that they are not stamped from a mould</a:t>
            </a:r>
            <a:r>
              <a:rPr lang="en-GB" dirty="0">
                <a:effectLst/>
              </a:rPr>
              <a:t>—</a:t>
            </a:r>
            <a:r>
              <a:rPr lang="en-GB" dirty="0"/>
              <a:t>I am </a:t>
            </a:r>
            <a:r>
              <a:rPr lang="en-GB" dirty="0">
                <a:effectLst/>
              </a:rPr>
              <a:t>reminded of Saint John Henry (1852): "A University is...an Alma Mater, knowing her children one by one, not a foundry, or a mint, or a treadmill". How much more so a school, then?</a:t>
            </a:r>
            <a:endParaRPr lang="en-GB" dirty="0"/>
          </a:p>
        </p:txBody>
      </p:sp>
      <p:sp>
        <p:nvSpPr>
          <p:cNvPr id="4" name="Slide Number Placeholder 3"/>
          <p:cNvSpPr>
            <a:spLocks noGrp="1"/>
          </p:cNvSpPr>
          <p:nvPr>
            <p:ph type="sldNum" sz="quarter" idx="5"/>
          </p:nvPr>
        </p:nvSpPr>
        <p:spPr/>
        <p:txBody>
          <a:bodyPr/>
          <a:lstStyle/>
          <a:p>
            <a:fld id="{7E89996E-7F1E-45DE-9595-F80AB2DF71BA}" type="slidenum">
              <a:rPr lang="en-US" smtClean="0"/>
              <a:t>2</a:t>
            </a:fld>
            <a:endParaRPr lang="en-US"/>
          </a:p>
        </p:txBody>
      </p:sp>
    </p:spTree>
    <p:extLst>
      <p:ext uri="{BB962C8B-B14F-4D97-AF65-F5344CB8AC3E}">
        <p14:creationId xmlns:p14="http://schemas.microsoft.com/office/powerpoint/2010/main" val="461189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dirty="0"/>
              <a:t>A distinguishing feature of Barb’s model (2003), and the accompanying Empire State Information Fluency Continuum (ESIFC, 2009/2012 and re-imagined in 2019), is that it is shared freely under Creative Commons.</a:t>
            </a:r>
          </a:p>
          <a:p>
            <a:pPr marL="171450" lvl="0" indent="-171450">
              <a:buFont typeface="Arial" panose="020B0604020202020204" pitchFamily="34" charset="0"/>
              <a:buChar char="•"/>
            </a:pPr>
            <a:r>
              <a:rPr lang="en-GB" dirty="0"/>
              <a:t>This enabled me (Darry)l to freely engage with Barb’s work and empowered me (him) to adapt her work to meet my (his) specific needs.</a:t>
            </a:r>
          </a:p>
          <a:p>
            <a:pPr marL="171450" lvl="0" indent="-171450">
              <a:buFont typeface="Arial" panose="020B0604020202020204" pitchFamily="34" charset="0"/>
              <a:buChar char="•"/>
            </a:pPr>
            <a:r>
              <a:rPr lang="en-GB" dirty="0"/>
              <a:t>This led to FOSIL (2010) and the FOSIL Group (2019), and the FOSIL-based Heroic Inquiry Cycle (2021/2025), all of which is also shared freely under Creative Commons.</a:t>
            </a:r>
          </a:p>
          <a:p>
            <a:pPr marL="171450" lvl="0" indent="-171450">
              <a:buFont typeface="Arial" panose="020B0604020202020204" pitchFamily="34" charset="0"/>
              <a:buChar char="•"/>
            </a:pPr>
            <a:r>
              <a:rPr lang="en-GB" dirty="0"/>
              <a:t>This further meant that Barb and I were free to collaborate with each other</a:t>
            </a:r>
            <a:r>
              <a:rPr lang="en-GB" dirty="0">
                <a:effectLst/>
              </a:rPr>
              <a:t>—</a:t>
            </a:r>
            <a:r>
              <a:rPr lang="en-GB" dirty="0"/>
              <a:t>in weekly conversation since for the last 5 years</a:t>
            </a:r>
            <a:r>
              <a:rPr lang="en-GB" dirty="0">
                <a:effectLst/>
              </a:rPr>
              <a:t>—</a:t>
            </a:r>
            <a:r>
              <a:rPr lang="en-GB" dirty="0"/>
              <a:t>which has both broadened </a:t>
            </a:r>
            <a:r>
              <a:rPr lang="en-GB" b="1" dirty="0"/>
              <a:t>and</a:t>
            </a:r>
            <a:r>
              <a:rPr lang="en-GB" dirty="0"/>
              <a:t> depended our ongoing work.</a:t>
            </a:r>
          </a:p>
          <a:p>
            <a:pPr marL="171450" lvl="0" indent="-171450">
              <a:buFont typeface="Arial" panose="020B0604020202020204" pitchFamily="34" charset="0"/>
              <a:buChar char="•"/>
            </a:pPr>
            <a:r>
              <a:rPr lang="en-GB" dirty="0"/>
              <a:t>And led to this book.</a:t>
            </a:r>
          </a:p>
        </p:txBody>
      </p:sp>
      <p:sp>
        <p:nvSpPr>
          <p:cNvPr id="4" name="Slide Number Placeholder 3"/>
          <p:cNvSpPr>
            <a:spLocks noGrp="1"/>
          </p:cNvSpPr>
          <p:nvPr>
            <p:ph type="sldNum" sz="quarter" idx="5"/>
          </p:nvPr>
        </p:nvSpPr>
        <p:spPr/>
        <p:txBody>
          <a:bodyPr/>
          <a:lstStyle/>
          <a:p>
            <a:fld id="{7E89996E-7F1E-45DE-9595-F80AB2DF71BA}" type="slidenum">
              <a:rPr lang="en-US" smtClean="0"/>
              <a:t>3</a:t>
            </a:fld>
            <a:endParaRPr lang="en-US"/>
          </a:p>
        </p:txBody>
      </p:sp>
    </p:spTree>
    <p:extLst>
      <p:ext uri="{BB962C8B-B14F-4D97-AF65-F5344CB8AC3E}">
        <p14:creationId xmlns:p14="http://schemas.microsoft.com/office/powerpoint/2010/main" val="1400347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effectLst/>
              </a:rPr>
              <a:t>The first of four talking points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effectLst/>
              </a:rPr>
              <a:t>The inquiry process of coming to know and understand reality—things as they actually are—is a learning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effectLst/>
              </a:rPr>
              <a:t>Paulo Freire, who is sometimes deliberately misunderstood, and then vilified, puts it this way: </a:t>
            </a:r>
            <a:r>
              <a:rPr lang="en-GB" sz="1200" dirty="0">
                <a:solidFill>
                  <a:schemeClr val="tx1"/>
                </a:solidFill>
              </a:rPr>
              <a:t>“Reading the world precedes reading the word, and the subsequent reading of the word cannot dispense with continually reading the world.”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This underscores the unique and indispensable educational value of school librarians, which is that they are teachers whose specialist subject is the inquiry process of learning itself, which is dependent on reading both world and word, and who are then also specifically charged with safeguarding the word so that it may be read.</a:t>
            </a:r>
          </a:p>
        </p:txBody>
      </p:sp>
      <p:sp>
        <p:nvSpPr>
          <p:cNvPr id="4" name="Slide Number Placeholder 3"/>
          <p:cNvSpPr>
            <a:spLocks noGrp="1"/>
          </p:cNvSpPr>
          <p:nvPr>
            <p:ph type="sldNum" sz="quarter" idx="5"/>
          </p:nvPr>
        </p:nvSpPr>
        <p:spPr/>
        <p:txBody>
          <a:bodyPr/>
          <a:lstStyle/>
          <a:p>
            <a:fld id="{7E89996E-7F1E-45DE-9595-F80AB2DF71BA}" type="slidenum">
              <a:rPr lang="en-US" smtClean="0"/>
              <a:t>4</a:t>
            </a:fld>
            <a:endParaRPr lang="en-US"/>
          </a:p>
        </p:txBody>
      </p:sp>
    </p:spTree>
    <p:extLst>
      <p:ext uri="{BB962C8B-B14F-4D97-AF65-F5344CB8AC3E}">
        <p14:creationId xmlns:p14="http://schemas.microsoft.com/office/powerpoint/2010/main" val="356242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24CE0-E413-DE85-F378-A10F50E8C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DCC82-1E24-4655-B2EA-F331208C1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697EC6-854A-6548-23AC-B22BC02D7C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rPr>
              <a:t>The second of four 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effectLst/>
              </a:rPr>
              <a:t>Grasping things as they actually are—reality—is communal in that it requires community and produces community.</a:t>
            </a:r>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Paulo Freire again: </a:t>
            </a:r>
            <a:r>
              <a:rPr lang="en-GB" sz="1200" dirty="0">
                <a:solidFill>
                  <a:schemeClr val="tx1"/>
                </a:solidFill>
              </a:rPr>
              <a:t>“For apart from inquiry, apart from the praxis, individuals cannot be truly human. Knowledge emerges only through invention and re-invention, through the restless, impatient, continuing, hopeful inquiry human beings pursue in the world, with the world, and with each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This underscores our high calling as school librarians, not only because of what we aspire to on behalf of our students, but also because we may be alone in aspiring to this for them.</a:t>
            </a:r>
            <a:endParaRPr lang="en-GB"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effectLst/>
              </a:rPr>
              <a:t>This is why a </a:t>
            </a:r>
            <a:r>
              <a:rPr lang="en-GB" i="1" dirty="0">
                <a:effectLst/>
              </a:rPr>
              <a:t>Pedagogy of the oppressed</a:t>
            </a:r>
            <a:r>
              <a:rPr lang="en-GB" dirty="0">
                <a:effectLst/>
              </a:rPr>
              <a:t> (1968) is also a </a:t>
            </a:r>
            <a:r>
              <a:rPr lang="en-GB" i="1" dirty="0">
                <a:effectLst/>
              </a:rPr>
              <a:t>Pedagogy of hope</a:t>
            </a:r>
            <a:r>
              <a:rPr lang="en-GB" dirty="0">
                <a:effectLst/>
              </a:rPr>
              <a:t> (1992), for “without a minimum of hope, we cannot so much as start to struggle” (p.17).</a:t>
            </a:r>
            <a:endParaRPr lang="en-GB" dirty="0"/>
          </a:p>
        </p:txBody>
      </p:sp>
      <p:sp>
        <p:nvSpPr>
          <p:cNvPr id="4" name="Slide Number Placeholder 3">
            <a:extLst>
              <a:ext uri="{FF2B5EF4-FFF2-40B4-BE49-F238E27FC236}">
                <a16:creationId xmlns:a16="http://schemas.microsoft.com/office/drawing/2014/main" id="{996E5718-7F15-B520-9D1E-C145B054624D}"/>
              </a:ext>
            </a:extLst>
          </p:cNvPr>
          <p:cNvSpPr>
            <a:spLocks noGrp="1"/>
          </p:cNvSpPr>
          <p:nvPr>
            <p:ph type="sldNum" sz="quarter" idx="5"/>
          </p:nvPr>
        </p:nvSpPr>
        <p:spPr/>
        <p:txBody>
          <a:bodyPr/>
          <a:lstStyle/>
          <a:p>
            <a:fld id="{7E89996E-7F1E-45DE-9595-F80AB2DF71BA}" type="slidenum">
              <a:rPr lang="en-US" smtClean="0"/>
              <a:t>5</a:t>
            </a:fld>
            <a:endParaRPr lang="en-US"/>
          </a:p>
        </p:txBody>
      </p:sp>
    </p:spTree>
    <p:extLst>
      <p:ext uri="{BB962C8B-B14F-4D97-AF65-F5344CB8AC3E}">
        <p14:creationId xmlns:p14="http://schemas.microsoft.com/office/powerpoint/2010/main" val="1702858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FA85C-7A31-6496-1E3F-834C33610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E853B-9391-9890-4913-A8FD60087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C8423-5FFE-A6FA-7819-5E97743487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effectLst/>
              </a:rPr>
              <a:t>The third of four talking points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Inquiry enables the learning of academic content because students are expected to think, not just memorize</a:t>
            </a:r>
          </a:p>
          <a:p>
            <a:pPr marL="171450" indent="-171450">
              <a:buFont typeface="Arial" panose="020B0604020202020204" pitchFamily="34" charset="0"/>
              <a:buChar char="•"/>
            </a:pPr>
            <a:r>
              <a:rPr lang="en-US" dirty="0"/>
              <a:t>Inquiry enables students to make connections to previous knowledge</a:t>
            </a:r>
          </a:p>
          <a:p>
            <a:pPr marL="171450" indent="-171450">
              <a:buFont typeface="Arial" panose="020B0604020202020204" pitchFamily="34" charset="0"/>
              <a:buChar char="•"/>
            </a:pPr>
            <a:r>
              <a:rPr lang="en-US" dirty="0"/>
              <a:t>Inquiry enables students to develop important personal qualities and social skills </a:t>
            </a:r>
            <a:r>
              <a:rPr lang="en-US" dirty="0">
                <a:sym typeface="Wingdings" panose="05000000000000000000" pitchFamily="2" charset="2"/>
              </a:rPr>
              <a:t> whole-child learning</a:t>
            </a:r>
            <a:endParaRPr lang="en-US" dirty="0"/>
          </a:p>
        </p:txBody>
      </p:sp>
      <p:sp>
        <p:nvSpPr>
          <p:cNvPr id="4" name="Slide Number Placeholder 3">
            <a:extLst>
              <a:ext uri="{FF2B5EF4-FFF2-40B4-BE49-F238E27FC236}">
                <a16:creationId xmlns:a16="http://schemas.microsoft.com/office/drawing/2014/main" id="{E73224A2-7FB2-F096-160C-E13A7CD890B4}"/>
              </a:ext>
            </a:extLst>
          </p:cNvPr>
          <p:cNvSpPr>
            <a:spLocks noGrp="1"/>
          </p:cNvSpPr>
          <p:nvPr>
            <p:ph type="sldNum" sz="quarter" idx="5"/>
          </p:nvPr>
        </p:nvSpPr>
        <p:spPr/>
        <p:txBody>
          <a:bodyPr/>
          <a:lstStyle/>
          <a:p>
            <a:fld id="{7E89996E-7F1E-45DE-9595-F80AB2DF71BA}" type="slidenum">
              <a:rPr lang="en-US" smtClean="0"/>
              <a:t>6</a:t>
            </a:fld>
            <a:endParaRPr lang="en-US"/>
          </a:p>
        </p:txBody>
      </p:sp>
    </p:spTree>
    <p:extLst>
      <p:ext uri="{BB962C8B-B14F-4D97-AF65-F5344CB8AC3E}">
        <p14:creationId xmlns:p14="http://schemas.microsoft.com/office/powerpoint/2010/main" val="2776718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Competencies of whole-child inquiry:</a:t>
            </a:r>
          </a:p>
          <a:p>
            <a:pPr marL="171450" indent="-171450">
              <a:buFont typeface="Arial" panose="020B0604020202020204" pitchFamily="34" charset="0"/>
              <a:buChar char="•"/>
            </a:pPr>
            <a:r>
              <a:rPr lang="en-US" dirty="0"/>
              <a:t>Academic – Independent learning</a:t>
            </a:r>
          </a:p>
          <a:p>
            <a:pPr marL="171450" indent="-171450">
              <a:buFont typeface="Arial" panose="020B0604020202020204" pitchFamily="34" charset="0"/>
              <a:buChar char="•"/>
            </a:pPr>
            <a:r>
              <a:rPr lang="en-US" dirty="0"/>
              <a:t>Personal – Self-identity; Voice and agency; Growth mindset</a:t>
            </a:r>
          </a:p>
          <a:p>
            <a:pPr marL="171450" indent="-171450">
              <a:buFont typeface="Arial" panose="020B0604020202020204" pitchFamily="34" charset="0"/>
              <a:buChar char="•"/>
            </a:pPr>
            <a:r>
              <a:rPr lang="en-US" dirty="0"/>
              <a:t>Social – Social and emotional skills and attitudes</a:t>
            </a:r>
          </a:p>
          <a:p>
            <a:pPr marL="171450" indent="-171450">
              <a:buFont typeface="Arial" panose="020B0604020202020204" pitchFamily="34" charset="0"/>
              <a:buChar char="•"/>
            </a:pPr>
            <a:r>
              <a:rPr lang="en-US" dirty="0"/>
              <a:t>Cultural – Cultural responsiveness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All of the attributes of engaged and empowered learners (whole-child inquiry) are developed over time, but we have benchmarks for their development at grades 2, 5, 8, and 12.</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Example: Voice and agency</a:t>
            </a:r>
          </a:p>
          <a:p>
            <a:pPr marL="171450" indent="-171450">
              <a:buFont typeface="Arial" panose="020B0604020202020204" pitchFamily="34" charset="0"/>
              <a:buChar char="•"/>
            </a:pPr>
            <a:r>
              <a:rPr lang="en-US" dirty="0"/>
              <a:t>Students know how and when to share their voice; they recognize that their voice matters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Example:  Strong Self-Identity</a:t>
            </a:r>
          </a:p>
          <a:p>
            <a:pPr marL="171450" indent="-171450">
              <a:buFont typeface="Arial" panose="020B0604020202020204" pitchFamily="34" charset="0"/>
              <a:buChar char="•"/>
            </a:pPr>
            <a:r>
              <a:rPr lang="en-US" dirty="0"/>
              <a:t>Students learn to see themselves through their strengths, not through their gaps or deficits</a:t>
            </a:r>
          </a:p>
          <a:p>
            <a:pPr marL="171450" indent="-171450">
              <a:buFont typeface="Arial" panose="020B0604020202020204" pitchFamily="34" charset="0"/>
              <a:buChar char="•"/>
            </a:pPr>
            <a:r>
              <a:rPr lang="en-US" dirty="0"/>
              <a:t>Students recognize the importance of their own voice</a:t>
            </a:r>
          </a:p>
          <a:p>
            <a:pPr marL="171450" indent="-171450">
              <a:buFont typeface="Arial" panose="020B0604020202020204" pitchFamily="34" charset="0"/>
              <a:buChar char="•"/>
            </a:pPr>
            <a:r>
              <a:rPr lang="en-US" dirty="0"/>
              <a:t>Students lead others by example</a:t>
            </a:r>
          </a:p>
        </p:txBody>
      </p:sp>
      <p:sp>
        <p:nvSpPr>
          <p:cNvPr id="4" name="Slide Number Placeholder 3"/>
          <p:cNvSpPr>
            <a:spLocks noGrp="1"/>
          </p:cNvSpPr>
          <p:nvPr>
            <p:ph type="sldNum" sz="quarter" idx="5"/>
          </p:nvPr>
        </p:nvSpPr>
        <p:spPr/>
        <p:txBody>
          <a:bodyPr/>
          <a:lstStyle/>
          <a:p>
            <a:fld id="{7E89996E-7F1E-45DE-9595-F80AB2DF71BA}" type="slidenum">
              <a:rPr lang="en-US" smtClean="0"/>
              <a:t>7</a:t>
            </a:fld>
            <a:endParaRPr lang="en-US"/>
          </a:p>
        </p:txBody>
      </p:sp>
    </p:spTree>
    <p:extLst>
      <p:ext uri="{BB962C8B-B14F-4D97-AF65-F5344CB8AC3E}">
        <p14:creationId xmlns:p14="http://schemas.microsoft.com/office/powerpoint/2010/main" val="256136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want our students to look like when they graduate?  The 12</a:t>
            </a:r>
            <a:r>
              <a:rPr lang="en-US" baseline="30000" dirty="0"/>
              <a:t>th</a:t>
            </a:r>
            <a:r>
              <a:rPr lang="en-US" dirty="0"/>
              <a:t> grade portrait provides a benchmark vision for the attributes they will have developed through whole-child inquiry.</a:t>
            </a:r>
          </a:p>
          <a:p>
            <a:endParaRPr lang="en-US" dirty="0"/>
          </a:p>
          <a:p>
            <a:r>
              <a:rPr lang="en-US" dirty="0"/>
              <a:t>Example:  Voice and agency</a:t>
            </a:r>
          </a:p>
          <a:p>
            <a:pPr marL="171450" indent="-171450">
              <a:buFont typeface="Arial" panose="020B0604020202020204" pitchFamily="34" charset="0"/>
              <a:buChar char="•"/>
            </a:pPr>
            <a:r>
              <a:rPr lang="en-US" dirty="0"/>
              <a:t>Self-confidence</a:t>
            </a:r>
          </a:p>
          <a:p>
            <a:pPr marL="171450" indent="-171450">
              <a:buFont typeface="Arial" panose="020B0604020202020204" pitchFamily="34" charset="0"/>
              <a:buChar char="•"/>
            </a:pPr>
            <a:r>
              <a:rPr lang="en-US" dirty="0"/>
              <a:t>Agency to make decisions</a:t>
            </a:r>
          </a:p>
          <a:p>
            <a:pPr marL="171450" indent="-171450">
              <a:buFont typeface="Arial" panose="020B0604020202020204" pitchFamily="34" charset="0"/>
              <a:buChar char="•"/>
            </a:pPr>
            <a:r>
              <a:rPr lang="en-US" dirty="0"/>
              <a:t>Leadership (collaboration and solving problems)</a:t>
            </a:r>
          </a:p>
          <a:p>
            <a:pPr marL="171450" indent="-171450">
              <a:buFont typeface="Arial" panose="020B0604020202020204" pitchFamily="34" charset="0"/>
              <a:buChar char="•"/>
            </a:pPr>
            <a:r>
              <a:rPr lang="en-US" dirty="0"/>
              <a:t>Empowered to take action</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Example:  Strong-identity</a:t>
            </a:r>
          </a:p>
          <a:p>
            <a:pPr marL="171450" indent="-171450">
              <a:buFont typeface="Arial" panose="020B0604020202020204" pitchFamily="34" charset="0"/>
              <a:buChar char="•"/>
            </a:pPr>
            <a:r>
              <a:rPr lang="en-US" dirty="0"/>
              <a:t>Self-respect</a:t>
            </a:r>
          </a:p>
          <a:p>
            <a:pPr marL="171450" indent="-171450">
              <a:buFont typeface="Arial" panose="020B0604020202020204" pitchFamily="34" charset="0"/>
              <a:buChar char="•"/>
            </a:pPr>
            <a:r>
              <a:rPr lang="en-US" dirty="0"/>
              <a:t>Comfortable with who they are</a:t>
            </a:r>
          </a:p>
          <a:p>
            <a:pPr marL="171450" indent="-171450">
              <a:buFont typeface="Arial" panose="020B0604020202020204" pitchFamily="34" charset="0"/>
              <a:buChar char="•"/>
            </a:pPr>
            <a:r>
              <a:rPr lang="en-US" dirty="0"/>
              <a:t>Accept others for they are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Other important competencies at 12</a:t>
            </a:r>
            <a:r>
              <a:rPr lang="en-US" baseline="30000" dirty="0"/>
              <a:t>th</a:t>
            </a:r>
            <a:r>
              <a:rPr lang="en-US" dirty="0"/>
              <a:t> grade:</a:t>
            </a:r>
          </a:p>
          <a:p>
            <a:pPr marL="171450" indent="-171450">
              <a:buFont typeface="Arial" panose="020B0604020202020204" pitchFamily="34" charset="0"/>
              <a:buChar char="•"/>
            </a:pPr>
            <a:r>
              <a:rPr lang="en-US" dirty="0"/>
              <a:t>Stance of inquiry</a:t>
            </a:r>
          </a:p>
          <a:p>
            <a:pPr marL="171450" indent="-171450">
              <a:buFont typeface="Arial" panose="020B0604020202020204" pitchFamily="34" charset="0"/>
              <a:buChar char="•"/>
            </a:pPr>
            <a:r>
              <a:rPr lang="en-US" dirty="0"/>
              <a:t>Use both critical and creative thinking skills</a:t>
            </a:r>
          </a:p>
          <a:p>
            <a:pPr marL="171450" indent="-171450">
              <a:buFont typeface="Arial" panose="020B0604020202020204" pitchFamily="34" charset="0"/>
              <a:buChar char="•"/>
            </a:pPr>
            <a:r>
              <a:rPr lang="en-US" dirty="0"/>
              <a:t>Empathize</a:t>
            </a:r>
          </a:p>
          <a:p>
            <a:pPr marL="171450" indent="-171450">
              <a:buFont typeface="Arial" panose="020B0604020202020204" pitchFamily="34" charset="0"/>
              <a:buChar char="•"/>
            </a:pPr>
            <a:r>
              <a:rPr lang="en-US" dirty="0"/>
              <a:t>Actively seek multiple perspectives</a:t>
            </a:r>
          </a:p>
          <a:p>
            <a:pPr marL="171450" indent="-171450">
              <a:buFont typeface="Arial" panose="020B0604020202020204" pitchFamily="34" charset="0"/>
              <a:buChar char="•"/>
            </a:pPr>
            <a:r>
              <a:rPr lang="en-US" dirty="0"/>
              <a:t>Challenge inequity</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E89996E-7F1E-45DE-9595-F80AB2DF71BA}" type="slidenum">
              <a:rPr lang="en-US" smtClean="0"/>
              <a:t>8</a:t>
            </a:fld>
            <a:endParaRPr lang="en-US"/>
          </a:p>
        </p:txBody>
      </p:sp>
    </p:spTree>
    <p:extLst>
      <p:ext uri="{BB962C8B-B14F-4D97-AF65-F5344CB8AC3E}">
        <p14:creationId xmlns:p14="http://schemas.microsoft.com/office/powerpoint/2010/main" val="901709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whole-child attribute, librarians can teach specific skills.  For Independent Learning, we teach students in secondary school to develop a line of argument or claim, but at the same time, we can integrate teaching them to</a:t>
            </a:r>
          </a:p>
          <a:p>
            <a:pPr marL="171450" indent="-171450">
              <a:buFont typeface="Arial" panose="020B0604020202020204" pitchFamily="34" charset="0"/>
              <a:buChar char="•"/>
            </a:pPr>
            <a:r>
              <a:rPr lang="en-US" dirty="0"/>
              <a:t>Solicit and listen to the ideas of others</a:t>
            </a:r>
          </a:p>
          <a:p>
            <a:pPr marL="171450" indent="-171450">
              <a:buFont typeface="Arial" panose="020B0604020202020204" pitchFamily="34" charset="0"/>
              <a:buChar char="•"/>
            </a:pPr>
            <a:r>
              <a:rPr lang="en-US" dirty="0"/>
              <a:t>Be willing to change their own ideas</a:t>
            </a:r>
          </a:p>
          <a:p>
            <a:pPr marL="171450" indent="-171450">
              <a:buFont typeface="Arial" panose="020B0604020202020204" pitchFamily="34" charset="0"/>
              <a:buChar char="•"/>
            </a:pPr>
            <a:r>
              <a:rPr lang="en-US" dirty="0"/>
              <a:t>Build relationships through collaboration</a:t>
            </a:r>
          </a:p>
          <a:p>
            <a:pPr marL="171450" indent="-171450">
              <a:buFont typeface="Arial" panose="020B0604020202020204" pitchFamily="34" charset="0"/>
              <a:buChar char="•"/>
            </a:pPr>
            <a:r>
              <a:rPr lang="en-US" dirty="0"/>
              <a:t>Develop their own opinions based on evidence</a:t>
            </a:r>
          </a:p>
        </p:txBody>
      </p:sp>
      <p:sp>
        <p:nvSpPr>
          <p:cNvPr id="4" name="Slide Number Placeholder 3"/>
          <p:cNvSpPr>
            <a:spLocks noGrp="1"/>
          </p:cNvSpPr>
          <p:nvPr>
            <p:ph type="sldNum" sz="quarter" idx="5"/>
          </p:nvPr>
        </p:nvSpPr>
        <p:spPr/>
        <p:txBody>
          <a:bodyPr/>
          <a:lstStyle/>
          <a:p>
            <a:fld id="{7E89996E-7F1E-45DE-9595-F80AB2DF71BA}" type="slidenum">
              <a:rPr lang="en-US" smtClean="0"/>
              <a:t>9</a:t>
            </a:fld>
            <a:endParaRPr lang="en-US"/>
          </a:p>
        </p:txBody>
      </p:sp>
    </p:spTree>
    <p:extLst>
      <p:ext uri="{BB962C8B-B14F-4D97-AF65-F5344CB8AC3E}">
        <p14:creationId xmlns:p14="http://schemas.microsoft.com/office/powerpoint/2010/main" val="1090239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E7A62-E49C-BA9D-92C6-7685FB1729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C0E1F0-0610-7AF9-DA9A-73B605B80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1A6231-853A-15D2-FE91-EC2937BD0C5E}"/>
              </a:ext>
            </a:extLst>
          </p:cNvPr>
          <p:cNvSpPr>
            <a:spLocks noGrp="1"/>
          </p:cNvSpPr>
          <p:nvPr>
            <p:ph type="dt" sz="half" idx="10"/>
          </p:nvPr>
        </p:nvSpPr>
        <p:spPr/>
        <p:txBody>
          <a:bodyPr/>
          <a:lstStyle/>
          <a:p>
            <a:fld id="{CEE7B96E-D6EC-4D43-83EB-A6F120492CC3}" type="datetimeFigureOut">
              <a:rPr lang="en-US" smtClean="0"/>
              <a:t>5/1/26</a:t>
            </a:fld>
            <a:endParaRPr lang="en-US"/>
          </a:p>
        </p:txBody>
      </p:sp>
      <p:sp>
        <p:nvSpPr>
          <p:cNvPr id="5" name="Footer Placeholder 4">
            <a:extLst>
              <a:ext uri="{FF2B5EF4-FFF2-40B4-BE49-F238E27FC236}">
                <a16:creationId xmlns:a16="http://schemas.microsoft.com/office/drawing/2014/main" id="{8FEDD67A-D118-BFD7-F87C-2F2E87527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EBF0A-81E5-A079-9327-FADA01847592}"/>
              </a:ext>
            </a:extLst>
          </p:cNvPr>
          <p:cNvSpPr>
            <a:spLocks noGrp="1"/>
          </p:cNvSpPr>
          <p:nvPr>
            <p:ph type="sldNum" sz="quarter" idx="12"/>
          </p:nvPr>
        </p:nvSpPr>
        <p:spPr/>
        <p:txBody>
          <a:bodyPr/>
          <a:lstStyle/>
          <a:p>
            <a:fld id="{17743337-DD25-44F3-AF3A-8EE54D8C53C0}" type="slidenum">
              <a:rPr lang="en-US" smtClean="0"/>
              <a:t>‹#›</a:t>
            </a:fld>
            <a:endParaRPr lang="en-US"/>
          </a:p>
        </p:txBody>
      </p:sp>
    </p:spTree>
    <p:extLst>
      <p:ext uri="{BB962C8B-B14F-4D97-AF65-F5344CB8AC3E}">
        <p14:creationId xmlns:p14="http://schemas.microsoft.com/office/powerpoint/2010/main" val="310551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6667-1D27-1017-68FB-7A13D19C2F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58E9B8-F467-39F8-B4DC-B15E45F518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8711F-E654-88D2-519F-CCC05925C6C4}"/>
              </a:ext>
            </a:extLst>
          </p:cNvPr>
          <p:cNvSpPr>
            <a:spLocks noGrp="1"/>
          </p:cNvSpPr>
          <p:nvPr>
            <p:ph type="dt" sz="half" idx="10"/>
          </p:nvPr>
        </p:nvSpPr>
        <p:spPr/>
        <p:txBody>
          <a:bodyPr/>
          <a:lstStyle/>
          <a:p>
            <a:fld id="{CEE7B96E-D6EC-4D43-83EB-A6F120492CC3}" type="datetimeFigureOut">
              <a:rPr lang="en-US" smtClean="0"/>
              <a:t>5/1/26</a:t>
            </a:fld>
            <a:endParaRPr lang="en-US"/>
          </a:p>
        </p:txBody>
      </p:sp>
      <p:sp>
        <p:nvSpPr>
          <p:cNvPr id="5" name="Footer Placeholder 4">
            <a:extLst>
              <a:ext uri="{FF2B5EF4-FFF2-40B4-BE49-F238E27FC236}">
                <a16:creationId xmlns:a16="http://schemas.microsoft.com/office/drawing/2014/main" id="{E8702D2E-8048-3802-6701-D5C85DF68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3C550-A172-1729-A816-7D0D9A3E53F2}"/>
              </a:ext>
            </a:extLst>
          </p:cNvPr>
          <p:cNvSpPr>
            <a:spLocks noGrp="1"/>
          </p:cNvSpPr>
          <p:nvPr>
            <p:ph type="sldNum" sz="quarter" idx="12"/>
          </p:nvPr>
        </p:nvSpPr>
        <p:spPr/>
        <p:txBody>
          <a:bodyPr/>
          <a:lstStyle/>
          <a:p>
            <a:fld id="{17743337-DD25-44F3-AF3A-8EE54D8C53C0}" type="slidenum">
              <a:rPr lang="en-US" smtClean="0"/>
              <a:t>‹#›</a:t>
            </a:fld>
            <a:endParaRPr lang="en-US"/>
          </a:p>
        </p:txBody>
      </p:sp>
    </p:spTree>
    <p:extLst>
      <p:ext uri="{BB962C8B-B14F-4D97-AF65-F5344CB8AC3E}">
        <p14:creationId xmlns:p14="http://schemas.microsoft.com/office/powerpoint/2010/main" val="279987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5793F3-8D7B-893F-DA3F-6B0700157E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F3A160-CA72-9769-48B4-F292EDC954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CC4AA-F8B3-6F9C-C331-082E6A370530}"/>
              </a:ext>
            </a:extLst>
          </p:cNvPr>
          <p:cNvSpPr>
            <a:spLocks noGrp="1"/>
          </p:cNvSpPr>
          <p:nvPr>
            <p:ph type="dt" sz="half" idx="10"/>
          </p:nvPr>
        </p:nvSpPr>
        <p:spPr/>
        <p:txBody>
          <a:bodyPr/>
          <a:lstStyle/>
          <a:p>
            <a:fld id="{CEE7B96E-D6EC-4D43-83EB-A6F120492CC3}" type="datetimeFigureOut">
              <a:rPr lang="en-US" smtClean="0"/>
              <a:t>5/1/26</a:t>
            </a:fld>
            <a:endParaRPr lang="en-US"/>
          </a:p>
        </p:txBody>
      </p:sp>
      <p:sp>
        <p:nvSpPr>
          <p:cNvPr id="5" name="Footer Placeholder 4">
            <a:extLst>
              <a:ext uri="{FF2B5EF4-FFF2-40B4-BE49-F238E27FC236}">
                <a16:creationId xmlns:a16="http://schemas.microsoft.com/office/drawing/2014/main" id="{FDBA3A2C-F073-DA5F-C3BD-344A653AB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2B2B7-217F-31A5-D913-68FB60D9CE69}"/>
              </a:ext>
            </a:extLst>
          </p:cNvPr>
          <p:cNvSpPr>
            <a:spLocks noGrp="1"/>
          </p:cNvSpPr>
          <p:nvPr>
            <p:ph type="sldNum" sz="quarter" idx="12"/>
          </p:nvPr>
        </p:nvSpPr>
        <p:spPr/>
        <p:txBody>
          <a:bodyPr/>
          <a:lstStyle/>
          <a:p>
            <a:fld id="{17743337-DD25-44F3-AF3A-8EE54D8C53C0}" type="slidenum">
              <a:rPr lang="en-US" smtClean="0"/>
              <a:t>‹#›</a:t>
            </a:fld>
            <a:endParaRPr lang="en-US"/>
          </a:p>
        </p:txBody>
      </p:sp>
    </p:spTree>
    <p:extLst>
      <p:ext uri="{BB962C8B-B14F-4D97-AF65-F5344CB8AC3E}">
        <p14:creationId xmlns:p14="http://schemas.microsoft.com/office/powerpoint/2010/main" val="3605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3266-2E4C-BBB4-7D9D-ECCC9DC1F4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390ED-667A-8701-8C3A-AA2C904C4F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61A6B-9E58-ECBA-7E27-1C8BBD396AC3}"/>
              </a:ext>
            </a:extLst>
          </p:cNvPr>
          <p:cNvSpPr>
            <a:spLocks noGrp="1"/>
          </p:cNvSpPr>
          <p:nvPr>
            <p:ph type="dt" sz="half" idx="10"/>
          </p:nvPr>
        </p:nvSpPr>
        <p:spPr/>
        <p:txBody>
          <a:bodyPr/>
          <a:lstStyle/>
          <a:p>
            <a:fld id="{CEE7B96E-D6EC-4D43-83EB-A6F120492CC3}" type="datetimeFigureOut">
              <a:rPr lang="en-US" smtClean="0"/>
              <a:t>5/1/26</a:t>
            </a:fld>
            <a:endParaRPr lang="en-US"/>
          </a:p>
        </p:txBody>
      </p:sp>
      <p:sp>
        <p:nvSpPr>
          <p:cNvPr id="5" name="Footer Placeholder 4">
            <a:extLst>
              <a:ext uri="{FF2B5EF4-FFF2-40B4-BE49-F238E27FC236}">
                <a16:creationId xmlns:a16="http://schemas.microsoft.com/office/drawing/2014/main" id="{0BD9158E-A540-41DA-E3ED-5E3A371C8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E9812-EA79-F515-D9C7-DF4B35E654A6}"/>
              </a:ext>
            </a:extLst>
          </p:cNvPr>
          <p:cNvSpPr>
            <a:spLocks noGrp="1"/>
          </p:cNvSpPr>
          <p:nvPr>
            <p:ph type="sldNum" sz="quarter" idx="12"/>
          </p:nvPr>
        </p:nvSpPr>
        <p:spPr/>
        <p:txBody>
          <a:bodyPr/>
          <a:lstStyle/>
          <a:p>
            <a:fld id="{17743337-DD25-44F3-AF3A-8EE54D8C53C0}" type="slidenum">
              <a:rPr lang="en-US" smtClean="0"/>
              <a:t>‹#›</a:t>
            </a:fld>
            <a:endParaRPr lang="en-US"/>
          </a:p>
        </p:txBody>
      </p:sp>
    </p:spTree>
    <p:extLst>
      <p:ext uri="{BB962C8B-B14F-4D97-AF65-F5344CB8AC3E}">
        <p14:creationId xmlns:p14="http://schemas.microsoft.com/office/powerpoint/2010/main" val="167562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36D65-4936-7B27-B402-169D280B09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E3154C-5EC9-C3A3-DF16-7854D406C9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64FE81-0891-B487-0DE5-F66AEE3F4234}"/>
              </a:ext>
            </a:extLst>
          </p:cNvPr>
          <p:cNvSpPr>
            <a:spLocks noGrp="1"/>
          </p:cNvSpPr>
          <p:nvPr>
            <p:ph type="dt" sz="half" idx="10"/>
          </p:nvPr>
        </p:nvSpPr>
        <p:spPr/>
        <p:txBody>
          <a:bodyPr/>
          <a:lstStyle/>
          <a:p>
            <a:fld id="{CEE7B96E-D6EC-4D43-83EB-A6F120492CC3}" type="datetimeFigureOut">
              <a:rPr lang="en-US" smtClean="0"/>
              <a:t>5/1/26</a:t>
            </a:fld>
            <a:endParaRPr lang="en-US"/>
          </a:p>
        </p:txBody>
      </p:sp>
      <p:sp>
        <p:nvSpPr>
          <p:cNvPr id="5" name="Footer Placeholder 4">
            <a:extLst>
              <a:ext uri="{FF2B5EF4-FFF2-40B4-BE49-F238E27FC236}">
                <a16:creationId xmlns:a16="http://schemas.microsoft.com/office/drawing/2014/main" id="{41AA9BD0-5EBD-9A69-F19D-2F94A26BE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C9E64-E88C-FB37-50E0-4B2218974D14}"/>
              </a:ext>
            </a:extLst>
          </p:cNvPr>
          <p:cNvSpPr>
            <a:spLocks noGrp="1"/>
          </p:cNvSpPr>
          <p:nvPr>
            <p:ph type="sldNum" sz="quarter" idx="12"/>
          </p:nvPr>
        </p:nvSpPr>
        <p:spPr/>
        <p:txBody>
          <a:bodyPr/>
          <a:lstStyle/>
          <a:p>
            <a:fld id="{17743337-DD25-44F3-AF3A-8EE54D8C53C0}" type="slidenum">
              <a:rPr lang="en-US" smtClean="0"/>
              <a:t>‹#›</a:t>
            </a:fld>
            <a:endParaRPr lang="en-US"/>
          </a:p>
        </p:txBody>
      </p:sp>
    </p:spTree>
    <p:extLst>
      <p:ext uri="{BB962C8B-B14F-4D97-AF65-F5344CB8AC3E}">
        <p14:creationId xmlns:p14="http://schemas.microsoft.com/office/powerpoint/2010/main" val="1716877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73D4-09E0-842E-CDCC-9523E6F6F4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25E323-554A-A455-8134-C79922E1EB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EA0068-F050-35D5-4508-B8D12D1CC0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B60A5D-6BC8-4EA2-4F80-BDAF0447CDC1}"/>
              </a:ext>
            </a:extLst>
          </p:cNvPr>
          <p:cNvSpPr>
            <a:spLocks noGrp="1"/>
          </p:cNvSpPr>
          <p:nvPr>
            <p:ph type="dt" sz="half" idx="10"/>
          </p:nvPr>
        </p:nvSpPr>
        <p:spPr/>
        <p:txBody>
          <a:bodyPr/>
          <a:lstStyle/>
          <a:p>
            <a:fld id="{CEE7B96E-D6EC-4D43-83EB-A6F120492CC3}" type="datetimeFigureOut">
              <a:rPr lang="en-US" smtClean="0"/>
              <a:t>5/1/26</a:t>
            </a:fld>
            <a:endParaRPr lang="en-US"/>
          </a:p>
        </p:txBody>
      </p:sp>
      <p:sp>
        <p:nvSpPr>
          <p:cNvPr id="6" name="Footer Placeholder 5">
            <a:extLst>
              <a:ext uri="{FF2B5EF4-FFF2-40B4-BE49-F238E27FC236}">
                <a16:creationId xmlns:a16="http://schemas.microsoft.com/office/drawing/2014/main" id="{CA24B42E-AFA2-34A5-5E7E-FC82246CBF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B23513-E62F-56F3-1322-DE5939E02952}"/>
              </a:ext>
            </a:extLst>
          </p:cNvPr>
          <p:cNvSpPr>
            <a:spLocks noGrp="1"/>
          </p:cNvSpPr>
          <p:nvPr>
            <p:ph type="sldNum" sz="quarter" idx="12"/>
          </p:nvPr>
        </p:nvSpPr>
        <p:spPr/>
        <p:txBody>
          <a:bodyPr/>
          <a:lstStyle/>
          <a:p>
            <a:fld id="{17743337-DD25-44F3-AF3A-8EE54D8C53C0}" type="slidenum">
              <a:rPr lang="en-US" smtClean="0"/>
              <a:t>‹#›</a:t>
            </a:fld>
            <a:endParaRPr lang="en-US"/>
          </a:p>
        </p:txBody>
      </p:sp>
    </p:spTree>
    <p:extLst>
      <p:ext uri="{BB962C8B-B14F-4D97-AF65-F5344CB8AC3E}">
        <p14:creationId xmlns:p14="http://schemas.microsoft.com/office/powerpoint/2010/main" val="426364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24E89-817B-0519-C69C-7FD4CF0414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CC1861-6F26-4642-15D2-4983F112AF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031C3-1898-CA3D-7829-F4D2A5D6FF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27253A-7672-359E-24C8-343A1DD2A6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D270F5-6A50-3DE5-B760-C09A97B859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3807F2-57C9-1D4E-86CC-F9DD0C902A0B}"/>
              </a:ext>
            </a:extLst>
          </p:cNvPr>
          <p:cNvSpPr>
            <a:spLocks noGrp="1"/>
          </p:cNvSpPr>
          <p:nvPr>
            <p:ph type="dt" sz="half" idx="10"/>
          </p:nvPr>
        </p:nvSpPr>
        <p:spPr/>
        <p:txBody>
          <a:bodyPr/>
          <a:lstStyle/>
          <a:p>
            <a:fld id="{CEE7B96E-D6EC-4D43-83EB-A6F120492CC3}" type="datetimeFigureOut">
              <a:rPr lang="en-US" smtClean="0"/>
              <a:t>5/1/26</a:t>
            </a:fld>
            <a:endParaRPr lang="en-US"/>
          </a:p>
        </p:txBody>
      </p:sp>
      <p:sp>
        <p:nvSpPr>
          <p:cNvPr id="8" name="Footer Placeholder 7">
            <a:extLst>
              <a:ext uri="{FF2B5EF4-FFF2-40B4-BE49-F238E27FC236}">
                <a16:creationId xmlns:a16="http://schemas.microsoft.com/office/drawing/2014/main" id="{7571A6AA-7E9B-9CA4-3FBA-046B281228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2C0294-3677-084A-E551-F83263A34866}"/>
              </a:ext>
            </a:extLst>
          </p:cNvPr>
          <p:cNvSpPr>
            <a:spLocks noGrp="1"/>
          </p:cNvSpPr>
          <p:nvPr>
            <p:ph type="sldNum" sz="quarter" idx="12"/>
          </p:nvPr>
        </p:nvSpPr>
        <p:spPr/>
        <p:txBody>
          <a:bodyPr/>
          <a:lstStyle/>
          <a:p>
            <a:fld id="{17743337-DD25-44F3-AF3A-8EE54D8C53C0}" type="slidenum">
              <a:rPr lang="en-US" smtClean="0"/>
              <a:t>‹#›</a:t>
            </a:fld>
            <a:endParaRPr lang="en-US"/>
          </a:p>
        </p:txBody>
      </p:sp>
    </p:spTree>
    <p:extLst>
      <p:ext uri="{BB962C8B-B14F-4D97-AF65-F5344CB8AC3E}">
        <p14:creationId xmlns:p14="http://schemas.microsoft.com/office/powerpoint/2010/main" val="3268300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583A5-4DBE-839C-A12F-407CB98577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02EB7C-AA79-9F7B-83DA-E5169683D656}"/>
              </a:ext>
            </a:extLst>
          </p:cNvPr>
          <p:cNvSpPr>
            <a:spLocks noGrp="1"/>
          </p:cNvSpPr>
          <p:nvPr>
            <p:ph type="dt" sz="half" idx="10"/>
          </p:nvPr>
        </p:nvSpPr>
        <p:spPr/>
        <p:txBody>
          <a:bodyPr/>
          <a:lstStyle/>
          <a:p>
            <a:fld id="{CEE7B96E-D6EC-4D43-83EB-A6F120492CC3}" type="datetimeFigureOut">
              <a:rPr lang="en-US" smtClean="0"/>
              <a:t>5/1/26</a:t>
            </a:fld>
            <a:endParaRPr lang="en-US"/>
          </a:p>
        </p:txBody>
      </p:sp>
      <p:sp>
        <p:nvSpPr>
          <p:cNvPr id="4" name="Footer Placeholder 3">
            <a:extLst>
              <a:ext uri="{FF2B5EF4-FFF2-40B4-BE49-F238E27FC236}">
                <a16:creationId xmlns:a16="http://schemas.microsoft.com/office/drawing/2014/main" id="{13C32553-B3A2-A4C6-5FCB-DA5661C735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46A9B2-F9EF-29B9-A4FD-D976487BEA17}"/>
              </a:ext>
            </a:extLst>
          </p:cNvPr>
          <p:cNvSpPr>
            <a:spLocks noGrp="1"/>
          </p:cNvSpPr>
          <p:nvPr>
            <p:ph type="sldNum" sz="quarter" idx="12"/>
          </p:nvPr>
        </p:nvSpPr>
        <p:spPr/>
        <p:txBody>
          <a:bodyPr/>
          <a:lstStyle/>
          <a:p>
            <a:fld id="{17743337-DD25-44F3-AF3A-8EE54D8C53C0}" type="slidenum">
              <a:rPr lang="en-US" smtClean="0"/>
              <a:t>‹#›</a:t>
            </a:fld>
            <a:endParaRPr lang="en-US"/>
          </a:p>
        </p:txBody>
      </p:sp>
    </p:spTree>
    <p:extLst>
      <p:ext uri="{BB962C8B-B14F-4D97-AF65-F5344CB8AC3E}">
        <p14:creationId xmlns:p14="http://schemas.microsoft.com/office/powerpoint/2010/main" val="70539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A254D-5F6A-6A16-E746-88616904C937}"/>
              </a:ext>
            </a:extLst>
          </p:cNvPr>
          <p:cNvSpPr>
            <a:spLocks noGrp="1"/>
          </p:cNvSpPr>
          <p:nvPr>
            <p:ph type="dt" sz="half" idx="10"/>
          </p:nvPr>
        </p:nvSpPr>
        <p:spPr/>
        <p:txBody>
          <a:bodyPr/>
          <a:lstStyle/>
          <a:p>
            <a:fld id="{CEE7B96E-D6EC-4D43-83EB-A6F120492CC3}" type="datetimeFigureOut">
              <a:rPr lang="en-US" smtClean="0"/>
              <a:t>5/1/26</a:t>
            </a:fld>
            <a:endParaRPr lang="en-US"/>
          </a:p>
        </p:txBody>
      </p:sp>
      <p:sp>
        <p:nvSpPr>
          <p:cNvPr id="3" name="Footer Placeholder 2">
            <a:extLst>
              <a:ext uri="{FF2B5EF4-FFF2-40B4-BE49-F238E27FC236}">
                <a16:creationId xmlns:a16="http://schemas.microsoft.com/office/drawing/2014/main" id="{60F54779-6143-438A-00AB-926592B313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1375BF-6355-64DC-6C99-20E5F546CB4B}"/>
              </a:ext>
            </a:extLst>
          </p:cNvPr>
          <p:cNvSpPr>
            <a:spLocks noGrp="1"/>
          </p:cNvSpPr>
          <p:nvPr>
            <p:ph type="sldNum" sz="quarter" idx="12"/>
          </p:nvPr>
        </p:nvSpPr>
        <p:spPr/>
        <p:txBody>
          <a:bodyPr/>
          <a:lstStyle/>
          <a:p>
            <a:fld id="{17743337-DD25-44F3-AF3A-8EE54D8C53C0}" type="slidenum">
              <a:rPr lang="en-US" smtClean="0"/>
              <a:t>‹#›</a:t>
            </a:fld>
            <a:endParaRPr lang="en-US"/>
          </a:p>
        </p:txBody>
      </p:sp>
    </p:spTree>
    <p:extLst>
      <p:ext uri="{BB962C8B-B14F-4D97-AF65-F5344CB8AC3E}">
        <p14:creationId xmlns:p14="http://schemas.microsoft.com/office/powerpoint/2010/main" val="3513433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EA854-8E0E-4F95-1D13-796FFBA5F9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8BF98F-16CE-C1C1-5CA5-E8F9D5877B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61A6D9-6C53-431D-5C8C-F1DBAD881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BCE298-BA34-7D1A-E6EE-12F1B6010322}"/>
              </a:ext>
            </a:extLst>
          </p:cNvPr>
          <p:cNvSpPr>
            <a:spLocks noGrp="1"/>
          </p:cNvSpPr>
          <p:nvPr>
            <p:ph type="dt" sz="half" idx="10"/>
          </p:nvPr>
        </p:nvSpPr>
        <p:spPr/>
        <p:txBody>
          <a:bodyPr/>
          <a:lstStyle/>
          <a:p>
            <a:fld id="{CEE7B96E-D6EC-4D43-83EB-A6F120492CC3}" type="datetimeFigureOut">
              <a:rPr lang="en-US" smtClean="0"/>
              <a:t>5/1/26</a:t>
            </a:fld>
            <a:endParaRPr lang="en-US"/>
          </a:p>
        </p:txBody>
      </p:sp>
      <p:sp>
        <p:nvSpPr>
          <p:cNvPr id="6" name="Footer Placeholder 5">
            <a:extLst>
              <a:ext uri="{FF2B5EF4-FFF2-40B4-BE49-F238E27FC236}">
                <a16:creationId xmlns:a16="http://schemas.microsoft.com/office/drawing/2014/main" id="{0928C80D-9D43-7556-F874-8526C198A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36644-8020-8B25-F3EC-79A2CDB68DA3}"/>
              </a:ext>
            </a:extLst>
          </p:cNvPr>
          <p:cNvSpPr>
            <a:spLocks noGrp="1"/>
          </p:cNvSpPr>
          <p:nvPr>
            <p:ph type="sldNum" sz="quarter" idx="12"/>
          </p:nvPr>
        </p:nvSpPr>
        <p:spPr/>
        <p:txBody>
          <a:bodyPr/>
          <a:lstStyle/>
          <a:p>
            <a:fld id="{17743337-DD25-44F3-AF3A-8EE54D8C53C0}" type="slidenum">
              <a:rPr lang="en-US" smtClean="0"/>
              <a:t>‹#›</a:t>
            </a:fld>
            <a:endParaRPr lang="en-US"/>
          </a:p>
        </p:txBody>
      </p:sp>
    </p:spTree>
    <p:extLst>
      <p:ext uri="{BB962C8B-B14F-4D97-AF65-F5344CB8AC3E}">
        <p14:creationId xmlns:p14="http://schemas.microsoft.com/office/powerpoint/2010/main" val="275081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2151-98AF-47DA-88F8-1B8FE0934A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D1058E-0440-D4EA-F2B9-9C58DFC931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7A522F-3573-F161-CAEE-DBDD28330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5502B3-3474-D35A-1072-FCD44154255F}"/>
              </a:ext>
            </a:extLst>
          </p:cNvPr>
          <p:cNvSpPr>
            <a:spLocks noGrp="1"/>
          </p:cNvSpPr>
          <p:nvPr>
            <p:ph type="dt" sz="half" idx="10"/>
          </p:nvPr>
        </p:nvSpPr>
        <p:spPr/>
        <p:txBody>
          <a:bodyPr/>
          <a:lstStyle/>
          <a:p>
            <a:fld id="{CEE7B96E-D6EC-4D43-83EB-A6F120492CC3}" type="datetimeFigureOut">
              <a:rPr lang="en-US" smtClean="0"/>
              <a:t>5/1/26</a:t>
            </a:fld>
            <a:endParaRPr lang="en-US"/>
          </a:p>
        </p:txBody>
      </p:sp>
      <p:sp>
        <p:nvSpPr>
          <p:cNvPr id="6" name="Footer Placeholder 5">
            <a:extLst>
              <a:ext uri="{FF2B5EF4-FFF2-40B4-BE49-F238E27FC236}">
                <a16:creationId xmlns:a16="http://schemas.microsoft.com/office/drawing/2014/main" id="{B600B245-5B4F-5A42-6D4F-BF4BB2DE1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5161F-E335-034A-B410-5B369391DE82}"/>
              </a:ext>
            </a:extLst>
          </p:cNvPr>
          <p:cNvSpPr>
            <a:spLocks noGrp="1"/>
          </p:cNvSpPr>
          <p:nvPr>
            <p:ph type="sldNum" sz="quarter" idx="12"/>
          </p:nvPr>
        </p:nvSpPr>
        <p:spPr/>
        <p:txBody>
          <a:bodyPr/>
          <a:lstStyle/>
          <a:p>
            <a:fld id="{17743337-DD25-44F3-AF3A-8EE54D8C53C0}" type="slidenum">
              <a:rPr lang="en-US" smtClean="0"/>
              <a:t>‹#›</a:t>
            </a:fld>
            <a:endParaRPr lang="en-US"/>
          </a:p>
        </p:txBody>
      </p:sp>
    </p:spTree>
    <p:extLst>
      <p:ext uri="{BB962C8B-B14F-4D97-AF65-F5344CB8AC3E}">
        <p14:creationId xmlns:p14="http://schemas.microsoft.com/office/powerpoint/2010/main" val="4035181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AB7C1A-323B-8989-9920-F7E0D91D07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CA6373-0C23-3AA5-8CDF-CA82A8E69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F4645-6156-43A2-947A-73F2DA41A9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E7B96E-D6EC-4D43-83EB-A6F120492CC3}" type="datetimeFigureOut">
              <a:rPr lang="en-US" smtClean="0"/>
              <a:t>5/1/26</a:t>
            </a:fld>
            <a:endParaRPr lang="en-US"/>
          </a:p>
        </p:txBody>
      </p:sp>
      <p:sp>
        <p:nvSpPr>
          <p:cNvPr id="5" name="Footer Placeholder 4">
            <a:extLst>
              <a:ext uri="{FF2B5EF4-FFF2-40B4-BE49-F238E27FC236}">
                <a16:creationId xmlns:a16="http://schemas.microsoft.com/office/drawing/2014/main" id="{39162F95-70B6-3480-1EA1-6E4205B831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6C879CE-9E81-2B97-90C4-110E0ACA8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7743337-DD25-44F3-AF3A-8EE54D8C53C0}" type="slidenum">
              <a:rPr lang="en-US" smtClean="0"/>
              <a:t>‹#›</a:t>
            </a:fld>
            <a:endParaRPr lang="en-US"/>
          </a:p>
        </p:txBody>
      </p:sp>
    </p:spTree>
    <p:extLst>
      <p:ext uri="{BB962C8B-B14F-4D97-AF65-F5344CB8AC3E}">
        <p14:creationId xmlns:p14="http://schemas.microsoft.com/office/powerpoint/2010/main" val="1195466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55845A-1402-BFF8-4680-5FD685AE4499}"/>
              </a:ext>
            </a:extLst>
          </p:cNvPr>
          <p:cNvSpPr>
            <a:spLocks noGrp="1"/>
          </p:cNvSpPr>
          <p:nvPr>
            <p:ph type="ctrTitle"/>
          </p:nvPr>
        </p:nvSpPr>
        <p:spPr>
          <a:xfrm>
            <a:off x="638881" y="670218"/>
            <a:ext cx="10909640" cy="1065836"/>
          </a:xfrm>
        </p:spPr>
        <p:txBody>
          <a:bodyPr anchor="ctr">
            <a:normAutofit fontScale="90000"/>
          </a:bodyPr>
          <a:lstStyle/>
          <a:p>
            <a:r>
              <a:rPr lang="en-GB" sz="6100" dirty="0"/>
              <a:t>Teaching Inquiry as Conversation</a:t>
            </a:r>
            <a:br>
              <a:rPr lang="en-GB" sz="6100" dirty="0"/>
            </a:br>
            <a:r>
              <a:rPr lang="en-GB" sz="2700" dirty="0"/>
              <a:t>Barb Stripling and Darryl Toerien</a:t>
            </a:r>
          </a:p>
        </p:txBody>
      </p:sp>
      <p:sp>
        <p:nvSpPr>
          <p:cNvPr id="3" name="Subtitle 2">
            <a:extLst>
              <a:ext uri="{FF2B5EF4-FFF2-40B4-BE49-F238E27FC236}">
                <a16:creationId xmlns:a16="http://schemas.microsoft.com/office/drawing/2014/main" id="{7F574666-A2F9-1CC2-9356-1B583CCAB22B}"/>
              </a:ext>
            </a:extLst>
          </p:cNvPr>
          <p:cNvSpPr>
            <a:spLocks noGrp="1"/>
          </p:cNvSpPr>
          <p:nvPr>
            <p:ph type="subTitle" idx="1"/>
          </p:nvPr>
        </p:nvSpPr>
        <p:spPr>
          <a:xfrm>
            <a:off x="638881" y="1851380"/>
            <a:ext cx="10909643" cy="905505"/>
          </a:xfrm>
        </p:spPr>
        <p:txBody>
          <a:bodyPr anchor="ctr">
            <a:normAutofit/>
          </a:bodyPr>
          <a:lstStyle/>
          <a:p>
            <a:r>
              <a:rPr lang="en-GB" dirty="0"/>
              <a:t>A Conversation with David Loertscher</a:t>
            </a:r>
          </a:p>
          <a:p>
            <a:r>
              <a:rPr lang="en-GB" dirty="0"/>
              <a:t>30 April 2026</a:t>
            </a:r>
          </a:p>
        </p:txBody>
      </p:sp>
      <p:sp>
        <p:nvSpPr>
          <p:cNvPr id="31"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BD9A0F8-CCDE-98BF-9933-34815190E5F8}"/>
              </a:ext>
            </a:extLst>
          </p:cNvPr>
          <p:cNvPicPr>
            <a:picLocks noChangeAspect="1"/>
          </p:cNvPicPr>
          <p:nvPr/>
        </p:nvPicPr>
        <p:blipFill>
          <a:blip r:embed="rId3">
            <a:extLst>
              <a:ext uri="{28A0092B-C50C-407E-A947-70E740481C1C}">
                <a14:useLocalDpi xmlns:a14="http://schemas.microsoft.com/office/drawing/2010/main"/>
              </a:ext>
            </a:extLst>
          </a:blip>
          <a:srcRect t="15749" b="14206"/>
          <a:stretch>
            <a:fillRect/>
          </a:stretch>
        </p:blipFill>
        <p:spPr>
          <a:xfrm>
            <a:off x="597151" y="4110445"/>
            <a:ext cx="3416305" cy="1329417"/>
          </a:xfrm>
          <a:prstGeom prst="rect">
            <a:avLst/>
          </a:prstGeom>
        </p:spPr>
      </p:pic>
      <p:pic>
        <p:nvPicPr>
          <p:cNvPr id="14" name="Picture 13">
            <a:extLst>
              <a:ext uri="{FF2B5EF4-FFF2-40B4-BE49-F238E27FC236}">
                <a16:creationId xmlns:a16="http://schemas.microsoft.com/office/drawing/2014/main" id="{02EDBC1F-F21E-4890-DAAA-018058965FB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07489" y="3614048"/>
            <a:ext cx="3587360" cy="1264545"/>
          </a:xfrm>
          <a:prstGeom prst="rect">
            <a:avLst/>
          </a:prstGeom>
        </p:spPr>
      </p:pic>
      <p:pic>
        <p:nvPicPr>
          <p:cNvPr id="16" name="Picture 15">
            <a:extLst>
              <a:ext uri="{FF2B5EF4-FFF2-40B4-BE49-F238E27FC236}">
                <a16:creationId xmlns:a16="http://schemas.microsoft.com/office/drawing/2014/main" id="{1E705DC3-5C69-C900-EB92-9FAC48902C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462282" y="5077968"/>
            <a:ext cx="2679803" cy="864236"/>
          </a:xfrm>
          <a:prstGeom prst="rect">
            <a:avLst/>
          </a:prstGeom>
        </p:spPr>
      </p:pic>
      <p:pic>
        <p:nvPicPr>
          <p:cNvPr id="18" name="Content Placeholder 11">
            <a:extLst>
              <a:ext uri="{FF2B5EF4-FFF2-40B4-BE49-F238E27FC236}">
                <a16:creationId xmlns:a16="http://schemas.microsoft.com/office/drawing/2014/main" id="{DD2A2D88-7B3D-7448-58AF-C824E5BDC61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85566" y="2950464"/>
            <a:ext cx="2420868" cy="3655014"/>
          </a:xfrm>
          <a:prstGeom prst="rect">
            <a:avLst/>
          </a:prstGeom>
        </p:spPr>
      </p:pic>
    </p:spTree>
    <p:extLst>
      <p:ext uri="{BB962C8B-B14F-4D97-AF65-F5344CB8AC3E}">
        <p14:creationId xmlns:p14="http://schemas.microsoft.com/office/powerpoint/2010/main" val="1875408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741F04-2F18-8A4E-C2EE-C8A9D1EF8B8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11D3CE-E84B-F104-370F-CF0085ABC837}"/>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kern="1200" dirty="0">
                <a:solidFill>
                  <a:schemeClr val="tx1"/>
                </a:solidFill>
                <a:latin typeface="+mj-lt"/>
                <a:ea typeface="+mj-ea"/>
                <a:cs typeface="+mj-cs"/>
              </a:rPr>
              <a:t>Skills Are Developed Through a Continuum</a:t>
            </a:r>
          </a:p>
        </p:txBody>
      </p:sp>
      <p:sp>
        <p:nvSpPr>
          <p:cNvPr id="14"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sX0" fmla="*/ 0 w 18288"/>
              <a:gd name="csY0" fmla="*/ 0 h 5590381"/>
              <a:gd name="csX1" fmla="*/ 18288 w 18288"/>
              <a:gd name="csY1" fmla="*/ 0 h 5590381"/>
              <a:gd name="csX2" fmla="*/ 18288 w 18288"/>
              <a:gd name="csY2" fmla="*/ 754701 h 5590381"/>
              <a:gd name="csX3" fmla="*/ 18288 w 18288"/>
              <a:gd name="csY3" fmla="*/ 1565307 h 5590381"/>
              <a:gd name="csX4" fmla="*/ 18288 w 18288"/>
              <a:gd name="csY4" fmla="*/ 2152297 h 5590381"/>
              <a:gd name="csX5" fmla="*/ 18288 w 18288"/>
              <a:gd name="csY5" fmla="*/ 2906998 h 5590381"/>
              <a:gd name="csX6" fmla="*/ 18288 w 18288"/>
              <a:gd name="csY6" fmla="*/ 3549892 h 5590381"/>
              <a:gd name="csX7" fmla="*/ 18288 w 18288"/>
              <a:gd name="csY7" fmla="*/ 4080978 h 5590381"/>
              <a:gd name="csX8" fmla="*/ 18288 w 18288"/>
              <a:gd name="csY8" fmla="*/ 4835680 h 5590381"/>
              <a:gd name="csX9" fmla="*/ 18288 w 18288"/>
              <a:gd name="csY9" fmla="*/ 5590381 h 5590381"/>
              <a:gd name="csX10" fmla="*/ 0 w 18288"/>
              <a:gd name="csY10" fmla="*/ 5590381 h 5590381"/>
              <a:gd name="csX11" fmla="*/ 0 w 18288"/>
              <a:gd name="csY11" fmla="*/ 4835680 h 5590381"/>
              <a:gd name="csX12" fmla="*/ 0 w 18288"/>
              <a:gd name="csY12" fmla="*/ 4304593 h 5590381"/>
              <a:gd name="csX13" fmla="*/ 0 w 18288"/>
              <a:gd name="csY13" fmla="*/ 3773507 h 5590381"/>
              <a:gd name="csX14" fmla="*/ 0 w 18288"/>
              <a:gd name="csY14" fmla="*/ 3186517 h 5590381"/>
              <a:gd name="csX15" fmla="*/ 0 w 18288"/>
              <a:gd name="csY15" fmla="*/ 2487720 h 5590381"/>
              <a:gd name="csX16" fmla="*/ 0 w 18288"/>
              <a:gd name="csY16" fmla="*/ 1956633 h 5590381"/>
              <a:gd name="csX17" fmla="*/ 0 w 18288"/>
              <a:gd name="csY17" fmla="*/ 1425547 h 5590381"/>
              <a:gd name="csX18" fmla="*/ 0 w 18288"/>
              <a:gd name="csY18" fmla="*/ 614942 h 5590381"/>
              <a:gd name="csX19" fmla="*/ 0 w 18288"/>
              <a:gd name="csY19" fmla="*/ 0 h 5590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E269C6A-9CD8-3F47-D4D3-50E664405B67}"/>
              </a:ext>
            </a:extLst>
          </p:cNvPr>
          <p:cNvPicPr>
            <a:picLocks noGrp="1" noChangeAspect="1"/>
          </p:cNvPicPr>
          <p:nvPr>
            <p:ph idx="1"/>
          </p:nvPr>
        </p:nvPicPr>
        <p:blipFill>
          <a:blip r:embed="rId3"/>
          <a:stretch>
            <a:fillRect/>
          </a:stretch>
        </p:blipFill>
        <p:spPr>
          <a:xfrm>
            <a:off x="4554464" y="1348533"/>
            <a:ext cx="7238957" cy="2732707"/>
          </a:xfrm>
          <a:prstGeom prst="rect">
            <a:avLst/>
          </a:prstGeom>
        </p:spPr>
      </p:pic>
      <p:sp>
        <p:nvSpPr>
          <p:cNvPr id="7" name="TextBox 6">
            <a:extLst>
              <a:ext uri="{FF2B5EF4-FFF2-40B4-BE49-F238E27FC236}">
                <a16:creationId xmlns:a16="http://schemas.microsoft.com/office/drawing/2014/main" id="{2B2AF008-BBD7-BC1E-7955-0B15A25AE00F}"/>
              </a:ext>
            </a:extLst>
          </p:cNvPr>
          <p:cNvSpPr txBox="1"/>
          <p:nvPr/>
        </p:nvSpPr>
        <p:spPr>
          <a:xfrm>
            <a:off x="4654296" y="4798577"/>
            <a:ext cx="6894576" cy="1428487"/>
          </a:xfrm>
          <a:prstGeom prst="rect">
            <a:avLst/>
          </a:prstGeom>
        </p:spPr>
        <p:txBody>
          <a:bodyPr vert="horz" lIns="91440" tIns="45720" rIns="91440" bIns="45720" rtlCol="0" anchor="t">
            <a:normAutofit/>
          </a:bodyPr>
          <a:lstStyle/>
          <a:p>
            <a:pPr algn="ctr">
              <a:lnSpc>
                <a:spcPct val="90000"/>
              </a:lnSpc>
              <a:spcAft>
                <a:spcPts val="600"/>
              </a:spcAft>
            </a:pPr>
            <a:r>
              <a:rPr lang="en-US" sz="2200" dirty="0"/>
              <a:t>https://slsa-nys.libguides.com/ifc</a:t>
            </a:r>
          </a:p>
        </p:txBody>
      </p:sp>
    </p:spTree>
    <p:extLst>
      <p:ext uri="{BB962C8B-B14F-4D97-AF65-F5344CB8AC3E}">
        <p14:creationId xmlns:p14="http://schemas.microsoft.com/office/powerpoint/2010/main" val="920926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0A15CE1-6FE7-F5AA-C275-257B16172F5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36000" y="192536"/>
            <a:ext cx="11520000" cy="6472927"/>
          </a:xfrm>
          <a:prstGeom prst="rect">
            <a:avLst/>
          </a:prstGeom>
        </p:spPr>
      </p:pic>
      <p:sp>
        <p:nvSpPr>
          <p:cNvPr id="2" name="Title 1">
            <a:extLst>
              <a:ext uri="{FF2B5EF4-FFF2-40B4-BE49-F238E27FC236}">
                <a16:creationId xmlns:a16="http://schemas.microsoft.com/office/drawing/2014/main" id="{D02814E8-63A0-DB40-D80B-FCF0282920B7}"/>
              </a:ext>
            </a:extLst>
          </p:cNvPr>
          <p:cNvSpPr>
            <a:spLocks noGrp="1"/>
          </p:cNvSpPr>
          <p:nvPr>
            <p:ph type="title"/>
          </p:nvPr>
        </p:nvSpPr>
        <p:spPr>
          <a:xfrm>
            <a:off x="838200" y="365125"/>
            <a:ext cx="4441257" cy="2546517"/>
          </a:xfrm>
        </p:spPr>
        <p:txBody>
          <a:bodyPr/>
          <a:lstStyle/>
          <a:p>
            <a:r>
              <a:rPr lang="en-US" dirty="0"/>
              <a:t>Skill Sets Provide a Frame for Skill Development</a:t>
            </a:r>
          </a:p>
        </p:txBody>
      </p:sp>
      <p:sp>
        <p:nvSpPr>
          <p:cNvPr id="3" name="Rectangle: Rounded Corners 2">
            <a:extLst>
              <a:ext uri="{FF2B5EF4-FFF2-40B4-BE49-F238E27FC236}">
                <a16:creationId xmlns:a16="http://schemas.microsoft.com/office/drawing/2014/main" id="{101A4D92-DF9D-57DF-9453-D09450AC5501}"/>
              </a:ext>
            </a:extLst>
          </p:cNvPr>
          <p:cNvSpPr/>
          <p:nvPr/>
        </p:nvSpPr>
        <p:spPr>
          <a:xfrm>
            <a:off x="654518" y="4196615"/>
            <a:ext cx="4624939" cy="89514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Making sense of information provided by others</a:t>
            </a:r>
            <a:endParaRPr lang="en-US" b="1" dirty="0"/>
          </a:p>
        </p:txBody>
      </p:sp>
    </p:spTree>
    <p:extLst>
      <p:ext uri="{BB962C8B-B14F-4D97-AF65-F5344CB8AC3E}">
        <p14:creationId xmlns:p14="http://schemas.microsoft.com/office/powerpoint/2010/main" val="1871051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75034-A6FA-590C-E2FE-9940D05732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1C647A-9BAF-16B3-22F4-B483396BB0E7}"/>
              </a:ext>
            </a:extLst>
          </p:cNvPr>
          <p:cNvSpPr>
            <a:spLocks noGrp="1"/>
          </p:cNvSpPr>
          <p:nvPr>
            <p:ph type="title"/>
          </p:nvPr>
        </p:nvSpPr>
        <p:spPr/>
        <p:txBody>
          <a:bodyPr/>
          <a:lstStyle/>
          <a:p>
            <a:r>
              <a:rPr lang="en-US" dirty="0"/>
              <a:t>Investigate</a:t>
            </a:r>
          </a:p>
        </p:txBody>
      </p:sp>
      <p:sp>
        <p:nvSpPr>
          <p:cNvPr id="5" name="Text Placeholder 4">
            <a:extLst>
              <a:ext uri="{FF2B5EF4-FFF2-40B4-BE49-F238E27FC236}">
                <a16:creationId xmlns:a16="http://schemas.microsoft.com/office/drawing/2014/main" id="{58A1E9FF-8C35-6970-1A5D-465CA2674CFF}"/>
              </a:ext>
            </a:extLst>
          </p:cNvPr>
          <p:cNvSpPr>
            <a:spLocks noGrp="1"/>
          </p:cNvSpPr>
          <p:nvPr>
            <p:ph type="body" idx="1"/>
          </p:nvPr>
        </p:nvSpPr>
        <p:spPr>
          <a:xfrm>
            <a:off x="938213" y="1502268"/>
            <a:ext cx="5157787" cy="485768"/>
          </a:xfrm>
          <a:solidFill>
            <a:schemeClr val="accent2">
              <a:lumMod val="40000"/>
              <a:lumOff val="60000"/>
            </a:schemeClr>
          </a:solidFill>
          <a:ln w="19050">
            <a:solidFill>
              <a:schemeClr val="tx1"/>
            </a:solidFill>
          </a:ln>
        </p:spPr>
        <p:txBody>
          <a:bodyPr/>
          <a:lstStyle/>
          <a:p>
            <a:r>
              <a:rPr lang="en-US" dirty="0"/>
              <a:t>Elementary</a:t>
            </a:r>
          </a:p>
        </p:txBody>
      </p:sp>
      <p:sp>
        <p:nvSpPr>
          <p:cNvPr id="6" name="Content Placeholder 5">
            <a:extLst>
              <a:ext uri="{FF2B5EF4-FFF2-40B4-BE49-F238E27FC236}">
                <a16:creationId xmlns:a16="http://schemas.microsoft.com/office/drawing/2014/main" id="{EE094555-5346-5B92-629E-82D68D2B8AFD}"/>
              </a:ext>
            </a:extLst>
          </p:cNvPr>
          <p:cNvSpPr>
            <a:spLocks noGrp="1"/>
          </p:cNvSpPr>
          <p:nvPr>
            <p:ph sz="half" idx="2"/>
          </p:nvPr>
        </p:nvSpPr>
        <p:spPr>
          <a:xfrm>
            <a:off x="839788" y="2223436"/>
            <a:ext cx="5157787" cy="3966227"/>
          </a:xfrm>
        </p:spPr>
        <p:txBody>
          <a:bodyPr>
            <a:normAutofit fontScale="55000" lnSpcReduction="20000"/>
          </a:bodyPr>
          <a:lstStyle/>
          <a:p>
            <a:pPr marL="0" indent="0">
              <a:buNone/>
            </a:pPr>
            <a:r>
              <a:rPr lang="en-US" b="1" dirty="0"/>
              <a:t>Strategies to Make Sense of Information</a:t>
            </a:r>
            <a:endParaRPr lang="en-US" dirty="0"/>
          </a:p>
          <a:p>
            <a:pPr lvl="0"/>
            <a:r>
              <a:rPr lang="en-US" dirty="0"/>
              <a:t>Identifies main ideas, facts, details, and opinions that answer the research questions</a:t>
            </a:r>
          </a:p>
          <a:p>
            <a:pPr lvl="0"/>
            <a:r>
              <a:rPr lang="en-US" dirty="0"/>
              <a:t>Makes inferences about implicit meaning and interprets information found in all formats of text</a:t>
            </a:r>
          </a:p>
          <a:p>
            <a:pPr marL="0" indent="0">
              <a:buNone/>
            </a:pPr>
            <a:r>
              <a:rPr lang="en-US" b="1" dirty="0"/>
              <a:t>Perspective / Point of View</a:t>
            </a:r>
            <a:endParaRPr lang="en-US" dirty="0"/>
          </a:p>
          <a:p>
            <a:pPr lvl="0"/>
            <a:r>
              <a:rPr lang="en-US" dirty="0"/>
              <a:t>Analyzes the impact of point of view and perspective on the information provided</a:t>
            </a:r>
          </a:p>
          <a:p>
            <a:r>
              <a:rPr lang="en-US" dirty="0"/>
              <a:t>Empathizes with the perspectives of others</a:t>
            </a:r>
          </a:p>
        </p:txBody>
      </p:sp>
      <p:sp>
        <p:nvSpPr>
          <p:cNvPr id="7" name="Text Placeholder 6">
            <a:extLst>
              <a:ext uri="{FF2B5EF4-FFF2-40B4-BE49-F238E27FC236}">
                <a16:creationId xmlns:a16="http://schemas.microsoft.com/office/drawing/2014/main" id="{0E9787B8-BB81-B209-66EC-B9AC1E27E834}"/>
              </a:ext>
            </a:extLst>
          </p:cNvPr>
          <p:cNvSpPr>
            <a:spLocks noGrp="1"/>
          </p:cNvSpPr>
          <p:nvPr>
            <p:ph type="body" sz="quarter" idx="3"/>
          </p:nvPr>
        </p:nvSpPr>
        <p:spPr>
          <a:xfrm>
            <a:off x="6194425" y="1502269"/>
            <a:ext cx="5183188" cy="485767"/>
          </a:xfrm>
          <a:solidFill>
            <a:schemeClr val="accent2">
              <a:lumMod val="40000"/>
              <a:lumOff val="60000"/>
            </a:schemeClr>
          </a:solidFill>
          <a:ln w="19050">
            <a:solidFill>
              <a:schemeClr val="tx1"/>
            </a:solidFill>
          </a:ln>
        </p:spPr>
        <p:txBody>
          <a:bodyPr/>
          <a:lstStyle/>
          <a:p>
            <a:r>
              <a:rPr lang="en-US" dirty="0"/>
              <a:t>High School</a:t>
            </a:r>
          </a:p>
        </p:txBody>
      </p:sp>
      <p:sp>
        <p:nvSpPr>
          <p:cNvPr id="8" name="Content Placeholder 7">
            <a:extLst>
              <a:ext uri="{FF2B5EF4-FFF2-40B4-BE49-F238E27FC236}">
                <a16:creationId xmlns:a16="http://schemas.microsoft.com/office/drawing/2014/main" id="{B043C250-4FD6-2FEA-9C2F-EB1EF0F8416D}"/>
              </a:ext>
            </a:extLst>
          </p:cNvPr>
          <p:cNvSpPr>
            <a:spLocks noGrp="1"/>
          </p:cNvSpPr>
          <p:nvPr>
            <p:ph sz="quarter" idx="4"/>
          </p:nvPr>
        </p:nvSpPr>
        <p:spPr>
          <a:xfrm>
            <a:off x="6172200" y="2223436"/>
            <a:ext cx="5183188" cy="3966227"/>
          </a:xfrm>
        </p:spPr>
        <p:txBody>
          <a:bodyPr>
            <a:normAutofit fontScale="55000" lnSpcReduction="20000"/>
          </a:bodyPr>
          <a:lstStyle/>
          <a:p>
            <a:pPr marL="0" indent="0">
              <a:buNone/>
            </a:pPr>
            <a:r>
              <a:rPr lang="en-US" b="1" dirty="0"/>
              <a:t>Strategies to Make Sense of Information</a:t>
            </a:r>
            <a:endParaRPr lang="en-US" dirty="0"/>
          </a:p>
          <a:p>
            <a:pPr lvl="0"/>
            <a:r>
              <a:rPr lang="en-US" dirty="0"/>
              <a:t>Engages actively in a design process to take risks and try different solutions, modify the approach when needed, and try again</a:t>
            </a:r>
          </a:p>
          <a:p>
            <a:pPr lvl="0"/>
            <a:r>
              <a:rPr lang="en-US" dirty="0"/>
              <a:t>Makes inferences about implicit meaning and interprets information found in all formats of text</a:t>
            </a:r>
          </a:p>
          <a:p>
            <a:pPr marL="0" indent="0">
              <a:buNone/>
            </a:pPr>
            <a:r>
              <a:rPr lang="en-US" b="1" dirty="0"/>
              <a:t>Capturing Information and Thinking / Notetaking</a:t>
            </a:r>
            <a:endParaRPr lang="en-US" dirty="0"/>
          </a:p>
          <a:p>
            <a:pPr lvl="0"/>
            <a:r>
              <a:rPr lang="en-US" dirty="0"/>
              <a:t>Uses evaluation criteria to select most relevant, credible, and valuable information</a:t>
            </a:r>
          </a:p>
          <a:p>
            <a:pPr lvl="0"/>
            <a:r>
              <a:rPr lang="en-US" dirty="0"/>
              <a:t>Explores opportunities and resources to address personal issues and prepare for the future</a:t>
            </a:r>
          </a:p>
          <a:p>
            <a:pPr marL="0" indent="0">
              <a:buNone/>
            </a:pPr>
            <a:r>
              <a:rPr lang="en-US" b="1" dirty="0"/>
              <a:t>Perspective / Point of View</a:t>
            </a:r>
            <a:endParaRPr lang="en-US" dirty="0"/>
          </a:p>
          <a:p>
            <a:r>
              <a:rPr lang="en-US" dirty="0"/>
              <a:t>Analyzes the impact of point of view and perspective on the information provided</a:t>
            </a:r>
          </a:p>
          <a:p>
            <a:pPr lvl="0"/>
            <a:r>
              <a:rPr lang="en-US" dirty="0"/>
              <a:t>Analyzes and evaluates the motivation and purpose of information creators to assess misinformation and bias</a:t>
            </a:r>
          </a:p>
        </p:txBody>
      </p:sp>
    </p:spTree>
    <p:extLst>
      <p:ext uri="{BB962C8B-B14F-4D97-AF65-F5344CB8AC3E}">
        <p14:creationId xmlns:p14="http://schemas.microsoft.com/office/powerpoint/2010/main" val="3427194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60675F9-B2A6-AF89-4581-90EA4B1FD0E6}"/>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79314" y="1513846"/>
            <a:ext cx="11520000" cy="3340874"/>
          </a:xfrm>
          <a:prstGeom prst="rect">
            <a:avLst/>
          </a:prstGeom>
        </p:spPr>
      </p:pic>
      <p:sp>
        <p:nvSpPr>
          <p:cNvPr id="2" name="Title 1">
            <a:extLst>
              <a:ext uri="{FF2B5EF4-FFF2-40B4-BE49-F238E27FC236}">
                <a16:creationId xmlns:a16="http://schemas.microsoft.com/office/drawing/2014/main" id="{3AB1190F-3C90-02F9-DF62-E1CD13545878}"/>
              </a:ext>
            </a:extLst>
          </p:cNvPr>
          <p:cNvSpPr>
            <a:spLocks noGrp="1"/>
          </p:cNvSpPr>
          <p:nvPr>
            <p:ph type="title"/>
          </p:nvPr>
        </p:nvSpPr>
        <p:spPr>
          <a:xfrm>
            <a:off x="944078" y="831950"/>
            <a:ext cx="5257800" cy="1325563"/>
          </a:xfrm>
        </p:spPr>
        <p:txBody>
          <a:bodyPr/>
          <a:lstStyle/>
          <a:p>
            <a:r>
              <a:rPr lang="en-US" dirty="0"/>
              <a:t>Skill Sets for Construct</a:t>
            </a:r>
          </a:p>
        </p:txBody>
      </p:sp>
      <p:sp>
        <p:nvSpPr>
          <p:cNvPr id="3" name="Rectangle: Rounded Corners 2">
            <a:extLst>
              <a:ext uri="{FF2B5EF4-FFF2-40B4-BE49-F238E27FC236}">
                <a16:creationId xmlns:a16="http://schemas.microsoft.com/office/drawing/2014/main" id="{3E300C55-8FBC-7F0B-AA54-4354462E575A}"/>
              </a:ext>
            </a:extLst>
          </p:cNvPr>
          <p:cNvSpPr/>
          <p:nvPr/>
        </p:nvSpPr>
        <p:spPr>
          <a:xfrm>
            <a:off x="688206" y="4211053"/>
            <a:ext cx="4629752" cy="72670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Translating information into personal meaning and new understanding</a:t>
            </a:r>
          </a:p>
        </p:txBody>
      </p:sp>
    </p:spTree>
    <p:extLst>
      <p:ext uri="{BB962C8B-B14F-4D97-AF65-F5344CB8AC3E}">
        <p14:creationId xmlns:p14="http://schemas.microsoft.com/office/powerpoint/2010/main" val="383626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743440-E883-3265-5105-F24B80CF770D}"/>
              </a:ext>
            </a:extLst>
          </p:cNvPr>
          <p:cNvSpPr>
            <a:spLocks noGrp="1"/>
          </p:cNvSpPr>
          <p:nvPr>
            <p:ph type="title"/>
          </p:nvPr>
        </p:nvSpPr>
        <p:spPr/>
        <p:txBody>
          <a:bodyPr/>
          <a:lstStyle/>
          <a:p>
            <a:r>
              <a:rPr lang="en-US" dirty="0"/>
              <a:t>Construct</a:t>
            </a:r>
          </a:p>
        </p:txBody>
      </p:sp>
      <p:sp>
        <p:nvSpPr>
          <p:cNvPr id="8" name="Text Placeholder 7">
            <a:extLst>
              <a:ext uri="{FF2B5EF4-FFF2-40B4-BE49-F238E27FC236}">
                <a16:creationId xmlns:a16="http://schemas.microsoft.com/office/drawing/2014/main" id="{CDCA9A02-A8E0-AADE-A4FE-9788125A72BF}"/>
              </a:ext>
            </a:extLst>
          </p:cNvPr>
          <p:cNvSpPr>
            <a:spLocks noGrp="1"/>
          </p:cNvSpPr>
          <p:nvPr>
            <p:ph type="body" idx="1"/>
          </p:nvPr>
        </p:nvSpPr>
        <p:spPr>
          <a:xfrm>
            <a:off x="888411" y="1458227"/>
            <a:ext cx="5157787" cy="584332"/>
          </a:xfrm>
          <a:solidFill>
            <a:schemeClr val="accent2">
              <a:lumMod val="40000"/>
              <a:lumOff val="60000"/>
            </a:schemeClr>
          </a:solidFill>
          <a:ln w="12700">
            <a:solidFill>
              <a:schemeClr val="tx1"/>
            </a:solidFill>
          </a:ln>
        </p:spPr>
        <p:txBody>
          <a:bodyPr/>
          <a:lstStyle/>
          <a:p>
            <a:r>
              <a:rPr lang="en-US" dirty="0"/>
              <a:t>Elementary</a:t>
            </a:r>
          </a:p>
        </p:txBody>
      </p:sp>
      <p:sp>
        <p:nvSpPr>
          <p:cNvPr id="9" name="Content Placeholder 8">
            <a:extLst>
              <a:ext uri="{FF2B5EF4-FFF2-40B4-BE49-F238E27FC236}">
                <a16:creationId xmlns:a16="http://schemas.microsoft.com/office/drawing/2014/main" id="{09713229-A243-EC27-88EE-69911F25574D}"/>
              </a:ext>
            </a:extLst>
          </p:cNvPr>
          <p:cNvSpPr>
            <a:spLocks noGrp="1"/>
          </p:cNvSpPr>
          <p:nvPr>
            <p:ph sz="half" idx="2"/>
          </p:nvPr>
        </p:nvSpPr>
        <p:spPr>
          <a:xfrm>
            <a:off x="839788" y="2121195"/>
            <a:ext cx="5157787" cy="4068468"/>
          </a:xfrm>
        </p:spPr>
        <p:txBody>
          <a:bodyPr>
            <a:normAutofit fontScale="85000" lnSpcReduction="20000"/>
          </a:bodyPr>
          <a:lstStyle/>
          <a:p>
            <a:pPr marL="0" indent="0">
              <a:buNone/>
            </a:pPr>
            <a:r>
              <a:rPr lang="en-US" b="1" dirty="0"/>
              <a:t>Claims / Opinions / Point of View</a:t>
            </a:r>
            <a:endParaRPr lang="en-US" dirty="0"/>
          </a:p>
          <a:p>
            <a:pPr lvl="0"/>
            <a:r>
              <a:rPr lang="en-US" dirty="0"/>
              <a:t>Develops clear and appropriate opinions or conclusions supported by evidence and examples</a:t>
            </a:r>
          </a:p>
          <a:p>
            <a:r>
              <a:rPr lang="en-US" dirty="0"/>
              <a:t>Actively solicits and listens with an open mind to the opinions, ideas, and feeling of others</a:t>
            </a:r>
          </a:p>
          <a:p>
            <a:endParaRPr lang="en-US" dirty="0"/>
          </a:p>
        </p:txBody>
      </p:sp>
      <p:sp>
        <p:nvSpPr>
          <p:cNvPr id="10" name="Text Placeholder 9">
            <a:extLst>
              <a:ext uri="{FF2B5EF4-FFF2-40B4-BE49-F238E27FC236}">
                <a16:creationId xmlns:a16="http://schemas.microsoft.com/office/drawing/2014/main" id="{FF3D6505-D769-0836-6EEC-00256509D625}"/>
              </a:ext>
            </a:extLst>
          </p:cNvPr>
          <p:cNvSpPr>
            <a:spLocks noGrp="1"/>
          </p:cNvSpPr>
          <p:nvPr>
            <p:ph type="body" sz="quarter" idx="3"/>
          </p:nvPr>
        </p:nvSpPr>
        <p:spPr>
          <a:xfrm>
            <a:off x="6186377" y="1454018"/>
            <a:ext cx="5183188" cy="584332"/>
          </a:xfrm>
          <a:solidFill>
            <a:schemeClr val="accent2">
              <a:lumMod val="40000"/>
              <a:lumOff val="60000"/>
            </a:schemeClr>
          </a:solidFill>
          <a:ln w="12700">
            <a:solidFill>
              <a:schemeClr val="tx1"/>
            </a:solidFill>
          </a:ln>
        </p:spPr>
        <p:txBody>
          <a:bodyPr/>
          <a:lstStyle/>
          <a:p>
            <a:r>
              <a:rPr lang="en-US" dirty="0"/>
              <a:t>Middle School</a:t>
            </a:r>
          </a:p>
        </p:txBody>
      </p:sp>
      <p:sp>
        <p:nvSpPr>
          <p:cNvPr id="11" name="Content Placeholder 10">
            <a:extLst>
              <a:ext uri="{FF2B5EF4-FFF2-40B4-BE49-F238E27FC236}">
                <a16:creationId xmlns:a16="http://schemas.microsoft.com/office/drawing/2014/main" id="{600E47C2-5CE8-0617-53AC-52352074FCC2}"/>
              </a:ext>
            </a:extLst>
          </p:cNvPr>
          <p:cNvSpPr>
            <a:spLocks noGrp="1"/>
          </p:cNvSpPr>
          <p:nvPr>
            <p:ph sz="quarter" idx="4"/>
          </p:nvPr>
        </p:nvSpPr>
        <p:spPr>
          <a:xfrm>
            <a:off x="6172200" y="2121195"/>
            <a:ext cx="5183188" cy="4068468"/>
          </a:xfrm>
        </p:spPr>
        <p:txBody>
          <a:bodyPr>
            <a:normAutofit fontScale="85000" lnSpcReduction="20000"/>
          </a:bodyPr>
          <a:lstStyle/>
          <a:p>
            <a:pPr marL="0" indent="0">
              <a:buNone/>
            </a:pPr>
            <a:r>
              <a:rPr lang="en-US" b="1" dirty="0"/>
              <a:t>Claims / Opinions / Point of View</a:t>
            </a:r>
            <a:endParaRPr lang="en-US" dirty="0"/>
          </a:p>
          <a:p>
            <a:r>
              <a:rPr lang="en-US" dirty="0"/>
              <a:t>Develops clear and appropriate opinions or conclusions supported by evidence and examples</a:t>
            </a:r>
          </a:p>
          <a:p>
            <a:pPr lvl="0"/>
            <a:r>
              <a:rPr lang="en-US" dirty="0"/>
              <a:t>Develops a line of argument or claim with clear reasoning, supporting evidence, and attention to refuting counter claims</a:t>
            </a:r>
          </a:p>
          <a:p>
            <a:pPr lvl="0"/>
            <a:r>
              <a:rPr lang="en-US" dirty="0"/>
              <a:t>Plans products to share newly constructed knowledge</a:t>
            </a:r>
          </a:p>
          <a:p>
            <a:r>
              <a:rPr lang="en-US" dirty="0"/>
              <a:t>Plans products to express personal voice and evidence-supported conclusions</a:t>
            </a:r>
          </a:p>
        </p:txBody>
      </p:sp>
    </p:spTree>
    <p:extLst>
      <p:ext uri="{BB962C8B-B14F-4D97-AF65-F5344CB8AC3E}">
        <p14:creationId xmlns:p14="http://schemas.microsoft.com/office/powerpoint/2010/main" val="611792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9B9FDB-B515-7F6A-101E-7824968FBDF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934547" y="0"/>
            <a:ext cx="9257453" cy="6862359"/>
          </a:xfrm>
          <a:prstGeom prst="rect">
            <a:avLst/>
          </a:prstGeom>
        </p:spPr>
      </p:pic>
      <p:sp>
        <p:nvSpPr>
          <p:cNvPr id="4" name="TextBox 3">
            <a:extLst>
              <a:ext uri="{FF2B5EF4-FFF2-40B4-BE49-F238E27FC236}">
                <a16:creationId xmlns:a16="http://schemas.microsoft.com/office/drawing/2014/main" id="{FAED1448-E2FD-48B9-60AE-6D461744C168}"/>
              </a:ext>
            </a:extLst>
          </p:cNvPr>
          <p:cNvSpPr txBox="1"/>
          <p:nvPr/>
        </p:nvSpPr>
        <p:spPr>
          <a:xfrm>
            <a:off x="75236" y="1101059"/>
            <a:ext cx="2784076" cy="2800767"/>
          </a:xfrm>
          <a:prstGeom prst="rect">
            <a:avLst/>
          </a:prstGeom>
          <a:noFill/>
        </p:spPr>
        <p:txBody>
          <a:bodyPr wrap="square" rtlCol="0">
            <a:spAutoFit/>
          </a:bodyPr>
          <a:lstStyle/>
          <a:p>
            <a:r>
              <a:rPr lang="en-GB" sz="1600" b="1" dirty="0"/>
              <a:t>Join a Global Conversation</a:t>
            </a:r>
            <a:endParaRPr lang="en-GB" sz="1600" dirty="0"/>
          </a:p>
          <a:p>
            <a:endParaRPr lang="en-GB" sz="1600" dirty="0"/>
          </a:p>
          <a:p>
            <a:r>
              <a:rPr lang="en-GB" sz="1600" b="1" dirty="0"/>
              <a:t>Barb</a:t>
            </a:r>
          </a:p>
          <a:p>
            <a:pPr marL="285750" indent="-285750">
              <a:buFont typeface="Arial" panose="020B0604020202020204" pitchFamily="34" charset="0"/>
              <a:buChar char="•"/>
            </a:pPr>
            <a:r>
              <a:rPr lang="en-GB" sz="1600" dirty="0"/>
              <a:t>bstripli@syr.edu</a:t>
            </a:r>
          </a:p>
          <a:p>
            <a:pPr marL="285750" indent="-285750">
              <a:buFont typeface="Arial" panose="020B0604020202020204" pitchFamily="34" charset="0"/>
              <a:buChar char="•"/>
            </a:pPr>
            <a:r>
              <a:rPr lang="en-US" sz="1600" dirty="0" err="1"/>
              <a:t>slsa-nys.libguides.com</a:t>
            </a:r>
            <a:r>
              <a:rPr lang="en-US" sz="1600" dirty="0"/>
              <a:t>/</a:t>
            </a:r>
            <a:r>
              <a:rPr lang="en-US" sz="1600" dirty="0" err="1"/>
              <a:t>ifc</a:t>
            </a:r>
            <a:endParaRPr lang="en-US" sz="1600" dirty="0"/>
          </a:p>
          <a:p>
            <a:pPr marL="285750" indent="-285750">
              <a:buFont typeface="Arial" panose="020B0604020202020204" pitchFamily="34" charset="0"/>
              <a:buChar char="•"/>
            </a:pPr>
            <a:r>
              <a:rPr lang="en-US" sz="1600" dirty="0"/>
              <a:t>LinkedIn</a:t>
            </a:r>
            <a:endParaRPr lang="en-GB" sz="1600" dirty="0"/>
          </a:p>
          <a:p>
            <a:endParaRPr lang="en-GB" sz="1600" dirty="0"/>
          </a:p>
          <a:p>
            <a:r>
              <a:rPr lang="en-GB" sz="1600" b="1" dirty="0"/>
              <a:t>Darryl</a:t>
            </a:r>
          </a:p>
          <a:p>
            <a:pPr marL="285750" indent="-285750">
              <a:buFont typeface="Arial" panose="020B0604020202020204" pitchFamily="34" charset="0"/>
              <a:buChar char="•"/>
            </a:pPr>
            <a:r>
              <a:rPr lang="en-GB" sz="1600" dirty="0"/>
              <a:t>eloquent.mute@pm.me</a:t>
            </a:r>
          </a:p>
          <a:p>
            <a:pPr marL="285750" indent="-285750">
              <a:buFont typeface="Arial" panose="020B0604020202020204" pitchFamily="34" charset="0"/>
              <a:buChar char="•"/>
            </a:pPr>
            <a:r>
              <a:rPr lang="en-GB" sz="1600" dirty="0" err="1"/>
              <a:t>fosil.org.uk</a:t>
            </a:r>
            <a:endParaRPr lang="en-GB" sz="1600" dirty="0"/>
          </a:p>
          <a:p>
            <a:pPr marL="285750" indent="-285750">
              <a:buFont typeface="Arial" panose="020B0604020202020204" pitchFamily="34" charset="0"/>
              <a:buChar char="•"/>
            </a:pPr>
            <a:r>
              <a:rPr lang="en-GB" sz="1600" dirty="0"/>
              <a:t>LinkedIn &amp; Bluesky</a:t>
            </a:r>
          </a:p>
        </p:txBody>
      </p:sp>
      <p:pic>
        <p:nvPicPr>
          <p:cNvPr id="5" name="Picture 4">
            <a:extLst>
              <a:ext uri="{FF2B5EF4-FFF2-40B4-BE49-F238E27FC236}">
                <a16:creationId xmlns:a16="http://schemas.microsoft.com/office/drawing/2014/main" id="{7891682D-9450-6E33-5F42-14D79E4CF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615" y="4525951"/>
            <a:ext cx="1433317" cy="1433317"/>
          </a:xfrm>
          <a:prstGeom prst="rect">
            <a:avLst/>
          </a:prstGeom>
        </p:spPr>
      </p:pic>
      <p:sp>
        <p:nvSpPr>
          <p:cNvPr id="6" name="TextBox 5">
            <a:extLst>
              <a:ext uri="{FF2B5EF4-FFF2-40B4-BE49-F238E27FC236}">
                <a16:creationId xmlns:a16="http://schemas.microsoft.com/office/drawing/2014/main" id="{FA746DFA-05E7-2F90-9EC8-25F910982551}"/>
              </a:ext>
            </a:extLst>
          </p:cNvPr>
          <p:cNvSpPr txBox="1"/>
          <p:nvPr/>
        </p:nvSpPr>
        <p:spPr>
          <a:xfrm>
            <a:off x="0" y="6022581"/>
            <a:ext cx="2934547" cy="584775"/>
          </a:xfrm>
          <a:prstGeom prst="rect">
            <a:avLst/>
          </a:prstGeom>
          <a:noFill/>
        </p:spPr>
        <p:txBody>
          <a:bodyPr wrap="square" rtlCol="0">
            <a:spAutoFit/>
          </a:bodyPr>
          <a:lstStyle/>
          <a:p>
            <a:pPr algn="ctr"/>
            <a:r>
              <a:rPr lang="en-GB" sz="1600" dirty="0"/>
              <a:t>Preview Chapter 2</a:t>
            </a:r>
          </a:p>
          <a:p>
            <a:pPr algn="ctr"/>
            <a:r>
              <a:rPr lang="en-GB" sz="1600" b="1" dirty="0"/>
              <a:t>Inquiry as Conversation</a:t>
            </a:r>
          </a:p>
        </p:txBody>
      </p:sp>
    </p:spTree>
    <p:extLst>
      <p:ext uri="{BB962C8B-B14F-4D97-AF65-F5344CB8AC3E}">
        <p14:creationId xmlns:p14="http://schemas.microsoft.com/office/powerpoint/2010/main" val="141799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3583C49-BAC9-08E2-A705-BA35D31DD657}"/>
              </a:ext>
            </a:extLst>
          </p:cNvPr>
          <p:cNvSpPr>
            <a:spLocks noGrp="1"/>
          </p:cNvSpPr>
          <p:nvPr>
            <p:ph sz="half" idx="1"/>
          </p:nvPr>
        </p:nvSpPr>
        <p:spPr>
          <a:xfrm>
            <a:off x="856488" y="1881219"/>
            <a:ext cx="5388864" cy="4351338"/>
          </a:xfrm>
        </p:spPr>
        <p:txBody>
          <a:bodyPr anchor="ctr">
            <a:normAutofit fontScale="92500" lnSpcReduction="10000"/>
          </a:bodyPr>
          <a:lstStyle/>
          <a:p>
            <a:r>
              <a:rPr lang="en-GB" dirty="0"/>
              <a:t>Available</a:t>
            </a:r>
          </a:p>
          <a:p>
            <a:pPr lvl="1"/>
            <a:r>
              <a:rPr lang="en-GB" dirty="0"/>
              <a:t>14 May as </a:t>
            </a:r>
            <a:r>
              <a:rPr lang="en-GB" dirty="0" err="1"/>
              <a:t>Ebook</a:t>
            </a:r>
            <a:endParaRPr lang="en-GB" dirty="0"/>
          </a:p>
          <a:p>
            <a:pPr lvl="1"/>
            <a:r>
              <a:rPr lang="en-GB" dirty="0"/>
              <a:t>11 June as Hardback &amp; Softback</a:t>
            </a:r>
          </a:p>
          <a:p>
            <a:r>
              <a:rPr lang="en-GB" dirty="0"/>
              <a:t>Cover centred on interrobang (‽)</a:t>
            </a:r>
          </a:p>
          <a:p>
            <a:pPr lvl="1"/>
            <a:r>
              <a:rPr lang="en-GB" dirty="0"/>
              <a:t>the inquiry stance of wonder (!) and puzzlement (?) that gives rise to the</a:t>
            </a:r>
          </a:p>
          <a:p>
            <a:pPr lvl="1"/>
            <a:r>
              <a:rPr lang="en-GB" dirty="0"/>
              <a:t>dynamic inquiry process of coming to know and understand the world and ourselves in it (</a:t>
            </a:r>
            <a:r>
              <a:rPr lang="en-GB" sz="1900" dirty="0"/>
              <a:t>💡</a:t>
            </a:r>
            <a:r>
              <a:rPr lang="en-GB" dirty="0"/>
              <a:t>) that is the</a:t>
            </a:r>
          </a:p>
          <a:p>
            <a:pPr lvl="1"/>
            <a:r>
              <a:rPr lang="en-GB" dirty="0"/>
              <a:t>basis for responsible participation in community</a:t>
            </a:r>
          </a:p>
          <a:p>
            <a:r>
              <a:rPr lang="en-GB" dirty="0"/>
              <a:t>Inquiry is conversational in nature</a:t>
            </a:r>
          </a:p>
        </p:txBody>
      </p:sp>
      <p:pic>
        <p:nvPicPr>
          <p:cNvPr id="12" name="Content Placeholder 11">
            <a:extLst>
              <a:ext uri="{FF2B5EF4-FFF2-40B4-BE49-F238E27FC236}">
                <a16:creationId xmlns:a16="http://schemas.microsoft.com/office/drawing/2014/main" id="{97A4A187-0476-CA6A-CFE2-26FA9404C12F}"/>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681097" y="108868"/>
            <a:ext cx="4398127" cy="6640264"/>
          </a:xfrm>
          <a:prstGeom prst="rect">
            <a:avLst/>
          </a:prstGeom>
        </p:spPr>
      </p:pic>
      <p:pic>
        <p:nvPicPr>
          <p:cNvPr id="3" name="Picture 2">
            <a:extLst>
              <a:ext uri="{FF2B5EF4-FFF2-40B4-BE49-F238E27FC236}">
                <a16:creationId xmlns:a16="http://schemas.microsoft.com/office/drawing/2014/main" id="{40E1B740-11AB-7C8B-27AE-9D5B9494B9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017" y="625443"/>
            <a:ext cx="7449175" cy="1104806"/>
          </a:xfrm>
          <a:prstGeom prst="rect">
            <a:avLst/>
          </a:prstGeom>
        </p:spPr>
      </p:pic>
    </p:spTree>
    <p:extLst>
      <p:ext uri="{BB962C8B-B14F-4D97-AF65-F5344CB8AC3E}">
        <p14:creationId xmlns:p14="http://schemas.microsoft.com/office/powerpoint/2010/main" val="2716236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2DC2A-2686-BA35-728B-B7036D30D51D}"/>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9C77630B-BB29-0D1A-E459-F2F61DA08DD0}"/>
              </a:ext>
            </a:extLst>
          </p:cNvPr>
          <p:cNvSpPr>
            <a:spLocks noGrp="1"/>
          </p:cNvSpPr>
          <p:nvPr>
            <p:ph type="title"/>
          </p:nvPr>
        </p:nvSpPr>
        <p:spPr/>
        <p:txBody>
          <a:bodyPr/>
          <a:lstStyle/>
          <a:p>
            <a:r>
              <a:rPr lang="en-GB" dirty="0"/>
              <a:t>Open-Source Engagement and Empowerment</a:t>
            </a:r>
          </a:p>
        </p:txBody>
      </p:sp>
      <p:pic>
        <p:nvPicPr>
          <p:cNvPr id="15" name="Content Placeholder 14">
            <a:extLst>
              <a:ext uri="{FF2B5EF4-FFF2-40B4-BE49-F238E27FC236}">
                <a16:creationId xmlns:a16="http://schemas.microsoft.com/office/drawing/2014/main" id="{DE8D967A-941C-8781-780F-595015B01E01}"/>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566720" y="1714979"/>
            <a:ext cx="5733496" cy="4138032"/>
          </a:xfrm>
          <a:prstGeom prst="rect">
            <a:avLst/>
          </a:prstGeom>
        </p:spPr>
      </p:pic>
      <p:pic>
        <p:nvPicPr>
          <p:cNvPr id="17" name="Content Placeholder 16">
            <a:extLst>
              <a:ext uri="{FF2B5EF4-FFF2-40B4-BE49-F238E27FC236}">
                <a16:creationId xmlns:a16="http://schemas.microsoft.com/office/drawing/2014/main" id="{8092ECD1-1CF6-F777-951C-2A02F476C312}"/>
              </a:ext>
            </a:extLst>
          </p:cNvPr>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6709734" y="1333403"/>
            <a:ext cx="5079337" cy="4901184"/>
          </a:xfrm>
          <a:prstGeom prst="rect">
            <a:avLst/>
          </a:prstGeom>
        </p:spPr>
      </p:pic>
      <p:sp>
        <p:nvSpPr>
          <p:cNvPr id="19" name="TextBox 18">
            <a:extLst>
              <a:ext uri="{FF2B5EF4-FFF2-40B4-BE49-F238E27FC236}">
                <a16:creationId xmlns:a16="http://schemas.microsoft.com/office/drawing/2014/main" id="{D2F9BB42-024E-21A8-0336-2FAD0F98EA63}"/>
              </a:ext>
            </a:extLst>
          </p:cNvPr>
          <p:cNvSpPr txBox="1"/>
          <p:nvPr/>
        </p:nvSpPr>
        <p:spPr>
          <a:xfrm>
            <a:off x="7166876" y="6308209"/>
            <a:ext cx="4165051" cy="369332"/>
          </a:xfrm>
          <a:prstGeom prst="rect">
            <a:avLst/>
          </a:prstGeom>
          <a:noFill/>
        </p:spPr>
        <p:txBody>
          <a:bodyPr wrap="none" rtlCol="0">
            <a:spAutoFit/>
          </a:bodyPr>
          <a:lstStyle/>
          <a:p>
            <a:r>
              <a:rPr lang="en-GB" dirty="0"/>
              <a:t>FOSIL Heroic Inquiry Cycle (Condensed)</a:t>
            </a:r>
          </a:p>
        </p:txBody>
      </p:sp>
    </p:spTree>
    <p:extLst>
      <p:ext uri="{BB962C8B-B14F-4D97-AF65-F5344CB8AC3E}">
        <p14:creationId xmlns:p14="http://schemas.microsoft.com/office/powerpoint/2010/main" val="486347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itle 5">
            <a:extLst>
              <a:ext uri="{FF2B5EF4-FFF2-40B4-BE49-F238E27FC236}">
                <a16:creationId xmlns:a16="http://schemas.microsoft.com/office/drawing/2014/main" id="{90E37C48-46CC-A0A2-4797-D5D2E920F263}"/>
              </a:ext>
            </a:extLst>
          </p:cNvPr>
          <p:cNvSpPr>
            <a:spLocks noGrp="1"/>
          </p:cNvSpPr>
          <p:nvPr>
            <p:ph type="title"/>
          </p:nvPr>
        </p:nvSpPr>
        <p:spPr>
          <a:xfrm>
            <a:off x="479394" y="1070800"/>
            <a:ext cx="3939688" cy="5583126"/>
          </a:xfrm>
        </p:spPr>
        <p:txBody>
          <a:bodyPr>
            <a:normAutofit/>
          </a:bodyPr>
          <a:lstStyle/>
          <a:p>
            <a:pPr algn="r"/>
            <a:r>
              <a:rPr lang="en-US" sz="6800" dirty="0"/>
              <a:t>Inquiry is grasping reality</a:t>
            </a:r>
          </a:p>
        </p:txBody>
      </p:sp>
      <p:cxnSp>
        <p:nvCxnSpPr>
          <p:cNvPr id="16" name="Straight Connector 1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Speech Bubble: Rectangle with Corners Rounded 3">
            <a:extLst>
              <a:ext uri="{FF2B5EF4-FFF2-40B4-BE49-F238E27FC236}">
                <a16:creationId xmlns:a16="http://schemas.microsoft.com/office/drawing/2014/main" id="{E4F6142E-0C45-D101-F5AC-CC74B00595C9}"/>
              </a:ext>
            </a:extLst>
          </p:cNvPr>
          <p:cNvSpPr/>
          <p:nvPr/>
        </p:nvSpPr>
        <p:spPr>
          <a:xfrm>
            <a:off x="5622560" y="2127436"/>
            <a:ext cx="5674934" cy="2619753"/>
          </a:xfrm>
          <a:prstGeom prst="wedgeRoundRectCallout">
            <a:avLst>
              <a:gd name="adj1" fmla="val 44002"/>
              <a:gd name="adj2" fmla="val 84318"/>
              <a:gd name="adj3" fmla="val 16667"/>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“Reading the world precedes reading the word, and the subsequent reading of the word cannot dispense with continually reading the world.”</a:t>
            </a:r>
          </a:p>
          <a:p>
            <a:pPr algn="ctr"/>
            <a:r>
              <a:rPr lang="en-GB" sz="2000" b="1" dirty="0">
                <a:solidFill>
                  <a:schemeClr val="tx1"/>
                </a:solidFill>
              </a:rPr>
              <a:t>Paulo Freire</a:t>
            </a:r>
          </a:p>
          <a:p>
            <a:pPr algn="ctr"/>
            <a:r>
              <a:rPr lang="en-GB" sz="2000" i="1" dirty="0">
                <a:solidFill>
                  <a:schemeClr val="tx1"/>
                </a:solidFill>
              </a:rPr>
              <a:t>The importance of the act of reading</a:t>
            </a:r>
            <a:r>
              <a:rPr lang="en-GB" sz="2000" dirty="0">
                <a:solidFill>
                  <a:schemeClr val="tx1"/>
                </a:solidFill>
              </a:rPr>
              <a:t>, 1983, p. 5.</a:t>
            </a:r>
          </a:p>
        </p:txBody>
      </p:sp>
    </p:spTree>
    <p:extLst>
      <p:ext uri="{BB962C8B-B14F-4D97-AF65-F5344CB8AC3E}">
        <p14:creationId xmlns:p14="http://schemas.microsoft.com/office/powerpoint/2010/main" val="4008436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99E4F2-7522-86B1-763A-FE614DFA3539}"/>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D727F30-EEA8-5EBD-CED9-C1CF400B6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itle 5">
            <a:extLst>
              <a:ext uri="{FF2B5EF4-FFF2-40B4-BE49-F238E27FC236}">
                <a16:creationId xmlns:a16="http://schemas.microsoft.com/office/drawing/2014/main" id="{7AA1225B-34F1-008B-57DB-BC8F7E73521E}"/>
              </a:ext>
            </a:extLst>
          </p:cNvPr>
          <p:cNvSpPr>
            <a:spLocks noGrp="1"/>
          </p:cNvSpPr>
          <p:nvPr>
            <p:ph type="title"/>
          </p:nvPr>
        </p:nvSpPr>
        <p:spPr>
          <a:xfrm>
            <a:off x="479394" y="1070800"/>
            <a:ext cx="3939688" cy="5583126"/>
          </a:xfrm>
        </p:spPr>
        <p:txBody>
          <a:bodyPr>
            <a:normAutofit/>
          </a:bodyPr>
          <a:lstStyle/>
          <a:p>
            <a:pPr algn="r"/>
            <a:r>
              <a:rPr lang="en-US" sz="6800" dirty="0"/>
              <a:t>Grasping reality is communal</a:t>
            </a:r>
          </a:p>
        </p:txBody>
      </p:sp>
      <p:cxnSp>
        <p:nvCxnSpPr>
          <p:cNvPr id="16" name="Straight Connector 15">
            <a:extLst>
              <a:ext uri="{FF2B5EF4-FFF2-40B4-BE49-F238E27FC236}">
                <a16:creationId xmlns:a16="http://schemas.microsoft.com/office/drawing/2014/main" id="{074B3601-7C28-CD04-507F-B41E6282CF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Speech Bubble: Rectangle with Corners Rounded 3">
            <a:extLst>
              <a:ext uri="{FF2B5EF4-FFF2-40B4-BE49-F238E27FC236}">
                <a16:creationId xmlns:a16="http://schemas.microsoft.com/office/drawing/2014/main" id="{04AA67E2-0FFC-711C-37B1-B66B675ABF0D}"/>
              </a:ext>
            </a:extLst>
          </p:cNvPr>
          <p:cNvSpPr/>
          <p:nvPr/>
        </p:nvSpPr>
        <p:spPr>
          <a:xfrm>
            <a:off x="5622560" y="795620"/>
            <a:ext cx="5674934" cy="4197096"/>
          </a:xfrm>
          <a:prstGeom prst="wedgeRoundRectCallout">
            <a:avLst>
              <a:gd name="adj1" fmla="val 44002"/>
              <a:gd name="adj2" fmla="val 84318"/>
              <a:gd name="adj3" fmla="val 16667"/>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“For apart from inquiry, apart from the praxis, individuals cannot be truly human. Knowledge emerges only through invention and re-invention, through the restless, impatient, continuing, hopeful inquiry human beings pursue in the world, with the world, and with each other.”</a:t>
            </a:r>
          </a:p>
          <a:p>
            <a:pPr algn="ctr"/>
            <a:r>
              <a:rPr lang="en-GB" sz="2000" b="1" dirty="0">
                <a:solidFill>
                  <a:schemeClr val="tx1"/>
                </a:solidFill>
              </a:rPr>
              <a:t>Paulo Freire</a:t>
            </a:r>
          </a:p>
          <a:p>
            <a:pPr algn="ctr"/>
            <a:r>
              <a:rPr lang="en-GB" sz="2000" i="1" dirty="0">
                <a:solidFill>
                  <a:schemeClr val="tx1"/>
                </a:solidFill>
              </a:rPr>
              <a:t>Pedagogy of the oppressed</a:t>
            </a:r>
            <a:r>
              <a:rPr lang="en-GB" sz="2000" dirty="0">
                <a:solidFill>
                  <a:schemeClr val="tx1"/>
                </a:solidFill>
              </a:rPr>
              <a:t>, 2005, p. 72.</a:t>
            </a:r>
          </a:p>
        </p:txBody>
      </p:sp>
    </p:spTree>
    <p:extLst>
      <p:ext uri="{BB962C8B-B14F-4D97-AF65-F5344CB8AC3E}">
        <p14:creationId xmlns:p14="http://schemas.microsoft.com/office/powerpoint/2010/main" val="633931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66DDBC-B945-DB9C-180F-6B7EE6DB1574}"/>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8445B98-E185-744D-15EC-E6F58BF88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itle 5">
            <a:extLst>
              <a:ext uri="{FF2B5EF4-FFF2-40B4-BE49-F238E27FC236}">
                <a16:creationId xmlns:a16="http://schemas.microsoft.com/office/drawing/2014/main" id="{3EEDAD22-B2BD-1D25-2421-8BFF6442C5BC}"/>
              </a:ext>
            </a:extLst>
          </p:cNvPr>
          <p:cNvSpPr>
            <a:spLocks noGrp="1"/>
          </p:cNvSpPr>
          <p:nvPr>
            <p:ph type="title"/>
          </p:nvPr>
        </p:nvSpPr>
        <p:spPr>
          <a:xfrm>
            <a:off x="479394" y="1070800"/>
            <a:ext cx="3939688" cy="5583126"/>
          </a:xfrm>
        </p:spPr>
        <p:txBody>
          <a:bodyPr>
            <a:normAutofit/>
          </a:bodyPr>
          <a:lstStyle/>
          <a:p>
            <a:pPr algn="r"/>
            <a:r>
              <a:rPr lang="en-US" sz="6800" dirty="0"/>
              <a:t>Whole-Child Inquiry Empowers Students </a:t>
            </a:r>
          </a:p>
        </p:txBody>
      </p:sp>
      <p:cxnSp>
        <p:nvCxnSpPr>
          <p:cNvPr id="16" name="Straight Connector 15">
            <a:extLst>
              <a:ext uri="{FF2B5EF4-FFF2-40B4-BE49-F238E27FC236}">
                <a16:creationId xmlns:a16="http://schemas.microsoft.com/office/drawing/2014/main" id="{AFE1F0A1-1717-21C5-36A7-5FCB6C7489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7">
            <a:extLst>
              <a:ext uri="{FF2B5EF4-FFF2-40B4-BE49-F238E27FC236}">
                <a16:creationId xmlns:a16="http://schemas.microsoft.com/office/drawing/2014/main" id="{BD844094-AB87-5735-658E-4BEF542F0C21}"/>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971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C5AB96-E58F-281F-B353-FB67506A1E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5879" y="281763"/>
            <a:ext cx="11616799" cy="6358270"/>
          </a:xfrm>
          <a:prstGeom prst="rect">
            <a:avLst/>
          </a:prstGeom>
          <a:ln w="19050">
            <a:solidFill>
              <a:schemeClr val="tx1"/>
            </a:solidFill>
          </a:ln>
        </p:spPr>
      </p:pic>
    </p:spTree>
    <p:extLst>
      <p:ext uri="{BB962C8B-B14F-4D97-AF65-F5344CB8AC3E}">
        <p14:creationId xmlns:p14="http://schemas.microsoft.com/office/powerpoint/2010/main" val="2861974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5D0E2-0C50-0DE4-11D1-F77BEB3E86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833" y="345322"/>
            <a:ext cx="11314122" cy="6199018"/>
          </a:xfrm>
          <a:prstGeom prst="rect">
            <a:avLst/>
          </a:prstGeom>
        </p:spPr>
      </p:pic>
    </p:spTree>
    <p:extLst>
      <p:ext uri="{BB962C8B-B14F-4D97-AF65-F5344CB8AC3E}">
        <p14:creationId xmlns:p14="http://schemas.microsoft.com/office/powerpoint/2010/main" val="314045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776177-764E-1FE2-6E44-E66D68F6349D}"/>
              </a:ext>
            </a:extLst>
          </p:cNvPr>
          <p:cNvSpPr>
            <a:spLocks noGrp="1"/>
          </p:cNvSpPr>
          <p:nvPr>
            <p:ph type="title"/>
          </p:nvPr>
        </p:nvSpPr>
        <p:spPr>
          <a:xfrm>
            <a:off x="838200" y="365125"/>
            <a:ext cx="10515600" cy="1325563"/>
          </a:xfrm>
        </p:spPr>
        <p:txBody>
          <a:bodyPr>
            <a:normAutofit fontScale="90000"/>
          </a:bodyPr>
          <a:lstStyle/>
          <a:p>
            <a:r>
              <a:rPr lang="en-US" sz="5400" dirty="0"/>
              <a:t>Whole-Child Inquiry at Construct Phase</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673B4F08-AB13-C544-913D-11BF812BE099}"/>
              </a:ext>
            </a:extLst>
          </p:cNvPr>
          <p:cNvGraphicFramePr>
            <a:graphicFrameLocks noGrp="1"/>
          </p:cNvGraphicFramePr>
          <p:nvPr>
            <p:ph idx="1"/>
            <p:extLst>
              <p:ext uri="{D42A27DB-BD31-4B8C-83A1-F6EECF244321}">
                <p14:modId xmlns:p14="http://schemas.microsoft.com/office/powerpoint/2010/main" val="3304069822"/>
              </p:ext>
            </p:extLst>
          </p:nvPr>
        </p:nvGraphicFramePr>
        <p:xfrm>
          <a:off x="850605" y="2358820"/>
          <a:ext cx="10503196" cy="3687411"/>
        </p:xfrm>
        <a:graphic>
          <a:graphicData uri="http://schemas.openxmlformats.org/drawingml/2006/table">
            <a:tbl>
              <a:tblPr firstCol="1">
                <a:solidFill>
                  <a:schemeClr val="bg1">
                    <a:lumMod val="95000"/>
                  </a:schemeClr>
                </a:solidFill>
                <a:tableStyleId>{5C22544A-7EE6-4342-B048-85BDC9FD1C3A}</a:tableStyleId>
              </a:tblPr>
              <a:tblGrid>
                <a:gridCol w="3701883">
                  <a:extLst>
                    <a:ext uri="{9D8B030D-6E8A-4147-A177-3AD203B41FA5}">
                      <a16:colId xmlns:a16="http://schemas.microsoft.com/office/drawing/2014/main" val="1079023677"/>
                    </a:ext>
                  </a:extLst>
                </a:gridCol>
                <a:gridCol w="3529560">
                  <a:extLst>
                    <a:ext uri="{9D8B030D-6E8A-4147-A177-3AD203B41FA5}">
                      <a16:colId xmlns:a16="http://schemas.microsoft.com/office/drawing/2014/main" val="1247966812"/>
                    </a:ext>
                  </a:extLst>
                </a:gridCol>
                <a:gridCol w="3271753">
                  <a:extLst>
                    <a:ext uri="{9D8B030D-6E8A-4147-A177-3AD203B41FA5}">
                      <a16:colId xmlns:a16="http://schemas.microsoft.com/office/drawing/2014/main" val="1806077919"/>
                    </a:ext>
                  </a:extLst>
                </a:gridCol>
              </a:tblGrid>
              <a:tr h="499050">
                <a:tc>
                  <a:txBody>
                    <a:bodyPr/>
                    <a:lstStyle/>
                    <a:p>
                      <a:pPr marL="0" marR="0">
                        <a:lnSpc>
                          <a:spcPct val="115000"/>
                        </a:lnSpc>
                        <a:buNone/>
                      </a:pPr>
                      <a:r>
                        <a:rPr lang="en-GB" sz="1500" b="1" kern="100" cap="none" spc="0">
                          <a:solidFill>
                            <a:schemeClr val="tx1"/>
                          </a:solidFill>
                          <a:effectLst/>
                        </a:rPr>
                        <a:t>Independent Learning</a:t>
                      </a:r>
                      <a:endParaRPr lang="en-US" sz="1500" b="1" kern="100" cap="none" spc="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849" marR="87695" marT="23385" marB="17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15000"/>
                        </a:lnSpc>
                        <a:buNone/>
                      </a:pPr>
                      <a:r>
                        <a:rPr lang="en-GB" sz="1500" b="1" kern="100" cap="none" spc="0" dirty="0">
                          <a:solidFill>
                            <a:schemeClr val="tx1"/>
                          </a:solidFill>
                          <a:effectLst/>
                        </a:rPr>
                        <a:t>Strong Self-Identity</a:t>
                      </a:r>
                      <a:endParaRPr lang="en-US" sz="15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849" marR="87695" marT="23385" marB="17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nSpc>
                          <a:spcPct val="115000"/>
                        </a:lnSpc>
                        <a:buNone/>
                      </a:pPr>
                      <a:r>
                        <a:rPr lang="en-GB" sz="1500" b="1" kern="100" cap="none" spc="0" dirty="0">
                          <a:solidFill>
                            <a:schemeClr val="tx1"/>
                          </a:solidFill>
                          <a:effectLst/>
                        </a:rPr>
                        <a:t>Social and Emotional Growth</a:t>
                      </a:r>
                      <a:endParaRPr lang="en-US" sz="15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849" marR="87695" marT="23385" marB="17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693796376"/>
                  </a:ext>
                </a:extLst>
              </a:tr>
              <a:tr h="3188361">
                <a:tc>
                  <a:txBody>
                    <a:bodyPr/>
                    <a:lstStyle/>
                    <a:p>
                      <a:pPr marL="0" marR="0">
                        <a:lnSpc>
                          <a:spcPct val="115000"/>
                        </a:lnSpc>
                        <a:buNone/>
                      </a:pPr>
                      <a:r>
                        <a:rPr lang="en-GB" sz="1500" b="1" kern="100" cap="none" spc="0" dirty="0">
                          <a:solidFill>
                            <a:schemeClr val="tx1"/>
                          </a:solidFill>
                          <a:effectLst/>
                        </a:rPr>
                        <a:t>Develops clear and appropriate opinions or conclusions supported by evidence and examples</a:t>
                      </a:r>
                      <a:endParaRPr lang="en-US" sz="1500" b="1" kern="100" cap="none" spc="0" dirty="0">
                        <a:solidFill>
                          <a:schemeClr val="tx1"/>
                        </a:solidFill>
                        <a:effectLst/>
                      </a:endParaRPr>
                    </a:p>
                    <a:p>
                      <a:pPr marL="0" marR="0">
                        <a:lnSpc>
                          <a:spcPct val="115000"/>
                        </a:lnSpc>
                        <a:buNone/>
                      </a:pPr>
                      <a:r>
                        <a:rPr lang="en-GB" sz="1500" b="1" kern="100" cap="none" spc="0" dirty="0">
                          <a:solidFill>
                            <a:schemeClr val="tx1"/>
                          </a:solidFill>
                          <a:effectLst/>
                        </a:rPr>
                        <a:t> </a:t>
                      </a:r>
                      <a:endParaRPr lang="en-US" sz="1500" b="1" kern="100" cap="none" spc="0" dirty="0">
                        <a:solidFill>
                          <a:schemeClr val="tx1"/>
                        </a:solidFill>
                        <a:effectLst/>
                      </a:endParaRPr>
                    </a:p>
                    <a:p>
                      <a:pPr marL="0" marR="0">
                        <a:lnSpc>
                          <a:spcPct val="115000"/>
                        </a:lnSpc>
                        <a:buNone/>
                      </a:pPr>
                      <a:r>
                        <a:rPr lang="en-GB" sz="1500" b="1" kern="100" cap="none" spc="0" dirty="0">
                          <a:solidFill>
                            <a:schemeClr val="tx1"/>
                          </a:solidFill>
                          <a:effectLst/>
                        </a:rPr>
                        <a:t>Develops a line of argument or claim with clear reasoning, supporting evidence, and attention to refuting counter claims</a:t>
                      </a:r>
                      <a:endParaRPr lang="en-US" sz="15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849" marR="87695" marT="23385" marB="17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15000"/>
                        </a:lnSpc>
                        <a:buNone/>
                      </a:pPr>
                      <a:r>
                        <a:rPr lang="en-GB" sz="1500" b="1" kern="100" cap="none" spc="0" dirty="0">
                          <a:solidFill>
                            <a:schemeClr val="tx1"/>
                          </a:solidFill>
                          <a:effectLst/>
                        </a:rPr>
                        <a:t>Recognizes when evidence requires correcting or changing a previous assumption or opinion</a:t>
                      </a:r>
                      <a:endParaRPr lang="en-US" sz="1500" b="1" kern="100" cap="none" spc="0" dirty="0">
                        <a:solidFill>
                          <a:schemeClr val="tx1"/>
                        </a:solidFill>
                        <a:effectLst/>
                      </a:endParaRPr>
                    </a:p>
                    <a:p>
                      <a:pPr marL="0" marR="0">
                        <a:lnSpc>
                          <a:spcPct val="115000"/>
                        </a:lnSpc>
                        <a:buNone/>
                      </a:pPr>
                      <a:r>
                        <a:rPr lang="en-GB" sz="1500" b="1" kern="100" cap="none" spc="0" dirty="0">
                          <a:solidFill>
                            <a:schemeClr val="tx1"/>
                          </a:solidFill>
                          <a:effectLst/>
                        </a:rPr>
                        <a:t> </a:t>
                      </a:r>
                      <a:endParaRPr lang="en-US" sz="1500" b="1" kern="100" cap="none" spc="0" dirty="0">
                        <a:solidFill>
                          <a:schemeClr val="tx1"/>
                        </a:solidFill>
                        <a:effectLst/>
                      </a:endParaRPr>
                    </a:p>
                    <a:p>
                      <a:pPr marL="0" marR="0">
                        <a:lnSpc>
                          <a:spcPct val="115000"/>
                        </a:lnSpc>
                        <a:buNone/>
                      </a:pPr>
                      <a:r>
                        <a:rPr lang="en-GB" sz="1500" b="1" kern="100" cap="none" spc="0" dirty="0">
                          <a:solidFill>
                            <a:schemeClr val="tx1"/>
                          </a:solidFill>
                          <a:effectLst/>
                        </a:rPr>
                        <a:t>Develops aspects of personal identity that are satisfying and identity-confirming</a:t>
                      </a:r>
                      <a:endParaRPr lang="en-US" sz="15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849" marR="87695" marT="23385" marB="17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15000"/>
                        </a:lnSpc>
                        <a:buNone/>
                      </a:pPr>
                      <a:r>
                        <a:rPr lang="en-GB" sz="1500" b="1" kern="100" cap="none" spc="0" dirty="0">
                          <a:solidFill>
                            <a:schemeClr val="tx1"/>
                          </a:solidFill>
                          <a:effectLst/>
                        </a:rPr>
                        <a:t>Actively solicits and listens with an open mind to the opinions, ideas, and feelings of others</a:t>
                      </a:r>
                      <a:endParaRPr lang="en-US" sz="1500" b="1" kern="100" cap="none" spc="0" dirty="0">
                        <a:solidFill>
                          <a:schemeClr val="tx1"/>
                        </a:solidFill>
                        <a:effectLst/>
                      </a:endParaRPr>
                    </a:p>
                    <a:p>
                      <a:pPr marL="0" marR="0">
                        <a:lnSpc>
                          <a:spcPct val="115000"/>
                        </a:lnSpc>
                        <a:buNone/>
                      </a:pPr>
                      <a:r>
                        <a:rPr lang="en-GB" sz="1500" b="1" kern="100" cap="none" spc="0" dirty="0">
                          <a:solidFill>
                            <a:schemeClr val="tx1"/>
                          </a:solidFill>
                          <a:effectLst/>
                        </a:rPr>
                        <a:t> </a:t>
                      </a:r>
                      <a:endParaRPr lang="en-US" sz="1500" b="1" kern="100" cap="none" spc="0" dirty="0">
                        <a:solidFill>
                          <a:schemeClr val="tx1"/>
                        </a:solidFill>
                        <a:effectLst/>
                      </a:endParaRPr>
                    </a:p>
                    <a:p>
                      <a:pPr marL="0" marR="0">
                        <a:lnSpc>
                          <a:spcPct val="115000"/>
                        </a:lnSpc>
                        <a:buNone/>
                      </a:pPr>
                      <a:r>
                        <a:rPr lang="en-GB" sz="1500" b="1" kern="100" cap="none" spc="0" dirty="0">
                          <a:solidFill>
                            <a:schemeClr val="tx1"/>
                          </a:solidFill>
                          <a:effectLst/>
                        </a:rPr>
                        <a:t>Participates in conversations and discussions to draw conclusions about a topic or story</a:t>
                      </a:r>
                      <a:endParaRPr lang="en-US" sz="1500" b="1" kern="100" cap="none" spc="0" dirty="0">
                        <a:solidFill>
                          <a:schemeClr val="tx1"/>
                        </a:solidFill>
                        <a:effectLst/>
                      </a:endParaRPr>
                    </a:p>
                    <a:p>
                      <a:pPr marL="0" marR="0">
                        <a:lnSpc>
                          <a:spcPct val="115000"/>
                        </a:lnSpc>
                        <a:buNone/>
                      </a:pPr>
                      <a:r>
                        <a:rPr lang="en-GB" sz="1500" b="1" kern="100" cap="none" spc="0" dirty="0">
                          <a:solidFill>
                            <a:schemeClr val="tx1"/>
                          </a:solidFill>
                          <a:effectLst/>
                        </a:rPr>
                        <a:t> </a:t>
                      </a:r>
                      <a:endParaRPr lang="en-US" sz="1500" b="1" kern="100" cap="none" spc="0" dirty="0">
                        <a:solidFill>
                          <a:schemeClr val="tx1"/>
                        </a:solidFill>
                        <a:effectLst/>
                      </a:endParaRPr>
                    </a:p>
                    <a:p>
                      <a:pPr marL="0" marR="0">
                        <a:lnSpc>
                          <a:spcPct val="115000"/>
                        </a:lnSpc>
                        <a:buNone/>
                      </a:pPr>
                      <a:r>
                        <a:rPr lang="en-GB" sz="1500" b="1" kern="100" cap="none" spc="0" dirty="0">
                          <a:solidFill>
                            <a:schemeClr val="tx1"/>
                          </a:solidFill>
                          <a:effectLst/>
                        </a:rPr>
                        <a:t>Builds trusting relationships with diverse peers and adults through collaboration and communication</a:t>
                      </a:r>
                      <a:endParaRPr lang="en-US" sz="1500" b="1" kern="100" cap="none" spc="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1849" marR="87695" marT="23385" marB="1753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68462907"/>
                  </a:ext>
                </a:extLst>
              </a:tr>
            </a:tbl>
          </a:graphicData>
        </a:graphic>
      </p:graphicFrame>
    </p:spTree>
    <p:extLst>
      <p:ext uri="{BB962C8B-B14F-4D97-AF65-F5344CB8AC3E}">
        <p14:creationId xmlns:p14="http://schemas.microsoft.com/office/powerpoint/2010/main" val="968818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3724</TotalTime>
  <Words>2012</Words>
  <Application>Microsoft Macintosh PowerPoint</Application>
  <PresentationFormat>Widescreen</PresentationFormat>
  <Paragraphs>213</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Wingdings</vt:lpstr>
      <vt:lpstr>Office Theme</vt:lpstr>
      <vt:lpstr>Teaching Inquiry as Conversation Barb Stripling and Darryl Toerien</vt:lpstr>
      <vt:lpstr>PowerPoint Presentation</vt:lpstr>
      <vt:lpstr>Open-Source Engagement and Empowerment</vt:lpstr>
      <vt:lpstr>Inquiry is grasping reality</vt:lpstr>
      <vt:lpstr>Grasping reality is communal</vt:lpstr>
      <vt:lpstr>Whole-Child Inquiry Empowers Students </vt:lpstr>
      <vt:lpstr>PowerPoint Presentation</vt:lpstr>
      <vt:lpstr>PowerPoint Presentation</vt:lpstr>
      <vt:lpstr>Whole-Child Inquiry at Construct Phase</vt:lpstr>
      <vt:lpstr>Skills Are Developed Through a Continuum</vt:lpstr>
      <vt:lpstr>Skill Sets Provide a Frame for Skill Development</vt:lpstr>
      <vt:lpstr>Investigate</vt:lpstr>
      <vt:lpstr>Skill Sets for Construct</vt:lpstr>
      <vt:lpstr>Construct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Barbara Kay Stripling</dc:creator>
  <cp:lastModifiedBy>Darryl Toerien</cp:lastModifiedBy>
  <cp:revision>9</cp:revision>
  <cp:lastPrinted>2026-04-27T20:20:46Z</cp:lastPrinted>
  <dcterms:created xsi:type="dcterms:W3CDTF">2026-04-20T16:38:25Z</dcterms:created>
  <dcterms:modified xsi:type="dcterms:W3CDTF">2026-05-01T09:37:40Z</dcterms:modified>
</cp:coreProperties>
</file>